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2"/>
  </p:notesMasterIdLst>
  <p:sldIdLst>
    <p:sldId id="661" r:id="rId2"/>
    <p:sldId id="814" r:id="rId3"/>
    <p:sldId id="815" r:id="rId4"/>
    <p:sldId id="663" r:id="rId5"/>
    <p:sldId id="755" r:id="rId6"/>
    <p:sldId id="752" r:id="rId7"/>
    <p:sldId id="816" r:id="rId8"/>
    <p:sldId id="818" r:id="rId9"/>
    <p:sldId id="817" r:id="rId10"/>
    <p:sldId id="819" r:id="rId11"/>
    <p:sldId id="852" r:id="rId12"/>
    <p:sldId id="839" r:id="rId13"/>
    <p:sldId id="840" r:id="rId14"/>
    <p:sldId id="844" r:id="rId15"/>
    <p:sldId id="872" r:id="rId16"/>
    <p:sldId id="873" r:id="rId17"/>
    <p:sldId id="871" r:id="rId18"/>
    <p:sldId id="866" r:id="rId19"/>
    <p:sldId id="867" r:id="rId20"/>
    <p:sldId id="874" r:id="rId21"/>
    <p:sldId id="868" r:id="rId22"/>
    <p:sldId id="869" r:id="rId23"/>
    <p:sldId id="714" r:id="rId24"/>
    <p:sldId id="882" r:id="rId25"/>
    <p:sldId id="913" r:id="rId26"/>
    <p:sldId id="883" r:id="rId27"/>
    <p:sldId id="905" r:id="rId28"/>
    <p:sldId id="914" r:id="rId29"/>
    <p:sldId id="790" r:id="rId30"/>
    <p:sldId id="903" r:id="rId31"/>
    <p:sldId id="915" r:id="rId32"/>
    <p:sldId id="898" r:id="rId33"/>
    <p:sldId id="884" r:id="rId34"/>
    <p:sldId id="890" r:id="rId35"/>
    <p:sldId id="891" r:id="rId36"/>
    <p:sldId id="892" r:id="rId37"/>
    <p:sldId id="808" r:id="rId38"/>
    <p:sldId id="908" r:id="rId39"/>
    <p:sldId id="912" r:id="rId40"/>
    <p:sldId id="911" r:id="rId41"/>
    <p:sldId id="809" r:id="rId42"/>
    <p:sldId id="875" r:id="rId43"/>
    <p:sldId id="906" r:id="rId44"/>
    <p:sldId id="907" r:id="rId45"/>
    <p:sldId id="880" r:id="rId46"/>
    <p:sldId id="881" r:id="rId47"/>
    <p:sldId id="886" r:id="rId48"/>
    <p:sldId id="889" r:id="rId49"/>
    <p:sldId id="897" r:id="rId50"/>
    <p:sldId id="739" r:id="rId51"/>
  </p:sldIdLst>
  <p:sldSz cx="9144000" cy="6858000" type="screen4x3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575"/>
    <a:srgbClr val="7394FF"/>
    <a:srgbClr val="F85A5A"/>
    <a:srgbClr val="FF2525"/>
    <a:srgbClr val="FF9393"/>
    <a:srgbClr val="95AEFF"/>
    <a:srgbClr val="ABD5FF"/>
    <a:srgbClr val="AAB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09" autoAdjust="0"/>
  </p:normalViewPr>
  <p:slideViewPr>
    <p:cSldViewPr snapToGrid="0">
      <p:cViewPr>
        <p:scale>
          <a:sx n="79" d="100"/>
          <a:sy n="79" d="100"/>
        </p:scale>
        <p:origin x="-64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652"/>
    </p:cViewPr>
  </p:sorterViewPr>
  <p:notesViewPr>
    <p:cSldViewPr snapToGrid="0">
      <p:cViewPr varScale="1">
        <p:scale>
          <a:sx n="60" d="100"/>
          <a:sy n="60" d="100"/>
        </p:scale>
        <p:origin x="-1614" y="-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8503" cy="4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3" tIns="45567" rIns="91133" bIns="45567" numCol="1" anchor="t" anchorCtr="0" compatLnSpc="1">
            <a:prstTxWarp prst="textNoShape">
              <a:avLst/>
            </a:prstTxWarp>
          </a:bodyPr>
          <a:lstStyle>
            <a:lvl1pPr defTabSz="911225">
              <a:defRPr sz="11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61" y="1"/>
            <a:ext cx="2948502" cy="4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3" tIns="45567" rIns="91133" bIns="45567" numCol="1" anchor="t" anchorCtr="0" compatLnSpc="1">
            <a:prstTxWarp prst="textNoShape">
              <a:avLst/>
            </a:prstTxWarp>
          </a:bodyPr>
          <a:lstStyle>
            <a:lvl1pPr algn="r" defTabSz="911225">
              <a:defRPr sz="11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77" y="4717340"/>
            <a:ext cx="4985510" cy="446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3" tIns="45567" rIns="91133" bIns="45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288"/>
            <a:ext cx="2948503" cy="4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3" tIns="45567" rIns="91133" bIns="45567" numCol="1" anchor="b" anchorCtr="0" compatLnSpc="1">
            <a:prstTxWarp prst="textNoShape">
              <a:avLst/>
            </a:prstTxWarp>
          </a:bodyPr>
          <a:lstStyle>
            <a:lvl1pPr defTabSz="911225">
              <a:defRPr sz="11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61" y="9431288"/>
            <a:ext cx="2948502" cy="4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3" tIns="45567" rIns="91133" bIns="45567" numCol="1" anchor="b" anchorCtr="0" compatLnSpc="1">
            <a:prstTxWarp prst="textNoShape">
              <a:avLst/>
            </a:prstTxWarp>
          </a:bodyPr>
          <a:lstStyle>
            <a:lvl1pPr algn="r" defTabSz="911225">
              <a:defRPr sz="11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A4CF8EA4-5BC5-4FD1-9D30-697549FD5D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646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A39AD6-8689-4E9E-BF2E-7F978D1BBA6C}" type="slidenum">
              <a:rPr lang="de-DE" altLang="de-DE" sz="1100" b="0" i="0" smtClean="0">
                <a:latin typeface="Times New Roman" pitchFamily="18" charset="0"/>
              </a:rPr>
              <a:pPr/>
              <a:t>30</a:t>
            </a:fld>
            <a:endParaRPr lang="de-DE" altLang="de-DE" sz="1100" b="0" i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8875" cy="3727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416" y="4715645"/>
            <a:ext cx="4982431" cy="4471468"/>
          </a:xfrm>
          <a:noFill/>
        </p:spPr>
        <p:txBody>
          <a:bodyPr lIns="91413" tIns="45706" rIns="91413" bIns="45706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5050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9527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1662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4048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2616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818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49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283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515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9011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40029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234061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5"/>
          <p:cNvSpPr txBox="1">
            <a:spLocks noChangeArrowheads="1"/>
          </p:cNvSpPr>
          <p:nvPr/>
        </p:nvSpPr>
        <p:spPr bwMode="auto">
          <a:xfrm>
            <a:off x="2776538" y="419100"/>
            <a:ext cx="5938837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 algn="r">
              <a:defRPr/>
            </a:pPr>
            <a:endParaRPr lang="de-DE" altLang="de-DE" b="0" i="0" smtClean="0">
              <a:latin typeface="Times New Roman" pitchFamily="18" charset="0"/>
            </a:endParaRPr>
          </a:p>
          <a:p>
            <a:pPr>
              <a:spcBef>
                <a:spcPct val="65000"/>
              </a:spcBef>
              <a:defRPr/>
            </a:pPr>
            <a:endParaRPr lang="de-DE" altLang="de-DE" b="0" i="0" smtClean="0">
              <a:latin typeface="Times New Roman" pitchFamily="18" charset="0"/>
            </a:endParaRPr>
          </a:p>
        </p:txBody>
      </p:sp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C8426DA8-8E79-4152-BCF1-E05C08A72983}" type="slidenum">
              <a:rPr lang="de-DE" altLang="de-DE" sz="1800" smtClean="0"/>
              <a:pPr>
                <a:spcBef>
                  <a:spcPct val="50000"/>
                </a:spcBef>
                <a:defRPr/>
              </a:pPr>
              <a:t>‹Nr.›</a:t>
            </a:fld>
            <a:endParaRPr lang="de-DE" altLang="de-DE" sz="2000" b="0" i="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611188" y="486880"/>
            <a:ext cx="7920037" cy="1288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de-DE" sz="3200" i="0" dirty="0"/>
              <a:t>Urban and Regional Models</a:t>
            </a:r>
            <a:r>
              <a:rPr lang="en-GB" altLang="de-DE" sz="3200" i="0" dirty="0" smtClean="0"/>
              <a:t>: Integration </a:t>
            </a:r>
            <a:r>
              <a:rPr lang="en-GB" altLang="de-DE" sz="3200" i="0" dirty="0"/>
              <a:t>across </a:t>
            </a:r>
            <a:r>
              <a:rPr lang="en-GB" altLang="de-DE" sz="3200" i="0" dirty="0" smtClean="0"/>
              <a:t>Space</a:t>
            </a:r>
            <a:r>
              <a:rPr lang="en-GB" altLang="de-DE" sz="3200" i="0" dirty="0"/>
              <a:t>, Time </a:t>
            </a:r>
            <a:r>
              <a:rPr lang="en-GB" altLang="de-DE" sz="3200" i="0" dirty="0" smtClean="0"/>
              <a:t>and Policy </a:t>
            </a:r>
            <a:r>
              <a:rPr lang="en-GB" altLang="de-DE" sz="3200" i="0" dirty="0"/>
              <a:t>Fields</a:t>
            </a:r>
            <a:endParaRPr lang="de-DE" altLang="de-DE" sz="3200" i="0" dirty="0"/>
          </a:p>
          <a:p>
            <a:pPr>
              <a:spcBef>
                <a:spcPts val="300"/>
              </a:spcBef>
            </a:pPr>
            <a:r>
              <a:rPr lang="de-DE" altLang="de-DE" b="0" i="0" dirty="0" smtClean="0"/>
              <a:t>Michael Wegener</a:t>
            </a:r>
          </a:p>
          <a:p>
            <a:endParaRPr lang="de-DE" altLang="de-DE" b="0" i="0" noProof="1"/>
          </a:p>
          <a:p>
            <a:endParaRPr lang="de-DE" altLang="de-DE" b="0" i="0" noProof="1" smtClean="0"/>
          </a:p>
          <a:p>
            <a:endParaRPr lang="de-DE" altLang="de-DE" b="0" i="0" noProof="1"/>
          </a:p>
          <a:p>
            <a:pPr>
              <a:lnSpc>
                <a:spcPct val="90000"/>
              </a:lnSpc>
            </a:pPr>
            <a:endParaRPr lang="de-DE" altLang="de-DE" b="0" i="0" noProof="1" smtClean="0"/>
          </a:p>
          <a:p>
            <a:pPr>
              <a:lnSpc>
                <a:spcPct val="90000"/>
              </a:lnSpc>
            </a:pPr>
            <a:endParaRPr lang="de-DE" altLang="de-DE" b="0" i="0" noProof="1" smtClean="0"/>
          </a:p>
          <a:p>
            <a:pPr>
              <a:lnSpc>
                <a:spcPct val="90000"/>
              </a:lnSpc>
            </a:pPr>
            <a:endParaRPr lang="de-DE" altLang="de-DE" b="0" i="0" noProof="1"/>
          </a:p>
          <a:p>
            <a:pPr>
              <a:lnSpc>
                <a:spcPct val="90000"/>
              </a:lnSpc>
            </a:pPr>
            <a:endParaRPr lang="de-DE" altLang="de-DE" b="0" i="0" noProof="1" smtClean="0"/>
          </a:p>
          <a:p>
            <a:pPr>
              <a:lnSpc>
                <a:spcPct val="90000"/>
              </a:lnSpc>
            </a:pPr>
            <a:endParaRPr lang="de-DE" altLang="de-DE" b="0" i="0" noProof="1"/>
          </a:p>
          <a:p>
            <a:pPr>
              <a:lnSpc>
                <a:spcPct val="90000"/>
              </a:lnSpc>
            </a:pPr>
            <a:endParaRPr lang="de-DE" altLang="de-DE" b="0" i="0" noProof="1" smtClean="0"/>
          </a:p>
          <a:p>
            <a:pPr>
              <a:lnSpc>
                <a:spcPct val="90000"/>
              </a:lnSpc>
            </a:pPr>
            <a:endParaRPr lang="de-DE" altLang="de-DE" b="0" i="0" noProof="1" smtClean="0"/>
          </a:p>
          <a:p>
            <a:pPr>
              <a:lnSpc>
                <a:spcPct val="90000"/>
              </a:lnSpc>
            </a:pPr>
            <a:endParaRPr lang="de-DE" altLang="de-DE" b="0" i="0" noProof="1" smtClean="0"/>
          </a:p>
        </p:txBody>
      </p:sp>
      <p:sp>
        <p:nvSpPr>
          <p:cNvPr id="2" name="Rechteck 1"/>
          <p:cNvSpPr/>
          <p:nvPr/>
        </p:nvSpPr>
        <p:spPr bwMode="auto">
          <a:xfrm>
            <a:off x="397565" y="6109252"/>
            <a:ext cx="768626" cy="397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8" name="Group 1053"/>
          <p:cNvGrpSpPr>
            <a:grpSpLocks/>
          </p:cNvGrpSpPr>
          <p:nvPr/>
        </p:nvGrpSpPr>
        <p:grpSpPr bwMode="auto">
          <a:xfrm>
            <a:off x="628651" y="1912760"/>
            <a:ext cx="7831782" cy="3601718"/>
            <a:chOff x="396" y="439"/>
            <a:chExt cx="5083" cy="2419"/>
          </a:xfrm>
        </p:grpSpPr>
        <p:pic>
          <p:nvPicPr>
            <p:cNvPr id="79" name="Picture 1028" descr="L:\alpencors\png\region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3" t="19132" r="22372" b="787"/>
            <a:stretch/>
          </p:blipFill>
          <p:spPr bwMode="auto">
            <a:xfrm>
              <a:off x="396" y="439"/>
              <a:ext cx="1655" cy="241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029" descr="ausschnitt5"/>
            <p:cNvPicPr>
              <a:picLocks noChangeArrowheads="1"/>
            </p:cNvPicPr>
            <p:nvPr/>
          </p:nvPicPr>
          <p:blipFill rotWithShape="1">
            <a:blip r:embed="rId3" cstate="print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6" t="6744" r="12364" b="13683"/>
            <a:stretch/>
          </p:blipFill>
          <p:spPr bwMode="auto">
            <a:xfrm>
              <a:off x="3824" y="440"/>
              <a:ext cx="1655" cy="241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030" descr="J:\Seoul\figures\zones.pn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" t="6145" r="2163" b="13746"/>
            <a:stretch/>
          </p:blipFill>
          <p:spPr bwMode="auto">
            <a:xfrm>
              <a:off x="2114" y="440"/>
              <a:ext cx="1655" cy="241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590686" y="5716586"/>
            <a:ext cx="7920037" cy="7372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b="0" i="0" noProof="1"/>
              <a:t>Symposium Integration of Land-Use and Transport Models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DE" altLang="de-DE" b="0" i="0" noProof="1"/>
              <a:t>TUM Science &amp; Study </a:t>
            </a:r>
            <a:r>
              <a:rPr lang="de-DE" altLang="de-DE" b="0" i="0" noProof="1" smtClean="0"/>
              <a:t>Center, Raitenhaslach, 2-4/11/2016</a:t>
            </a:r>
            <a:endParaRPr lang="de-DE" altLang="de-DE" b="0" i="0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7999412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57325" indent="-1457325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85000"/>
              </a:spcBef>
            </a:pPr>
            <a:r>
              <a:rPr lang="en-GB" altLang="de-DE" sz="2400" i="0" dirty="0" smtClean="0">
                <a:latin typeface="Arial" charset="0"/>
              </a:rPr>
              <a:t>ILUMASS model </a:t>
            </a:r>
            <a:r>
              <a:rPr lang="en-GB" altLang="de-DE" sz="2400" i="0" dirty="0">
                <a:latin typeface="Arial" charset="0"/>
              </a:rPr>
              <a:t>dimensions</a:t>
            </a:r>
          </a:p>
          <a:p>
            <a:pPr>
              <a:spcBef>
                <a:spcPct val="50000"/>
              </a:spcBef>
            </a:pPr>
            <a:r>
              <a:rPr lang="en-GB" altLang="de-DE" sz="2400" b="0" dirty="0">
                <a:latin typeface="Arial" charset="0"/>
              </a:rPr>
              <a:t>  1.2 million	households</a:t>
            </a:r>
          </a:p>
          <a:p>
            <a:r>
              <a:rPr lang="en-GB" altLang="de-DE" sz="2400" b="0" dirty="0">
                <a:latin typeface="Arial" charset="0"/>
              </a:rPr>
              <a:t>  2.6 million	persons</a:t>
            </a:r>
          </a:p>
          <a:p>
            <a:r>
              <a:rPr lang="en-GB" altLang="de-DE" sz="2400" b="0" dirty="0">
                <a:latin typeface="Arial" charset="0"/>
              </a:rPr>
              <a:t>  1.2 million	dwellings</a:t>
            </a:r>
          </a:p>
          <a:p>
            <a:r>
              <a:rPr lang="en-GB" altLang="de-DE" sz="2400" b="0" dirty="0">
                <a:latin typeface="Arial" charset="0"/>
              </a:rPr>
              <a:t>       80,000	firms</a:t>
            </a:r>
          </a:p>
          <a:p>
            <a:r>
              <a:rPr lang="en-GB" altLang="de-DE" sz="2400" b="0" dirty="0">
                <a:latin typeface="Arial" charset="0"/>
              </a:rPr>
              <a:t>       92,000	industrial sites</a:t>
            </a:r>
          </a:p>
          <a:p>
            <a:pPr>
              <a:spcBef>
                <a:spcPct val="40000"/>
              </a:spcBef>
            </a:pPr>
            <a:r>
              <a:rPr lang="en-GB" altLang="de-DE" sz="2400" b="0" dirty="0">
                <a:latin typeface="Arial" charset="0"/>
              </a:rPr>
              <a:t>         8,400	public transport links</a:t>
            </a:r>
          </a:p>
          <a:p>
            <a:r>
              <a:rPr lang="en-GB" altLang="de-DE" sz="2400" b="0" dirty="0">
                <a:latin typeface="Arial" charset="0"/>
              </a:rPr>
              <a:t>            848	public transport lines</a:t>
            </a:r>
          </a:p>
          <a:p>
            <a:r>
              <a:rPr lang="en-GB" altLang="de-DE" sz="2400" b="0" dirty="0">
                <a:latin typeface="Arial" charset="0"/>
              </a:rPr>
              <a:t>       13,000	road links</a:t>
            </a:r>
          </a:p>
          <a:p>
            <a:pPr>
              <a:spcBef>
                <a:spcPct val="40000"/>
              </a:spcBef>
            </a:pPr>
            <a:r>
              <a:rPr lang="en-GB" altLang="de-DE" sz="2400" b="0" dirty="0">
                <a:latin typeface="Arial" charset="0"/>
              </a:rPr>
              <a:t>       246/54	internal/external zones</a:t>
            </a:r>
          </a:p>
          <a:p>
            <a:r>
              <a:rPr lang="en-GB" altLang="de-DE" sz="2400" b="0" dirty="0">
                <a:latin typeface="Arial" charset="0"/>
              </a:rPr>
              <a:t>     209,000	raster cells</a:t>
            </a:r>
          </a:p>
          <a:p>
            <a:pPr>
              <a:spcBef>
                <a:spcPct val="40000"/>
              </a:spcBef>
            </a:pPr>
            <a:r>
              <a:rPr lang="en-GB" altLang="de-DE" sz="2400" b="0" dirty="0">
                <a:latin typeface="Arial" charset="0"/>
              </a:rPr>
              <a:t>              30	simulation periods (years</a:t>
            </a:r>
            <a:r>
              <a:rPr lang="en-GB" altLang="de-DE" sz="2400" b="0" dirty="0" smtClean="0">
                <a:latin typeface="Arial" charset="0"/>
              </a:rPr>
              <a:t>)</a:t>
            </a:r>
          </a:p>
          <a:p>
            <a:pPr>
              <a:spcBef>
                <a:spcPct val="40000"/>
              </a:spcBef>
            </a:pP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dirty="0" smtClean="0">
                <a:latin typeface="Arial" charset="0"/>
              </a:rPr>
              <a:t>            3-5	days computing time) </a:t>
            </a:r>
            <a:endParaRPr lang="en-GB" altLang="de-DE" sz="2400" b="0" dirty="0">
              <a:latin typeface="Arial" charset="0"/>
            </a:endParaRPr>
          </a:p>
          <a:p>
            <a:pPr>
              <a:spcBef>
                <a:spcPct val="40000"/>
              </a:spcBef>
            </a:pPr>
            <a:r>
              <a:rPr lang="en-GB" altLang="de-DE" sz="2400" b="0" dirty="0">
                <a:latin typeface="Arial" charset="0"/>
              </a:rPr>
              <a:t>              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 rot="-5400000">
            <a:off x="-741362" y="11620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de-DE" sz="2000" b="0">
                <a:solidFill>
                  <a:schemeClr val="bg1"/>
                </a:solidFill>
                <a:latin typeface="Arial Black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014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026"/>
          <p:cNvGrpSpPr>
            <a:grpSpLocks/>
          </p:cNvGrpSpPr>
          <p:nvPr/>
        </p:nvGrpSpPr>
        <p:grpSpPr bwMode="auto">
          <a:xfrm>
            <a:off x="0" y="369888"/>
            <a:ext cx="9140825" cy="6484937"/>
            <a:chOff x="0" y="233"/>
            <a:chExt cx="5758" cy="4085"/>
          </a:xfrm>
        </p:grpSpPr>
        <p:sp>
          <p:nvSpPr>
            <p:cNvPr id="66576" name="Text Box 1027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>
                  <a:latin typeface="Arial" charset="0"/>
                </a:rPr>
                <a:t>Firms</a:t>
              </a:r>
            </a:p>
          </p:txBody>
        </p:sp>
        <p:pic>
          <p:nvPicPr>
            <p:cNvPr id="66577" name="Picture 10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4"/>
            <a:stretch>
              <a:fillRect/>
            </a:stretch>
          </p:blipFill>
          <p:spPr bwMode="auto">
            <a:xfrm>
              <a:off x="0" y="233"/>
              <a:ext cx="5758" cy="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78" name="Rectangle 1029"/>
            <p:cNvSpPr>
              <a:spLocks noChangeArrowheads="1"/>
            </p:cNvSpPr>
            <p:nvPr/>
          </p:nvSpPr>
          <p:spPr bwMode="auto">
            <a:xfrm>
              <a:off x="124" y="233"/>
              <a:ext cx="1540" cy="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6579" name="Text Box 1030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 dirty="0" smtClean="0">
                  <a:latin typeface="Arial" charset="0"/>
                </a:rPr>
                <a:t>Firms/households</a:t>
              </a:r>
              <a:endParaRPr lang="en-GB" altLang="de-DE" sz="2400" dirty="0">
                <a:latin typeface="Arial" charset="0"/>
              </a:endParaRPr>
            </a:p>
          </p:txBody>
        </p:sp>
      </p:grpSp>
      <p:sp>
        <p:nvSpPr>
          <p:cNvPr id="8" name="Rechteck 7"/>
          <p:cNvSpPr/>
          <p:nvPr/>
        </p:nvSpPr>
        <p:spPr bwMode="auto">
          <a:xfrm>
            <a:off x="196850" y="5706268"/>
            <a:ext cx="1644650" cy="593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1047"/>
          <p:cNvSpPr txBox="1">
            <a:spLocks noChangeArrowheads="1"/>
          </p:cNvSpPr>
          <p:nvPr/>
        </p:nvSpPr>
        <p:spPr bwMode="auto">
          <a:xfrm>
            <a:off x="571500" y="6107113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119BFB4-050D-4857-9E15-8BD7DCDE0585}" type="slidenum">
              <a:rPr lang="de-DE" altLang="de-DE" sz="1800"/>
              <a:pPr>
                <a:spcBef>
                  <a:spcPct val="50000"/>
                </a:spcBef>
              </a:pPr>
              <a:t>11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60400" y="5385592"/>
            <a:ext cx="90000" cy="9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41388" y="5322092"/>
            <a:ext cx="19542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0" i="0" dirty="0" smtClean="0"/>
              <a:t>New firms</a:t>
            </a:r>
          </a:p>
          <a:p>
            <a:pPr>
              <a:lnSpc>
                <a:spcPct val="150000"/>
              </a:lnSpc>
            </a:pPr>
            <a:r>
              <a:rPr lang="en-GB" sz="1600" b="0" i="0" dirty="0" smtClean="0"/>
              <a:t>New households</a:t>
            </a:r>
            <a:endParaRPr lang="en-GB" sz="1600" b="0" i="0" dirty="0"/>
          </a:p>
        </p:txBody>
      </p:sp>
      <p:sp>
        <p:nvSpPr>
          <p:cNvPr id="11" name="Ellipse 10"/>
          <p:cNvSpPr/>
          <p:nvPr/>
        </p:nvSpPr>
        <p:spPr bwMode="auto">
          <a:xfrm>
            <a:off x="660400" y="570120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24" name="Group 1031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30" name="Picture 103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Rectangle 1033"/>
              <p:cNvSpPr>
                <a:spLocks noChangeArrowheads="1"/>
              </p:cNvSpPr>
              <p:nvPr/>
            </p:nvSpPr>
            <p:spPr bwMode="auto">
              <a:xfrm>
                <a:off x="92" y="233"/>
                <a:ext cx="1540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2" name="Text Box 1034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 smtClean="0">
                    <a:latin typeface="Arial" charset="0"/>
                  </a:rPr>
                  <a:t>Firms/households</a:t>
                </a:r>
                <a:endParaRPr lang="en-GB" altLang="de-DE" sz="2400" dirty="0">
                  <a:latin typeface="Arial" charset="0"/>
                </a:endParaRPr>
              </a:p>
            </p:txBody>
          </p:sp>
        </p:grpSp>
        <p:sp>
          <p:nvSpPr>
            <p:cNvPr id="25" name="Rechteck 24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11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New firms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New households</a:t>
              </a:r>
              <a:endParaRPr lang="en-GB" sz="1600" b="0" i="0" dirty="0"/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34" name="Group 1035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40" name="Picture 103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Rectangle 1037"/>
              <p:cNvSpPr>
                <a:spLocks noChangeArrowheads="1"/>
              </p:cNvSpPr>
              <p:nvPr/>
            </p:nvSpPr>
            <p:spPr bwMode="auto">
              <a:xfrm>
                <a:off x="92" y="233"/>
                <a:ext cx="1540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" name="Text Box 1038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 smtClean="0">
                    <a:latin typeface="Arial" charset="0"/>
                  </a:rPr>
                  <a:t>Firms/households</a:t>
                </a:r>
                <a:endParaRPr lang="en-GB" altLang="de-DE" sz="2400" dirty="0">
                  <a:latin typeface="Arial" charset="0"/>
                </a:endParaRPr>
              </a:p>
            </p:txBody>
          </p:sp>
        </p:grpSp>
        <p:sp>
          <p:nvSpPr>
            <p:cNvPr id="35" name="Rechteck 34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11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New firms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New households</a:t>
              </a:r>
              <a:endParaRPr lang="en-GB" sz="1600" b="0" i="0" dirty="0"/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44" name="Group 1039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sp>
            <p:nvSpPr>
              <p:cNvPr id="50" name="Text Box 1040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Firms</a:t>
                </a:r>
              </a:p>
            </p:txBody>
          </p:sp>
          <p:pic>
            <p:nvPicPr>
              <p:cNvPr id="51" name="Picture 104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Rectangle 1042"/>
              <p:cNvSpPr>
                <a:spLocks noChangeArrowheads="1"/>
              </p:cNvSpPr>
              <p:nvPr/>
            </p:nvSpPr>
            <p:spPr bwMode="auto">
              <a:xfrm>
                <a:off x="116" y="233"/>
                <a:ext cx="1540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3" name="Text Box 1043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 smtClean="0">
                    <a:latin typeface="Arial" charset="0"/>
                  </a:rPr>
                  <a:t>Firms/households</a:t>
                </a:r>
                <a:endParaRPr lang="en-GB" altLang="de-DE" sz="2400" dirty="0">
                  <a:latin typeface="Arial" charset="0"/>
                </a:endParaRPr>
              </a:p>
            </p:txBody>
          </p:sp>
        </p:grpSp>
        <p:sp>
          <p:nvSpPr>
            <p:cNvPr id="45" name="Rechteck 44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11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New firms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New households</a:t>
              </a:r>
              <a:endParaRPr lang="en-GB" sz="1600" b="0" i="0" dirty="0"/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935788" y="6256536"/>
              <a:ext cx="195421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00" i="0" dirty="0" smtClean="0"/>
                <a:t>Births(Deaths 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424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369888"/>
            <a:ext cx="9140825" cy="6484937"/>
            <a:chOff x="0" y="233"/>
            <a:chExt cx="5758" cy="4085"/>
          </a:xfrm>
        </p:grpSpPr>
        <p:sp>
          <p:nvSpPr>
            <p:cNvPr id="67612" name="Text Box 3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>
                  <a:latin typeface="Arial" charset="0"/>
                </a:rPr>
                <a:t>Households</a:t>
              </a:r>
            </a:p>
          </p:txBody>
        </p:sp>
        <p:pic>
          <p:nvPicPr>
            <p:cNvPr id="676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4"/>
            <a:stretch>
              <a:fillRect/>
            </a:stretch>
          </p:blipFill>
          <p:spPr bwMode="auto">
            <a:xfrm>
              <a:off x="0" y="233"/>
              <a:ext cx="5758" cy="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614" name="Rectangle 5"/>
            <p:cNvSpPr>
              <a:spLocks noChangeArrowheads="1"/>
            </p:cNvSpPr>
            <p:nvPr/>
          </p:nvSpPr>
          <p:spPr bwMode="auto">
            <a:xfrm>
              <a:off x="132" y="233"/>
              <a:ext cx="1492" cy="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615" name="Text Box 6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 dirty="0" smtClean="0">
                  <a:latin typeface="Arial" charset="0"/>
                </a:rPr>
                <a:t>Births/deaths</a:t>
              </a:r>
              <a:endParaRPr lang="en-GB" altLang="de-DE" sz="2400" dirty="0">
                <a:latin typeface="Arial" charset="0"/>
              </a:endParaRPr>
            </a:p>
          </p:txBody>
        </p:sp>
      </p:grpSp>
      <p:sp>
        <p:nvSpPr>
          <p:cNvPr id="8" name="Rechteck 7"/>
          <p:cNvSpPr/>
          <p:nvPr/>
        </p:nvSpPr>
        <p:spPr bwMode="auto">
          <a:xfrm>
            <a:off x="196850" y="5706268"/>
            <a:ext cx="1644650" cy="593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 Box 1047"/>
          <p:cNvSpPr txBox="1">
            <a:spLocks noChangeArrowheads="1"/>
          </p:cNvSpPr>
          <p:nvPr/>
        </p:nvSpPr>
        <p:spPr bwMode="auto">
          <a:xfrm>
            <a:off x="571500" y="6107113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119BFB4-050D-4857-9E15-8BD7DCDE0585}" type="slidenum">
              <a:rPr lang="de-DE" altLang="de-DE" sz="1800"/>
              <a:pPr>
                <a:spcBef>
                  <a:spcPct val="50000"/>
                </a:spcBef>
              </a:pPr>
              <a:t>12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660400" y="5385592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41388" y="5322092"/>
            <a:ext cx="19542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0" i="0" dirty="0" smtClean="0"/>
              <a:t>Births</a:t>
            </a:r>
          </a:p>
          <a:p>
            <a:pPr>
              <a:lnSpc>
                <a:spcPct val="150000"/>
              </a:lnSpc>
            </a:pPr>
            <a:r>
              <a:rPr lang="en-GB" sz="1600" b="0" i="0" dirty="0" smtClean="0"/>
              <a:t>Deaths</a:t>
            </a:r>
            <a:endParaRPr lang="en-GB" sz="1600" b="0" i="0" dirty="0"/>
          </a:p>
        </p:txBody>
      </p:sp>
      <p:sp>
        <p:nvSpPr>
          <p:cNvPr id="11" name="Ellipse 10"/>
          <p:cNvSpPr/>
          <p:nvPr/>
        </p:nvSpPr>
        <p:spPr bwMode="auto">
          <a:xfrm>
            <a:off x="660400" y="5701200"/>
            <a:ext cx="90000" cy="9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Households</a:t>
                </a: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132" y="233"/>
                <a:ext cx="1492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>
                    <a:latin typeface="Arial" charset="0"/>
                  </a:rPr>
                  <a:t>Births/deaths</a:t>
                </a:r>
              </a:p>
            </p:txBody>
          </p:sp>
        </p:grpSp>
        <p:sp>
          <p:nvSpPr>
            <p:cNvPr id="14" name="Rechteck 13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12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Births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Deaths</a:t>
              </a:r>
              <a:endParaRPr lang="en-GB" sz="1600" b="0" i="0" dirty="0"/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30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Households</a:t>
                </a: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132" y="233"/>
                <a:ext cx="1492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>
                    <a:latin typeface="Arial" charset="0"/>
                  </a:rPr>
                  <a:t>Births/deaths</a:t>
                </a:r>
              </a:p>
            </p:txBody>
          </p:sp>
        </p:grpSp>
        <p:sp>
          <p:nvSpPr>
            <p:cNvPr id="25" name="Rechteck 24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12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Births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Deaths</a:t>
              </a:r>
              <a:endParaRPr lang="en-GB" sz="1600" b="0" i="0" dirty="0"/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42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3" name="Text Box 19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Households</a:t>
                </a:r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132" y="233"/>
                <a:ext cx="1492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>
                    <a:latin typeface="Arial" charset="0"/>
                  </a:rPr>
                  <a:t>Births/deaths</a:t>
                </a:r>
              </a:p>
            </p:txBody>
          </p:sp>
        </p:grpSp>
        <p:sp>
          <p:nvSpPr>
            <p:cNvPr id="37" name="Rechteck 36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12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Births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Deaths</a:t>
              </a:r>
              <a:endParaRPr lang="en-GB" sz="1600" b="0" i="0" dirty="0"/>
            </a:p>
          </p:txBody>
        </p:sp>
        <p:sp>
          <p:nvSpPr>
            <p:cNvPr id="41" name="Ellipse 40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47" name="Group 22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53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24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Households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132" y="233"/>
                <a:ext cx="1492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>
                    <a:latin typeface="Arial" charset="0"/>
                  </a:rPr>
                  <a:t>Births/deaths</a:t>
                </a:r>
              </a:p>
            </p:txBody>
          </p:sp>
        </p:grpSp>
        <p:sp>
          <p:nvSpPr>
            <p:cNvPr id="48" name="Rechteck 47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12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Births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Deaths</a:t>
              </a:r>
              <a:endParaRPr lang="en-GB" sz="1600" b="0" i="0" dirty="0"/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58" name="Group 27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64" name="Picture 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Text Box 29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Households</a:t>
                </a:r>
              </a:p>
            </p:txBody>
          </p:sp>
          <p:sp>
            <p:nvSpPr>
              <p:cNvPr id="66" name="Rectangle 30"/>
              <p:cNvSpPr>
                <a:spLocks noChangeArrowheads="1"/>
              </p:cNvSpPr>
              <p:nvPr/>
            </p:nvSpPr>
            <p:spPr bwMode="auto">
              <a:xfrm>
                <a:off x="132" y="233"/>
                <a:ext cx="1492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7" name="Text Box 31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 dirty="0">
                    <a:latin typeface="Arial" charset="0"/>
                  </a:rPr>
                  <a:t>Births/deaths</a:t>
                </a:r>
              </a:p>
            </p:txBody>
          </p:sp>
        </p:grpSp>
        <p:sp>
          <p:nvSpPr>
            <p:cNvPr id="59" name="Rechteck 58"/>
            <p:cNvSpPr/>
            <p:nvPr/>
          </p:nvSpPr>
          <p:spPr bwMode="auto">
            <a:xfrm>
              <a:off x="196850" y="57062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12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61" name="Ellipse 60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Births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Deaths</a:t>
              </a:r>
              <a:endParaRPr lang="en-GB" sz="1600" b="0" i="0" dirty="0"/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6935788" y="6257448"/>
            <a:ext cx="1954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i="0" dirty="0" smtClean="0"/>
              <a:t>Dwellings ►</a:t>
            </a:r>
          </a:p>
        </p:txBody>
      </p:sp>
    </p:spTree>
    <p:extLst>
      <p:ext uri="{BB962C8B-B14F-4D97-AF65-F5344CB8AC3E}">
        <p14:creationId xmlns:p14="http://schemas.microsoft.com/office/powerpoint/2010/main" val="4194785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369888"/>
            <a:ext cx="9140825" cy="6484937"/>
            <a:chOff x="0" y="233"/>
            <a:chExt cx="5758" cy="4085"/>
          </a:xfrm>
        </p:grpSpPr>
        <p:pic>
          <p:nvPicPr>
            <p:cNvPr id="6862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4"/>
            <a:stretch>
              <a:fillRect/>
            </a:stretch>
          </p:blipFill>
          <p:spPr bwMode="auto">
            <a:xfrm>
              <a:off x="0" y="233"/>
              <a:ext cx="5758" cy="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627" name="Text Box 4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>
                  <a:latin typeface="Arial" charset="0"/>
                </a:rPr>
                <a:t>Households</a:t>
              </a:r>
            </a:p>
          </p:txBody>
        </p:sp>
        <p:sp>
          <p:nvSpPr>
            <p:cNvPr id="68628" name="Rectangle 5"/>
            <p:cNvSpPr>
              <a:spLocks noChangeArrowheads="1"/>
            </p:cNvSpPr>
            <p:nvPr/>
          </p:nvSpPr>
          <p:spPr bwMode="auto">
            <a:xfrm>
              <a:off x="132" y="233"/>
              <a:ext cx="1492" cy="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8629" name="Text Box 6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 dirty="0">
                  <a:latin typeface="Arial" charset="0"/>
                </a:rPr>
                <a:t>Dwellings</a:t>
              </a:r>
            </a:p>
          </p:txBody>
        </p:sp>
      </p:grpSp>
      <p:sp>
        <p:nvSpPr>
          <p:cNvPr id="8" name="Rechteck 7"/>
          <p:cNvSpPr/>
          <p:nvPr/>
        </p:nvSpPr>
        <p:spPr bwMode="auto">
          <a:xfrm>
            <a:off x="196850" y="5706268"/>
            <a:ext cx="1644650" cy="593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96850" y="5731668"/>
            <a:ext cx="1644650" cy="593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Box 1047"/>
          <p:cNvSpPr txBox="1">
            <a:spLocks noChangeArrowheads="1"/>
          </p:cNvSpPr>
          <p:nvPr/>
        </p:nvSpPr>
        <p:spPr bwMode="auto">
          <a:xfrm>
            <a:off x="571500" y="6107113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119BFB4-050D-4857-9E15-8BD7DCDE0585}" type="slidenum">
              <a:rPr lang="de-DE" altLang="de-DE" sz="1800"/>
              <a:pPr>
                <a:spcBef>
                  <a:spcPct val="50000"/>
                </a:spcBef>
              </a:pPr>
              <a:t>13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660400" y="5385592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41388" y="5322092"/>
            <a:ext cx="19542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0" i="0" dirty="0" smtClean="0"/>
              <a:t>New dwellings</a:t>
            </a:r>
          </a:p>
          <a:p>
            <a:pPr>
              <a:lnSpc>
                <a:spcPct val="150000"/>
              </a:lnSpc>
            </a:pPr>
            <a:r>
              <a:rPr lang="en-GB" sz="1600" b="0" i="0" dirty="0" smtClean="0"/>
              <a:t>Demolitions</a:t>
            </a:r>
            <a:endParaRPr lang="en-GB" sz="1600" b="0" i="0" dirty="0"/>
          </a:p>
        </p:txBody>
      </p:sp>
      <p:sp>
        <p:nvSpPr>
          <p:cNvPr id="15" name="Ellipse 14"/>
          <p:cNvSpPr/>
          <p:nvPr/>
        </p:nvSpPr>
        <p:spPr bwMode="auto">
          <a:xfrm>
            <a:off x="660400" y="5701200"/>
            <a:ext cx="90000" cy="9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0" y="369888"/>
            <a:ext cx="9140825" cy="6484933"/>
            <a:chOff x="0" y="369888"/>
            <a:chExt cx="9140825" cy="6484933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09550" y="369888"/>
              <a:ext cx="2368550" cy="71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4"/>
            <a:stretch>
              <a:fillRect/>
            </a:stretch>
          </p:blipFill>
          <p:spPr bwMode="auto">
            <a:xfrm>
              <a:off x="0" y="369888"/>
              <a:ext cx="9140825" cy="6484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" name="Rechteck 18"/>
            <p:cNvSpPr/>
            <p:nvPr/>
          </p:nvSpPr>
          <p:spPr bwMode="auto">
            <a:xfrm>
              <a:off x="196850" y="57316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13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New dwellings</a:t>
              </a:r>
            </a:p>
            <a:p>
              <a:pPr>
                <a:lnSpc>
                  <a:spcPct val="150000"/>
                </a:lnSpc>
              </a:pPr>
              <a:endParaRPr lang="en-GB" sz="1600" b="0" i="0" dirty="0"/>
            </a:p>
          </p:txBody>
        </p:sp>
        <p:sp>
          <p:nvSpPr>
            <p:cNvPr id="24" name="Rechteck 23"/>
            <p:cNvSpPr/>
            <p:nvPr/>
          </p:nvSpPr>
          <p:spPr bwMode="auto">
            <a:xfrm flipH="1">
              <a:off x="166200" y="500062"/>
              <a:ext cx="2132500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611188" y="460375"/>
              <a:ext cx="7923213" cy="6015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 dirty="0">
                  <a:latin typeface="Arial" charset="0"/>
                </a:rPr>
                <a:t>Dwellings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sp>
          <p:nvSpPr>
            <p:cNvPr id="27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13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34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Households</a:t>
                </a:r>
              </a:p>
            </p:txBody>
          </p:sp>
          <p:sp>
            <p:nvSpPr>
              <p:cNvPr id="36" name="Rectangle 15"/>
              <p:cNvSpPr>
                <a:spLocks noChangeArrowheads="1"/>
              </p:cNvSpPr>
              <p:nvPr/>
            </p:nvSpPr>
            <p:spPr bwMode="auto">
              <a:xfrm>
                <a:off x="132" y="233"/>
                <a:ext cx="1492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Dwellings</a:t>
                </a:r>
              </a:p>
            </p:txBody>
          </p:sp>
        </p:grpSp>
        <p:sp>
          <p:nvSpPr>
            <p:cNvPr id="29" name="Rechteck 28"/>
            <p:cNvSpPr/>
            <p:nvPr/>
          </p:nvSpPr>
          <p:spPr bwMode="auto">
            <a:xfrm>
              <a:off x="196850" y="57316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 Box 1047"/>
            <p:cNvSpPr txBox="1">
              <a:spLocks noChangeArrowheads="1"/>
            </p:cNvSpPr>
            <p:nvPr/>
          </p:nvSpPr>
          <p:spPr bwMode="auto">
            <a:xfrm>
              <a:off x="570300" y="6116000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13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New dwellings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Demolitions</a:t>
              </a:r>
              <a:endParaRPr lang="en-GB" sz="1600" b="0" i="0" dirty="0"/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39" name="Group 17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45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Text Box 19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Households</a:t>
                </a: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132" y="233"/>
                <a:ext cx="1492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8" name="Text Box 21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Dwellings</a:t>
                </a:r>
              </a:p>
            </p:txBody>
          </p:sp>
        </p:grpSp>
        <p:sp>
          <p:nvSpPr>
            <p:cNvPr id="40" name="Rechteck 39"/>
            <p:cNvSpPr/>
            <p:nvPr/>
          </p:nvSpPr>
          <p:spPr bwMode="auto">
            <a:xfrm>
              <a:off x="196850" y="5731668"/>
              <a:ext cx="1644650" cy="59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 Box 1047"/>
            <p:cNvSpPr txBox="1">
              <a:spLocks noChangeArrowheads="1"/>
            </p:cNvSpPr>
            <p:nvPr/>
          </p:nvSpPr>
          <p:spPr bwMode="auto">
            <a:xfrm>
              <a:off x="571500" y="6107113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13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660400" y="5385592"/>
              <a:ext cx="90000" cy="9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941388" y="5322092"/>
              <a:ext cx="195421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New dwellings</a:t>
              </a:r>
            </a:p>
            <a:p>
              <a:pPr>
                <a:lnSpc>
                  <a:spcPct val="150000"/>
                </a:lnSpc>
              </a:pPr>
              <a:r>
                <a:rPr lang="en-GB" sz="1600" b="0" i="0" dirty="0" smtClean="0"/>
                <a:t>Demolitions</a:t>
              </a:r>
              <a:endParaRPr lang="en-GB" sz="1600" b="0" i="0" dirty="0"/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660400" y="5701200"/>
              <a:ext cx="90000" cy="9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Textfeld 48"/>
          <p:cNvSpPr txBox="1"/>
          <p:nvPr/>
        </p:nvSpPr>
        <p:spPr>
          <a:xfrm>
            <a:off x="6935788" y="6257448"/>
            <a:ext cx="1954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i="0" dirty="0" smtClean="0"/>
              <a:t>Moves ►</a:t>
            </a:r>
          </a:p>
        </p:txBody>
      </p:sp>
    </p:spTree>
    <p:extLst>
      <p:ext uri="{BB962C8B-B14F-4D97-AF65-F5344CB8AC3E}">
        <p14:creationId xmlns:p14="http://schemas.microsoft.com/office/powerpoint/2010/main" val="84676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369888"/>
            <a:ext cx="9140825" cy="6484937"/>
            <a:chOff x="0" y="233"/>
            <a:chExt cx="5758" cy="4085"/>
          </a:xfrm>
        </p:grpSpPr>
        <p:pic>
          <p:nvPicPr>
            <p:cNvPr id="706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4"/>
            <a:stretch>
              <a:fillRect/>
            </a:stretch>
          </p:blipFill>
          <p:spPr bwMode="auto">
            <a:xfrm>
              <a:off x="0" y="233"/>
              <a:ext cx="5758" cy="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76" name="Text Box 4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>
                  <a:latin typeface="Arial" charset="0"/>
                </a:rPr>
                <a:t>Households</a:t>
              </a:r>
            </a:p>
          </p:txBody>
        </p:sp>
        <p:sp>
          <p:nvSpPr>
            <p:cNvPr id="70677" name="Rectangle 5"/>
            <p:cNvSpPr>
              <a:spLocks noChangeArrowheads="1"/>
            </p:cNvSpPr>
            <p:nvPr/>
          </p:nvSpPr>
          <p:spPr bwMode="auto">
            <a:xfrm>
              <a:off x="132" y="233"/>
              <a:ext cx="1492" cy="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78" name="Text Box 6"/>
            <p:cNvSpPr txBox="1">
              <a:spLocks noChangeArrowheads="1"/>
            </p:cNvSpPr>
            <p:nvPr/>
          </p:nvSpPr>
          <p:spPr bwMode="auto">
            <a:xfrm>
              <a:off x="385" y="290"/>
              <a:ext cx="4991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 dirty="0">
                  <a:latin typeface="Arial" charset="0"/>
                </a:rPr>
                <a:t>Moves</a:t>
              </a:r>
            </a:p>
          </p:txBody>
        </p:sp>
      </p:grpSp>
      <p:sp>
        <p:nvSpPr>
          <p:cNvPr id="2" name="Rechteck 1"/>
          <p:cNvSpPr/>
          <p:nvPr/>
        </p:nvSpPr>
        <p:spPr bwMode="auto">
          <a:xfrm>
            <a:off x="171450" y="5537199"/>
            <a:ext cx="1619250" cy="87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 Box 1047"/>
          <p:cNvSpPr txBox="1">
            <a:spLocks noChangeArrowheads="1"/>
          </p:cNvSpPr>
          <p:nvPr/>
        </p:nvSpPr>
        <p:spPr bwMode="auto">
          <a:xfrm>
            <a:off x="570300" y="61160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119BFB4-050D-4857-9E15-8BD7DCDE0585}" type="slidenum">
              <a:rPr lang="de-DE" altLang="de-DE" sz="1800"/>
              <a:pPr>
                <a:spcBef>
                  <a:spcPct val="50000"/>
                </a:spcBef>
              </a:pPr>
              <a:t>14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20650" y="876534"/>
            <a:ext cx="1949450" cy="1168165"/>
            <a:chOff x="171450" y="4254734"/>
            <a:chExt cx="1949450" cy="116816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4254734"/>
              <a:ext cx="377347" cy="1168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661988" y="4344192"/>
              <a:ext cx="1458912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b="0" i="0" dirty="0" smtClean="0"/>
                <a:t>Outmigration</a:t>
              </a:r>
            </a:p>
            <a:p>
              <a:r>
                <a:rPr lang="en-GB" sz="1600" b="0" i="0" dirty="0" smtClean="0"/>
                <a:t>Immigration</a:t>
              </a:r>
            </a:p>
            <a:p>
              <a:r>
                <a:rPr lang="en-GB" sz="1600" b="0" i="0" dirty="0" smtClean="0"/>
                <a:t>New household</a:t>
              </a:r>
              <a:endParaRPr lang="en-GB" sz="1600" b="0" i="0" dirty="0"/>
            </a:p>
            <a:p>
              <a:r>
                <a:rPr lang="en-GB" sz="1600" b="0" i="0" dirty="0" smtClean="0"/>
                <a:t>Move</a:t>
              </a:r>
              <a:endParaRPr lang="en-GB" sz="1600" b="0" i="0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0" y="369888"/>
            <a:ext cx="9140825" cy="6484933"/>
            <a:chOff x="0" y="369888"/>
            <a:chExt cx="9140825" cy="6484933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46050" y="369888"/>
              <a:ext cx="2292350" cy="719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4"/>
            <a:stretch>
              <a:fillRect/>
            </a:stretch>
          </p:blipFill>
          <p:spPr bwMode="auto">
            <a:xfrm>
              <a:off x="0" y="369888"/>
              <a:ext cx="9140825" cy="6484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hteck 17"/>
            <p:cNvSpPr/>
            <p:nvPr/>
          </p:nvSpPr>
          <p:spPr bwMode="auto">
            <a:xfrm>
              <a:off x="171450" y="5537199"/>
              <a:ext cx="1619250" cy="876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 Box 1047"/>
            <p:cNvSpPr txBox="1">
              <a:spLocks noChangeArrowheads="1"/>
            </p:cNvSpPr>
            <p:nvPr/>
          </p:nvSpPr>
          <p:spPr bwMode="auto">
            <a:xfrm>
              <a:off x="570300" y="6116000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14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120650" y="876534"/>
              <a:ext cx="1949450" cy="1168165"/>
              <a:chOff x="171450" y="4254734"/>
              <a:chExt cx="1949450" cy="1168165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50" y="4254734"/>
                <a:ext cx="377347" cy="1168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feld 24"/>
              <p:cNvSpPr txBox="1"/>
              <p:nvPr/>
            </p:nvSpPr>
            <p:spPr>
              <a:xfrm>
                <a:off x="661988" y="4344192"/>
                <a:ext cx="145891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b="0" i="0" dirty="0" smtClean="0"/>
                  <a:t>Outmigration</a:t>
                </a:r>
              </a:p>
              <a:p>
                <a:r>
                  <a:rPr lang="en-GB" sz="1600" b="0" i="0" dirty="0" smtClean="0"/>
                  <a:t>Immigration</a:t>
                </a:r>
              </a:p>
              <a:p>
                <a:r>
                  <a:rPr lang="en-GB" sz="1600" b="0" i="0" dirty="0" smtClean="0"/>
                  <a:t>New household</a:t>
                </a:r>
                <a:endParaRPr lang="en-GB" sz="1600" b="0" i="0" dirty="0"/>
              </a:p>
              <a:p>
                <a:r>
                  <a:rPr lang="en-GB" sz="1600" b="0" i="0" dirty="0" smtClean="0"/>
                  <a:t>Move</a:t>
                </a:r>
                <a:endParaRPr lang="en-GB" sz="1600" b="0" i="0" dirty="0"/>
              </a:p>
            </p:txBody>
          </p:sp>
        </p:grpSp>
        <p:sp>
          <p:nvSpPr>
            <p:cNvPr id="21" name="Rechteck 20"/>
            <p:cNvSpPr/>
            <p:nvPr/>
          </p:nvSpPr>
          <p:spPr bwMode="auto">
            <a:xfrm flipH="1">
              <a:off x="166200" y="500062"/>
              <a:ext cx="2132500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11188" y="460375"/>
              <a:ext cx="7923213" cy="6015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2400" dirty="0">
                  <a:latin typeface="Arial" charset="0"/>
                </a:rPr>
                <a:t>Moves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33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92" y="233"/>
                <a:ext cx="1444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Moves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 bwMode="auto">
            <a:xfrm>
              <a:off x="171450" y="5537199"/>
              <a:ext cx="1619250" cy="876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 Box 1047"/>
            <p:cNvSpPr txBox="1">
              <a:spLocks noChangeArrowheads="1"/>
            </p:cNvSpPr>
            <p:nvPr/>
          </p:nvSpPr>
          <p:spPr bwMode="auto">
            <a:xfrm>
              <a:off x="570300" y="6116000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14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120650" y="876534"/>
              <a:ext cx="1949450" cy="1168165"/>
              <a:chOff x="171450" y="4254734"/>
              <a:chExt cx="1949450" cy="1168165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50" y="4254734"/>
                <a:ext cx="377347" cy="1168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661988" y="4344192"/>
                <a:ext cx="145891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b="0" i="0" dirty="0" smtClean="0"/>
                  <a:t>Outmigration</a:t>
                </a:r>
              </a:p>
              <a:p>
                <a:r>
                  <a:rPr lang="en-GB" sz="1600" b="0" i="0" dirty="0" smtClean="0"/>
                  <a:t>Immigration</a:t>
                </a:r>
              </a:p>
              <a:p>
                <a:r>
                  <a:rPr lang="en-GB" sz="1600" b="0" i="0" dirty="0" smtClean="0"/>
                  <a:t>New household</a:t>
                </a:r>
                <a:endParaRPr lang="en-GB" sz="1600" b="0" i="0" dirty="0"/>
              </a:p>
              <a:p>
                <a:r>
                  <a:rPr lang="en-GB" sz="1600" b="0" i="0" dirty="0" smtClean="0"/>
                  <a:t>Move</a:t>
                </a:r>
                <a:endParaRPr lang="en-GB" sz="1600" b="0" i="0" dirty="0"/>
              </a:p>
            </p:txBody>
          </p:sp>
        </p:grpSp>
      </p:grpSp>
      <p:grpSp>
        <p:nvGrpSpPr>
          <p:cNvPr id="36" name="Gruppieren 35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43" name="Picture 1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Rectangle 17"/>
              <p:cNvSpPr>
                <a:spLocks noChangeArrowheads="1"/>
              </p:cNvSpPr>
              <p:nvPr/>
            </p:nvSpPr>
            <p:spPr bwMode="auto">
              <a:xfrm>
                <a:off x="92" y="233"/>
                <a:ext cx="1444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5" name="Text Box 18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Moves</a:t>
                </a:r>
              </a:p>
            </p:txBody>
          </p:sp>
        </p:grpSp>
        <p:sp>
          <p:nvSpPr>
            <p:cNvPr id="38" name="Rechteck 37"/>
            <p:cNvSpPr/>
            <p:nvPr/>
          </p:nvSpPr>
          <p:spPr bwMode="auto">
            <a:xfrm>
              <a:off x="171450" y="5537199"/>
              <a:ext cx="1619250" cy="876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 Box 1047"/>
            <p:cNvSpPr txBox="1">
              <a:spLocks noChangeArrowheads="1"/>
            </p:cNvSpPr>
            <p:nvPr/>
          </p:nvSpPr>
          <p:spPr bwMode="auto">
            <a:xfrm>
              <a:off x="570300" y="6116000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14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120650" y="876534"/>
              <a:ext cx="1949450" cy="1168165"/>
              <a:chOff x="171450" y="4254734"/>
              <a:chExt cx="1949450" cy="1168165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50" y="4254734"/>
                <a:ext cx="377347" cy="1168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feld 41"/>
              <p:cNvSpPr txBox="1"/>
              <p:nvPr/>
            </p:nvSpPr>
            <p:spPr>
              <a:xfrm>
                <a:off x="661988" y="4344192"/>
                <a:ext cx="145891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b="0" i="0" dirty="0" smtClean="0"/>
                  <a:t>Outmigration</a:t>
                </a:r>
              </a:p>
              <a:p>
                <a:r>
                  <a:rPr lang="en-GB" sz="1600" b="0" i="0" dirty="0" smtClean="0"/>
                  <a:t>Immigration</a:t>
                </a:r>
              </a:p>
              <a:p>
                <a:r>
                  <a:rPr lang="en-GB" sz="1600" b="0" i="0" dirty="0" smtClean="0"/>
                  <a:t>New household</a:t>
                </a:r>
                <a:endParaRPr lang="en-GB" sz="1600" b="0" i="0" dirty="0"/>
              </a:p>
              <a:p>
                <a:r>
                  <a:rPr lang="en-GB" sz="1600" b="0" i="0" dirty="0" smtClean="0"/>
                  <a:t>Move</a:t>
                </a:r>
                <a:endParaRPr lang="en-GB" sz="1600" b="0" i="0" dirty="0"/>
              </a:p>
            </p:txBody>
          </p:sp>
        </p:grpSp>
      </p:grpSp>
      <p:grpSp>
        <p:nvGrpSpPr>
          <p:cNvPr id="46" name="Gruppieren 45"/>
          <p:cNvGrpSpPr/>
          <p:nvPr/>
        </p:nvGrpSpPr>
        <p:grpSpPr>
          <a:xfrm>
            <a:off x="0" y="370800"/>
            <a:ext cx="9140825" cy="6484937"/>
            <a:chOff x="0" y="369888"/>
            <a:chExt cx="9140825" cy="6484937"/>
          </a:xfrm>
        </p:grpSpPr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0" y="369888"/>
              <a:ext cx="9140825" cy="6484937"/>
              <a:chOff x="0" y="233"/>
              <a:chExt cx="5758" cy="4085"/>
            </a:xfrm>
          </p:grpSpPr>
          <p:pic>
            <p:nvPicPr>
              <p:cNvPr id="53" name="Picture 2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4"/>
              <a:stretch>
                <a:fillRect/>
              </a:stretch>
            </p:blipFill>
            <p:spPr bwMode="auto">
              <a:xfrm>
                <a:off x="0" y="233"/>
                <a:ext cx="5758" cy="40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Rectangle 21"/>
              <p:cNvSpPr>
                <a:spLocks noChangeArrowheads="1"/>
              </p:cNvSpPr>
              <p:nvPr/>
            </p:nvSpPr>
            <p:spPr bwMode="auto">
              <a:xfrm>
                <a:off x="92" y="233"/>
                <a:ext cx="1444" cy="4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5" name="Text Box 22"/>
              <p:cNvSpPr txBox="1">
                <a:spLocks noChangeArrowheads="1"/>
              </p:cNvSpPr>
              <p:nvPr/>
            </p:nvSpPr>
            <p:spPr bwMode="auto">
              <a:xfrm>
                <a:off x="385" y="290"/>
                <a:ext cx="4991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571500" indent="6477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GB" altLang="de-DE" sz="2400">
                    <a:latin typeface="Arial" charset="0"/>
                  </a:rPr>
                  <a:t>Moves</a:t>
                </a:r>
              </a:p>
            </p:txBody>
          </p:sp>
        </p:grpSp>
        <p:sp>
          <p:nvSpPr>
            <p:cNvPr id="48" name="Rechteck 47"/>
            <p:cNvSpPr/>
            <p:nvPr/>
          </p:nvSpPr>
          <p:spPr bwMode="auto">
            <a:xfrm>
              <a:off x="171450" y="5537199"/>
              <a:ext cx="1619250" cy="876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 Box 1047"/>
            <p:cNvSpPr txBox="1">
              <a:spLocks noChangeArrowheads="1"/>
            </p:cNvSpPr>
            <p:nvPr/>
          </p:nvSpPr>
          <p:spPr bwMode="auto">
            <a:xfrm>
              <a:off x="570300" y="6116000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14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grpSp>
          <p:nvGrpSpPr>
            <p:cNvPr id="50" name="Gruppieren 49"/>
            <p:cNvGrpSpPr/>
            <p:nvPr/>
          </p:nvGrpSpPr>
          <p:grpSpPr>
            <a:xfrm>
              <a:off x="120650" y="876534"/>
              <a:ext cx="1949450" cy="1168165"/>
              <a:chOff x="171450" y="4254734"/>
              <a:chExt cx="1949450" cy="1168165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50" y="4254734"/>
                <a:ext cx="377347" cy="1168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Textfeld 51"/>
              <p:cNvSpPr txBox="1"/>
              <p:nvPr/>
            </p:nvSpPr>
            <p:spPr>
              <a:xfrm>
                <a:off x="661988" y="4344192"/>
                <a:ext cx="145891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600" b="0" i="0" dirty="0" smtClean="0"/>
                  <a:t>Outmigration</a:t>
                </a:r>
              </a:p>
              <a:p>
                <a:r>
                  <a:rPr lang="en-GB" sz="1600" b="0" i="0" dirty="0" smtClean="0"/>
                  <a:t>Immigration</a:t>
                </a:r>
              </a:p>
              <a:p>
                <a:r>
                  <a:rPr lang="en-GB" sz="1600" b="0" i="0" dirty="0" smtClean="0"/>
                  <a:t>New household</a:t>
                </a:r>
                <a:endParaRPr lang="en-GB" sz="1600" b="0" i="0" dirty="0"/>
              </a:p>
              <a:p>
                <a:r>
                  <a:rPr lang="en-GB" sz="1600" b="0" i="0" dirty="0" smtClean="0"/>
                  <a:t>Move</a:t>
                </a:r>
                <a:endParaRPr lang="en-GB" sz="1600" b="0" i="0" dirty="0"/>
              </a:p>
            </p:txBody>
          </p:sp>
        </p:grpSp>
      </p:grpSp>
      <p:sp>
        <p:nvSpPr>
          <p:cNvPr id="56" name="Textfeld 55"/>
          <p:cNvSpPr txBox="1"/>
          <p:nvPr/>
        </p:nvSpPr>
        <p:spPr>
          <a:xfrm>
            <a:off x="6935788" y="6257448"/>
            <a:ext cx="1954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i="0" dirty="0" smtClean="0"/>
              <a:t>End of ILUMASS ►</a:t>
            </a:r>
          </a:p>
        </p:txBody>
      </p:sp>
    </p:spTree>
    <p:extLst>
      <p:ext uri="{BB962C8B-B14F-4D97-AF65-F5344CB8AC3E}">
        <p14:creationId xmlns:p14="http://schemas.microsoft.com/office/powerpoint/2010/main" val="407671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075612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85000"/>
              </a:spcBef>
            </a:pPr>
            <a:r>
              <a:rPr lang="en-GB" altLang="de-DE" sz="2400" i="0" dirty="0" smtClean="0">
                <a:latin typeface="Arial" charset="0"/>
              </a:rPr>
              <a:t>The end of ILUMASS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 smtClean="0">
                <a:latin typeface="Arial" charset="0"/>
              </a:rPr>
              <a:t>The ILUMASS project was quite successful.in developing individual submodels..</a:t>
            </a:r>
          </a:p>
          <a:p>
            <a:pPr>
              <a:spcBef>
                <a:spcPts val="600"/>
              </a:spcBef>
            </a:pPr>
            <a:r>
              <a:rPr lang="en-GB" altLang="de-DE" sz="2400" b="0" i="0" dirty="0" smtClean="0">
                <a:latin typeface="Arial" charset="0"/>
              </a:rPr>
              <a:t>However, it was not successful in implementing the planned integrated model of land use and transport: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400" b="0" i="0" dirty="0" smtClean="0">
                <a:latin typeface="Arial" charset="0"/>
              </a:rPr>
              <a:t>The land use, transport and environment submodels of ILUMASS were independent executables.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400" b="0" i="0" dirty="0" smtClean="0">
                <a:latin typeface="Arial" charset="0"/>
              </a:rPr>
              <a:t>The application programming interface (API) connecting submodels via files never worked properly.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400" b="0" i="0" dirty="0" smtClean="0">
                <a:latin typeface="Arial" charset="0"/>
              </a:rPr>
              <a:t>Data exchange between submodels was slow.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400" b="0" i="0" dirty="0" smtClean="0">
                <a:latin typeface="Arial" charset="0"/>
              </a:rPr>
              <a:t>The computing times of the transport submodels took days for each year.</a:t>
            </a:r>
          </a:p>
          <a:p>
            <a:pPr>
              <a:spcBef>
                <a:spcPct val="50000"/>
              </a:spcBef>
            </a:pPr>
            <a:endParaRPr lang="en-GB" altLang="de-DE" sz="2400" b="0" i="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altLang="de-DE" sz="2400" b="0" i="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altLang="de-DE" sz="2400" b="0" dirty="0"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 rot="-5400000">
            <a:off x="-741362" y="11620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de-DE" sz="2000" b="0">
                <a:solidFill>
                  <a:schemeClr val="bg1"/>
                </a:solidFill>
                <a:latin typeface="Arial Black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5472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075612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85000"/>
              </a:spcBef>
            </a:pPr>
            <a:r>
              <a:rPr lang="en-GB" altLang="de-DE" sz="2400" i="0" dirty="0" smtClean="0">
                <a:latin typeface="Arial" charset="0"/>
              </a:rPr>
              <a:t>The "little" ILUMASS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 smtClean="0">
                <a:latin typeface="Arial" charset="0"/>
              </a:rPr>
              <a:t>After the end of the project the Dortmund group decided to replace the microscopic transport </a:t>
            </a:r>
            <a:r>
              <a:rPr lang="en-GB" altLang="de-DE" sz="2400" b="0" i="0" dirty="0">
                <a:latin typeface="Arial" charset="0"/>
              </a:rPr>
              <a:t>and environmental </a:t>
            </a:r>
            <a:r>
              <a:rPr lang="en-GB" altLang="de-DE" sz="2400" b="0" i="0" dirty="0" smtClean="0">
                <a:latin typeface="Arial" charset="0"/>
              </a:rPr>
              <a:t>sub-models </a:t>
            </a:r>
            <a:r>
              <a:rPr lang="en-GB" altLang="de-DE" sz="2400" b="0" i="0" dirty="0">
                <a:latin typeface="Arial" charset="0"/>
              </a:rPr>
              <a:t>were replaced by the </a:t>
            </a:r>
            <a:r>
              <a:rPr lang="en-GB" altLang="de-DE" sz="2400" i="0" dirty="0">
                <a:latin typeface="Arial" charset="0"/>
              </a:rPr>
              <a:t>aggregate transport model </a:t>
            </a:r>
            <a:r>
              <a:rPr lang="en-GB" altLang="de-DE" sz="2400" b="0" i="0" dirty="0">
                <a:latin typeface="Arial" charset="0"/>
              </a:rPr>
              <a:t>of the IRPUD model and </a:t>
            </a:r>
            <a:r>
              <a:rPr lang="en-GB" altLang="de-DE" sz="2400" b="0" i="0" dirty="0" smtClean="0">
                <a:latin typeface="Arial" charset="0"/>
              </a:rPr>
              <a:t>by simpler </a:t>
            </a:r>
            <a:r>
              <a:rPr lang="en-GB" altLang="de-DE" sz="2400" b="0" i="0" noProof="1" smtClean="0">
                <a:latin typeface="Arial" charset="0"/>
              </a:rPr>
              <a:t>environmental </a:t>
            </a:r>
            <a:r>
              <a:rPr lang="en-GB" altLang="de-DE" sz="2400" b="0" i="0" dirty="0">
                <a:latin typeface="Arial" charset="0"/>
              </a:rPr>
              <a:t>impact </a:t>
            </a:r>
            <a:r>
              <a:rPr lang="en-GB" altLang="de-DE" sz="2400" b="0" i="0" dirty="0" smtClean="0">
                <a:latin typeface="Arial" charset="0"/>
              </a:rPr>
              <a:t>models.</a:t>
            </a:r>
          </a:p>
          <a:p>
            <a:pPr>
              <a:spcBef>
                <a:spcPts val="600"/>
              </a:spcBef>
            </a:pPr>
            <a:r>
              <a:rPr lang="en-GB" altLang="de-DE" sz="2400" b="0" i="0" dirty="0" smtClean="0">
                <a:latin typeface="Arial" charset="0"/>
              </a:rPr>
              <a:t>The resulting </a:t>
            </a:r>
            <a:r>
              <a:rPr lang="en-GB" altLang="de-DE" sz="2400" b="0" dirty="0" smtClean="0">
                <a:latin typeface="Arial" charset="0"/>
              </a:rPr>
              <a:t>"</a:t>
            </a:r>
            <a:r>
              <a:rPr lang="en-GB" altLang="de-DE" sz="2400" dirty="0" smtClean="0">
                <a:latin typeface="Arial" charset="0"/>
              </a:rPr>
              <a:t>little" ILUMASS model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 smtClean="0">
                <a:latin typeface="Arial" charset="0"/>
              </a:rPr>
              <a:t>consisted of only two executables and took only </a:t>
            </a:r>
            <a:r>
              <a:rPr lang="en-GB" altLang="de-DE" sz="2400" dirty="0" smtClean="0">
                <a:latin typeface="Arial" charset="0"/>
              </a:rPr>
              <a:t>90 minutes </a:t>
            </a:r>
            <a:r>
              <a:rPr lang="en-GB" altLang="de-DE" sz="2400" b="0" i="0" dirty="0" smtClean="0">
                <a:latin typeface="Arial" charset="0"/>
              </a:rPr>
              <a:t>for the whole 30-year simulation.</a:t>
            </a:r>
            <a:endParaRPr lang="en-GB" altLang="de-DE" sz="2400" b="0" i="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altLang="de-DE" sz="2400" b="0" i="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altLang="de-DE" sz="2400" b="0" i="0" dirty="0" smtClean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altLang="de-DE" sz="2400" b="0" dirty="0"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 rot="-5400000">
            <a:off x="-741362" y="11620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de-DE" sz="2000" b="0">
                <a:solidFill>
                  <a:schemeClr val="bg1"/>
                </a:solidFill>
                <a:latin typeface="Arial Black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4836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5035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pPr algn="ctr"/>
            <a:endParaRPr lang="de-DE" altLang="de-DE" i="0" dirty="0"/>
          </a:p>
          <a:p>
            <a:pPr algn="ctr"/>
            <a:endParaRPr lang="de-DE" altLang="de-DE" i="0" dirty="0"/>
          </a:p>
          <a:p>
            <a:pPr algn="ctr">
              <a:spcBef>
                <a:spcPct val="50000"/>
              </a:spcBef>
            </a:pPr>
            <a:r>
              <a:rPr lang="de-DE" altLang="de-DE" i="0" noProof="1" smtClean="0"/>
              <a:t>Mircosimulation</a:t>
            </a:r>
            <a:endParaRPr lang="de-DE" altLang="de-DE" i="0" dirty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17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3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28638" y="460375"/>
            <a:ext cx="8054975" cy="5240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400" i="0" dirty="0">
                <a:latin typeface="Arial" charset="0"/>
              </a:rPr>
              <a:t>Microsimulation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New activity-based </a:t>
            </a:r>
            <a:r>
              <a:rPr lang="en-GB" altLang="de-DE" sz="2400" dirty="0">
                <a:latin typeface="Arial" charset="0"/>
              </a:rPr>
              <a:t>microsimulation models </a:t>
            </a:r>
            <a:r>
              <a:rPr lang="en-GB" altLang="de-DE" sz="2400" b="0" i="0" dirty="0">
                <a:latin typeface="Arial" charset="0"/>
              </a:rPr>
              <a:t>improve</a:t>
            </a:r>
          </a:p>
          <a:p>
            <a:r>
              <a:rPr lang="en-GB" altLang="de-DE" sz="2400" b="0" i="0" dirty="0">
                <a:latin typeface="Arial" charset="0"/>
              </a:rPr>
              <a:t>urban simulation models: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</a:t>
            </a:r>
            <a:r>
              <a:rPr lang="de-DE" altLang="de-DE" sz="2400" b="0" i="0" dirty="0">
                <a:latin typeface="Arial" charset="0"/>
              </a:rPr>
              <a:t>	</a:t>
            </a:r>
            <a:r>
              <a:rPr lang="en-GB" altLang="de-DE" sz="2400" dirty="0">
                <a:latin typeface="Arial" charset="0"/>
              </a:rPr>
              <a:t>Lifestyles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can be represented, i.e. households and individuals can be disaggregated to the agent level.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	</a:t>
            </a:r>
            <a:r>
              <a:rPr lang="en-GB" altLang="de-DE" sz="2400" dirty="0">
                <a:latin typeface="Arial" charset="0"/>
              </a:rPr>
              <a:t>Environmental impacts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and </a:t>
            </a:r>
            <a:r>
              <a:rPr lang="en-GB" altLang="de-DE" sz="2400" dirty="0">
                <a:latin typeface="Arial" charset="0"/>
              </a:rPr>
              <a:t>feedback </a:t>
            </a:r>
            <a:r>
              <a:rPr lang="en-GB" altLang="de-DE" sz="2400" b="0" i="0" dirty="0">
                <a:latin typeface="Arial" charset="0"/>
              </a:rPr>
              <a:t>can be modelled with the required spatial resolution.</a:t>
            </a:r>
          </a:p>
          <a:p>
            <a:pPr algn="just"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</a:t>
            </a:r>
            <a:r>
              <a:rPr lang="de-DE" altLang="de-DE" sz="2400" b="0" i="0" dirty="0">
                <a:latin typeface="Arial" charset="0"/>
              </a:rPr>
              <a:t>	</a:t>
            </a:r>
            <a:r>
              <a:rPr lang="en-GB" altLang="de-DE" sz="2400" dirty="0">
                <a:latin typeface="Arial" charset="0"/>
              </a:rPr>
              <a:t>Population </a:t>
            </a:r>
            <a:r>
              <a:rPr lang="en-GB" altLang="de-DE" sz="2400" b="0" i="0" dirty="0">
                <a:latin typeface="Arial" charset="0"/>
              </a:rPr>
              <a:t>and </a:t>
            </a:r>
            <a:r>
              <a:rPr lang="en-GB" altLang="de-DE" sz="2400" dirty="0">
                <a:latin typeface="Arial" charset="0"/>
              </a:rPr>
              <a:t>employment </a:t>
            </a:r>
            <a:r>
              <a:rPr lang="en-GB" altLang="de-DE" sz="2400" b="0" i="0" dirty="0">
                <a:latin typeface="Arial" charset="0"/>
              </a:rPr>
              <a:t>can be represented by their decision making units, i.e. </a:t>
            </a:r>
            <a:r>
              <a:rPr lang="en-GB" altLang="de-DE" sz="2400" dirty="0">
                <a:latin typeface="Arial" charset="0"/>
              </a:rPr>
              <a:t>households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and </a:t>
            </a:r>
            <a:r>
              <a:rPr lang="en-GB" altLang="de-DE" sz="2400" dirty="0">
                <a:latin typeface="Arial" charset="0"/>
              </a:rPr>
              <a:t>firms</a:t>
            </a:r>
            <a:r>
              <a:rPr lang="en-GB" altLang="de-DE" sz="2400" b="0" i="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</a:t>
            </a:r>
            <a:r>
              <a:rPr lang="de-DE" altLang="de-DE" sz="2400" b="0" i="0" dirty="0">
                <a:latin typeface="Arial" charset="0"/>
              </a:rPr>
              <a:t>	</a:t>
            </a:r>
            <a:r>
              <a:rPr lang="en-GB" altLang="de-DE" sz="2400" noProof="1" smtClean="0">
                <a:latin typeface="Arial" charset="0"/>
              </a:rPr>
              <a:t>Microlocations</a:t>
            </a:r>
            <a:r>
              <a:rPr lang="en-GB" altLang="de-DE" sz="2400" b="0" noProof="1" smtClean="0">
                <a:latin typeface="Arial" charset="0"/>
              </a:rPr>
              <a:t> </a:t>
            </a:r>
            <a:r>
              <a:rPr lang="en-GB" altLang="de-DE" sz="2400" b="0" i="0" dirty="0" smtClean="0">
                <a:latin typeface="Arial" charset="0"/>
              </a:rPr>
              <a:t>can </a:t>
            </a:r>
            <a:r>
              <a:rPr lang="en-GB" altLang="de-DE" sz="2400" b="0" i="0" dirty="0">
                <a:latin typeface="Arial" charset="0"/>
              </a:rPr>
              <a:t>be represented. Households affected by environmental impacts can be localised.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 rot="-5400000">
            <a:off x="-1452562" y="1878012"/>
            <a:ext cx="330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de-DE" altLang="de-DE" sz="2000" b="0">
                <a:solidFill>
                  <a:schemeClr val="bg1"/>
                </a:solidFill>
                <a:latin typeface="Arial Black" pitchFamily="34" charset="0"/>
              </a:rPr>
              <a:t>PROPOLIS &amp; ILUMASS</a:t>
            </a:r>
            <a:endParaRPr lang="en-GB" altLang="de-DE" sz="2000" b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075612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85000"/>
              </a:spcBef>
            </a:pPr>
            <a:r>
              <a:rPr lang="en-GB" altLang="de-DE" sz="2400" i="0" dirty="0">
                <a:latin typeface="Arial" charset="0"/>
              </a:rPr>
              <a:t>However ...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To date, no full-scale microsimulation model of urban </a:t>
            </a:r>
            <a:r>
              <a:rPr lang="en-GB" altLang="de-DE" sz="2400" dirty="0">
                <a:latin typeface="Arial" charset="0"/>
              </a:rPr>
              <a:t>land use</a:t>
            </a:r>
            <a:r>
              <a:rPr lang="en-GB" altLang="de-DE" sz="2400" b="0" i="0" dirty="0">
                <a:latin typeface="Arial" charset="0"/>
              </a:rPr>
              <a:t>, </a:t>
            </a:r>
            <a:r>
              <a:rPr lang="en-GB" altLang="de-DE" sz="2400" dirty="0">
                <a:latin typeface="Arial" charset="0"/>
              </a:rPr>
              <a:t>transport </a:t>
            </a:r>
            <a:r>
              <a:rPr lang="en-GB" altLang="de-DE" sz="2400" b="0" i="0" dirty="0">
                <a:latin typeface="Arial" charset="0"/>
              </a:rPr>
              <a:t>and </a:t>
            </a:r>
            <a:r>
              <a:rPr lang="en-GB" altLang="de-DE" sz="2400" dirty="0">
                <a:latin typeface="Arial" charset="0"/>
              </a:rPr>
              <a:t>environment </a:t>
            </a:r>
            <a:r>
              <a:rPr lang="en-GB" altLang="de-DE" sz="2400" b="0" i="0" dirty="0">
                <a:latin typeface="Arial" charset="0"/>
              </a:rPr>
              <a:t>has become operational.</a:t>
            </a:r>
          </a:p>
          <a:p>
            <a:pPr>
              <a:spcBef>
                <a:spcPct val="35000"/>
              </a:spcBef>
            </a:pPr>
            <a:r>
              <a:rPr lang="en-GB" altLang="de-DE" sz="2400" b="0" i="0" dirty="0">
                <a:latin typeface="Arial" charset="0"/>
              </a:rPr>
              <a:t>There are still unresolved problems regarding the </a:t>
            </a:r>
            <a:r>
              <a:rPr lang="en-GB" altLang="de-DE" sz="2400" dirty="0">
                <a:latin typeface="Arial" charset="0"/>
              </a:rPr>
              <a:t>inter-faces </a:t>
            </a:r>
            <a:r>
              <a:rPr lang="en-GB" altLang="de-DE" sz="2400" b="0" i="0" dirty="0">
                <a:latin typeface="Arial" charset="0"/>
              </a:rPr>
              <a:t>between the submodels.</a:t>
            </a:r>
          </a:p>
          <a:p>
            <a:pPr>
              <a:spcBef>
                <a:spcPct val="35000"/>
              </a:spcBef>
            </a:pPr>
            <a:r>
              <a:rPr lang="en-GB" altLang="de-DE" sz="2400" b="0" i="0" dirty="0">
                <a:latin typeface="Arial" charset="0"/>
              </a:rPr>
              <a:t>The </a:t>
            </a:r>
            <a:r>
              <a:rPr lang="en-GB" altLang="de-DE" sz="2400" dirty="0">
                <a:latin typeface="Arial" charset="0"/>
              </a:rPr>
              <a:t>feedback </a:t>
            </a:r>
            <a:r>
              <a:rPr lang="en-GB" altLang="de-DE" sz="2400" b="0" i="0" dirty="0">
                <a:latin typeface="Arial" charset="0"/>
              </a:rPr>
              <a:t>between transport and environmental quality and location has not yet been implemented.</a:t>
            </a:r>
          </a:p>
          <a:p>
            <a:pPr>
              <a:spcBef>
                <a:spcPct val="35000"/>
              </a:spcBef>
            </a:pPr>
            <a:r>
              <a:rPr lang="en-GB" altLang="de-DE" sz="2400" b="0" i="0" dirty="0" smtClean="0">
                <a:latin typeface="Arial" charset="0"/>
              </a:rPr>
              <a:t>The </a:t>
            </a:r>
            <a:r>
              <a:rPr lang="en-GB" altLang="de-DE" sz="2400" dirty="0">
                <a:latin typeface="Arial" charset="0"/>
              </a:rPr>
              <a:t>computing time </a:t>
            </a:r>
            <a:r>
              <a:rPr lang="en-GB" altLang="de-DE" sz="2400" b="0" i="0" dirty="0">
                <a:latin typeface="Arial" charset="0"/>
              </a:rPr>
              <a:t>for existing models is calculated in terms of </a:t>
            </a:r>
            <a:r>
              <a:rPr lang="en-GB" altLang="de-DE" sz="2400" dirty="0">
                <a:latin typeface="Arial" charset="0"/>
              </a:rPr>
              <a:t>weeks </a:t>
            </a:r>
            <a:r>
              <a:rPr lang="en-GB" altLang="de-DE" sz="2400" b="0" i="0" dirty="0">
                <a:latin typeface="Arial" charset="0"/>
              </a:rPr>
              <a:t>or </a:t>
            </a:r>
            <a:r>
              <a:rPr lang="en-GB" altLang="de-DE" sz="2400" dirty="0">
                <a:latin typeface="Arial" charset="0"/>
              </a:rPr>
              <a:t>days</a:t>
            </a:r>
            <a:r>
              <a:rPr lang="en-GB" altLang="de-DE" sz="2400" i="0" dirty="0">
                <a:latin typeface="Arial" charset="0"/>
              </a:rPr>
              <a:t>, </a:t>
            </a:r>
            <a:r>
              <a:rPr lang="en-GB" altLang="de-DE" sz="2400" b="0" i="0" dirty="0">
                <a:latin typeface="Arial" charset="0"/>
              </a:rPr>
              <a:t>not </a:t>
            </a:r>
            <a:r>
              <a:rPr lang="en-GB" altLang="de-DE" sz="2400" dirty="0">
                <a:latin typeface="Arial" charset="0"/>
              </a:rPr>
              <a:t>hours</a:t>
            </a:r>
            <a:r>
              <a:rPr lang="en-GB" altLang="de-DE" sz="2400" b="0" i="0" dirty="0" smtClean="0">
                <a:latin typeface="Arial" charset="0"/>
              </a:rPr>
              <a:t>.</a:t>
            </a:r>
          </a:p>
          <a:p>
            <a:pPr>
              <a:spcBef>
                <a:spcPct val="35000"/>
              </a:spcBef>
            </a:pPr>
            <a:r>
              <a:rPr lang="en-GB" altLang="de-DE" sz="2400" b="0" i="0" dirty="0">
                <a:latin typeface="Arial" charset="0"/>
              </a:rPr>
              <a:t>Serious problems of </a:t>
            </a:r>
            <a:r>
              <a:rPr lang="en-GB" altLang="de-DE" sz="2400" dirty="0">
                <a:latin typeface="Arial" charset="0"/>
              </a:rPr>
              <a:t>calibration</a:t>
            </a:r>
            <a:r>
              <a:rPr lang="en-GB" altLang="de-DE" sz="2400" b="0" i="0" dirty="0">
                <a:latin typeface="Arial" charset="0"/>
              </a:rPr>
              <a:t>, </a:t>
            </a:r>
            <a:r>
              <a:rPr lang="en-GB" altLang="de-DE" sz="2400" dirty="0">
                <a:latin typeface="Arial" charset="0"/>
              </a:rPr>
              <a:t>instability </a:t>
            </a:r>
            <a:r>
              <a:rPr lang="en-GB" altLang="de-DE" sz="2400" b="0" i="0" dirty="0">
                <a:latin typeface="Arial" charset="0"/>
              </a:rPr>
              <a:t>and </a:t>
            </a:r>
            <a:r>
              <a:rPr lang="en-GB" altLang="de-DE" sz="2400" dirty="0">
                <a:latin typeface="Arial" charset="0"/>
              </a:rPr>
              <a:t>random fluctuations </a:t>
            </a:r>
            <a:r>
              <a:rPr lang="en-GB" altLang="de-DE" sz="2400" b="0" i="0" dirty="0">
                <a:latin typeface="Arial" charset="0"/>
              </a:rPr>
              <a:t>have not yet been solved.</a:t>
            </a:r>
          </a:p>
          <a:p>
            <a:pPr>
              <a:spcBef>
                <a:spcPct val="35000"/>
              </a:spcBef>
            </a:pPr>
            <a:endParaRPr lang="en-GB" altLang="de-DE" sz="2400" b="0" i="0" dirty="0">
              <a:latin typeface="Arial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 rot="-5400000">
            <a:off x="-741362" y="11620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de-DE" sz="2000" b="0">
                <a:solidFill>
                  <a:schemeClr val="bg1"/>
                </a:solidFill>
                <a:latin typeface="Arial Black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14161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3765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pPr algn="ctr"/>
            <a:endParaRPr lang="de-DE" altLang="de-DE" i="0" dirty="0"/>
          </a:p>
          <a:p>
            <a:pPr algn="ctr"/>
            <a:endParaRPr lang="de-DE" altLang="de-DE" i="0" dirty="0"/>
          </a:p>
          <a:p>
            <a:pPr algn="ctr">
              <a:spcBef>
                <a:spcPct val="50000"/>
              </a:spcBef>
            </a:pPr>
            <a:r>
              <a:rPr lang="en-GB" altLang="de-DE" i="0" dirty="0" smtClean="0"/>
              <a:t>Objective</a:t>
            </a:r>
            <a:endParaRPr lang="de-DE" altLang="de-DE" b="0" i="0" dirty="0"/>
          </a:p>
          <a:p>
            <a:pPr algn="just"/>
            <a:endParaRPr lang="de-DE" altLang="de-DE" i="0" dirty="0"/>
          </a:p>
          <a:p>
            <a:pPr algn="just"/>
            <a:endParaRPr lang="de-DE" altLang="de-DE" i="0" dirty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2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0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98438" y="460375"/>
            <a:ext cx="8488362" cy="6016624"/>
            <a:chOff x="198438" y="460375"/>
            <a:chExt cx="8488362" cy="6016624"/>
          </a:xfrm>
        </p:grpSpPr>
        <p:sp>
          <p:nvSpPr>
            <p:cNvPr id="76802" name="Text Box 2"/>
            <p:cNvSpPr txBox="1">
              <a:spLocks noChangeArrowheads="1"/>
            </p:cNvSpPr>
            <p:nvPr/>
          </p:nvSpPr>
          <p:spPr bwMode="auto">
            <a:xfrm>
              <a:off x="611188" y="460375"/>
              <a:ext cx="8075612" cy="583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85000"/>
                </a:spcBef>
              </a:pPr>
              <a:r>
                <a:rPr lang="en-GB" altLang="de-DE" sz="2400" i="0" dirty="0" smtClean="0">
                  <a:latin typeface="Arial" charset="0"/>
                </a:rPr>
                <a:t>Stochastic variation</a:t>
              </a:r>
              <a:endParaRPr lang="en-GB" altLang="de-DE" sz="2400" i="0" dirty="0">
                <a:latin typeface="Arial" charset="0"/>
              </a:endParaRPr>
            </a:p>
            <a:p>
              <a:pPr>
                <a:spcBef>
                  <a:spcPct val="35000"/>
                </a:spcBef>
              </a:pPr>
              <a:endParaRPr lang="en-GB" altLang="de-DE" sz="2400" b="0" i="0" dirty="0">
                <a:latin typeface="Arial" charset="0"/>
              </a:endParaRPr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56" y="1154716"/>
              <a:ext cx="7560000" cy="5214012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6669088" y="5613067"/>
              <a:ext cx="1954212" cy="815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00" b="0" i="0" dirty="0" smtClean="0"/>
                <a:t>1000 choices</a:t>
              </a:r>
            </a:p>
            <a:p>
              <a:pPr algn="r"/>
              <a:r>
                <a:rPr lang="en-GB" sz="1600" b="0" i="0" dirty="0" smtClean="0"/>
                <a:t>100 alternatives</a:t>
              </a:r>
            </a:p>
            <a:p>
              <a:pPr algn="r">
                <a:spcBef>
                  <a:spcPts val="600"/>
                </a:spcBef>
              </a:pPr>
              <a:r>
                <a:rPr lang="en-GB" sz="1600" b="0" i="0" dirty="0" smtClean="0"/>
                <a:t>Wegener (2011)</a:t>
              </a: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198438" y="5511800"/>
              <a:ext cx="2333624" cy="965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eaVert" wrap="square" lIns="54000" tIns="45720" rIns="54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 Box 1047"/>
            <p:cNvSpPr txBox="1">
              <a:spLocks noChangeArrowheads="1"/>
            </p:cNvSpPr>
            <p:nvPr/>
          </p:nvSpPr>
          <p:spPr bwMode="auto">
            <a:xfrm>
              <a:off x="571500" y="6108025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20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98438" y="460375"/>
            <a:ext cx="8488362" cy="6014363"/>
            <a:chOff x="198438" y="460375"/>
            <a:chExt cx="8488362" cy="6014363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198438" y="460375"/>
              <a:ext cx="8488362" cy="6014363"/>
              <a:chOff x="198438" y="460375"/>
              <a:chExt cx="8488362" cy="6014363"/>
            </a:xfrm>
          </p:grpSpPr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11188" y="460375"/>
                <a:ext cx="8075612" cy="5834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85000"/>
                  </a:spcBef>
                </a:pPr>
                <a:r>
                  <a:rPr lang="en-GB" altLang="de-DE" sz="2400" i="0" dirty="0" smtClean="0">
                    <a:latin typeface="Arial" charset="0"/>
                  </a:rPr>
                  <a:t>Stochastic variation</a:t>
                </a:r>
                <a:endParaRPr lang="en-GB" altLang="de-DE" sz="2400" i="0" dirty="0">
                  <a:latin typeface="Arial" charset="0"/>
                </a:endParaRPr>
              </a:p>
              <a:p>
                <a:pPr>
                  <a:spcBef>
                    <a:spcPct val="35000"/>
                  </a:spcBef>
                </a:pPr>
                <a:endParaRPr lang="en-GB" altLang="de-DE" sz="2400" b="0" i="0" dirty="0">
                  <a:latin typeface="Arial" charset="0"/>
                </a:endParaRPr>
              </a:p>
            </p:txBody>
          </p:sp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530" y="1093587"/>
                <a:ext cx="7560000" cy="5326763"/>
              </a:xfrm>
              <a:prstGeom prst="rect">
                <a:avLst/>
              </a:prstGeom>
            </p:spPr>
          </p:pic>
          <p:sp>
            <p:nvSpPr>
              <p:cNvPr id="26" name="Rechteck 25"/>
              <p:cNvSpPr/>
              <p:nvPr/>
            </p:nvSpPr>
            <p:spPr bwMode="auto">
              <a:xfrm>
                <a:off x="198438" y="5511800"/>
                <a:ext cx="2333624" cy="9085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eaVert" wrap="square" lIns="54000" tIns="45720" rIns="54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Text Box 1047"/>
              <p:cNvSpPr txBox="1">
                <a:spLocks noChangeArrowheads="1"/>
              </p:cNvSpPr>
              <p:nvPr/>
            </p:nvSpPr>
            <p:spPr bwMode="auto">
              <a:xfrm>
                <a:off x="571500" y="6108025"/>
                <a:ext cx="673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F119BFB4-050D-4857-9E15-8BD7DCDE0585}" type="slidenum">
                  <a:rPr lang="de-DE" altLang="de-DE" sz="1800"/>
                  <a:pPr>
                    <a:spcBef>
                      <a:spcPct val="50000"/>
                    </a:spcBef>
                  </a:pPr>
                  <a:t>20</a:t>
                </a:fld>
                <a:endParaRPr lang="de-DE" altLang="de-DE" sz="2000" b="0" i="0" dirty="0">
                  <a:latin typeface="Times New Roman" pitchFamily="18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6669088" y="5613067"/>
              <a:ext cx="1954212" cy="815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00" b="0" i="0" dirty="0" smtClean="0"/>
                <a:t>1000 choices</a:t>
              </a:r>
            </a:p>
            <a:p>
              <a:pPr algn="r"/>
              <a:r>
                <a:rPr lang="en-GB" sz="1600" b="0" i="0" dirty="0"/>
                <a:t>4</a:t>
              </a:r>
              <a:r>
                <a:rPr lang="en-GB" sz="1600" b="0" i="0" dirty="0" smtClean="0"/>
                <a:t>00 alternatives</a:t>
              </a:r>
            </a:p>
            <a:p>
              <a:pPr algn="r">
                <a:spcBef>
                  <a:spcPts val="600"/>
                </a:spcBef>
              </a:pPr>
              <a:r>
                <a:rPr lang="en-GB" sz="1600" b="0" i="0" dirty="0" smtClean="0"/>
                <a:t>Wegener (2011)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98438" y="414000"/>
            <a:ext cx="8488362" cy="6130799"/>
            <a:chOff x="198438" y="414000"/>
            <a:chExt cx="8488362" cy="6130799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198438" y="414000"/>
              <a:ext cx="8488362" cy="6130799"/>
              <a:chOff x="198438" y="414000"/>
              <a:chExt cx="8488362" cy="6130799"/>
            </a:xfrm>
          </p:grpSpPr>
          <p:pic>
            <p:nvPicPr>
              <p:cNvPr id="39" name="Grafik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000" y="414000"/>
                <a:ext cx="7560000" cy="6120000"/>
              </a:xfrm>
              <a:prstGeom prst="rect">
                <a:avLst/>
              </a:prstGeom>
            </p:spPr>
          </p:pic>
          <p:sp>
            <p:nvSpPr>
              <p:cNvPr id="40" name="Rechteck 39"/>
              <p:cNvSpPr/>
              <p:nvPr/>
            </p:nvSpPr>
            <p:spPr bwMode="auto">
              <a:xfrm>
                <a:off x="371476" y="450260"/>
                <a:ext cx="2333624" cy="6205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eaVert" wrap="square" lIns="54000" tIns="45720" rIns="54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611188" y="460800"/>
                <a:ext cx="8075612" cy="5860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85000"/>
                  </a:spcBef>
                </a:pPr>
                <a:r>
                  <a:rPr lang="en-GB" altLang="de-DE" sz="2400" i="0" dirty="0" smtClean="0">
                    <a:latin typeface="Arial" charset="0"/>
                  </a:rPr>
                  <a:t>Stochastic variation</a:t>
                </a:r>
                <a:endParaRPr lang="en-GB" altLang="de-DE" sz="2400" i="0" dirty="0">
                  <a:latin typeface="Arial" charset="0"/>
                </a:endParaRPr>
              </a:p>
              <a:p>
                <a:pPr>
                  <a:spcBef>
                    <a:spcPct val="35000"/>
                  </a:spcBef>
                </a:pPr>
                <a:endParaRPr lang="en-GB" altLang="de-DE" sz="2400" b="0" i="0" dirty="0">
                  <a:latin typeface="Arial" charset="0"/>
                </a:endParaRPr>
              </a:p>
            </p:txBody>
          </p:sp>
          <p:sp>
            <p:nvSpPr>
              <p:cNvPr id="42" name="Rechteck 41"/>
              <p:cNvSpPr/>
              <p:nvPr/>
            </p:nvSpPr>
            <p:spPr bwMode="auto">
              <a:xfrm>
                <a:off x="198438" y="5526391"/>
                <a:ext cx="2333624" cy="10184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eaVert" wrap="square" lIns="54000" tIns="45720" rIns="54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Text Box 1047"/>
              <p:cNvSpPr txBox="1">
                <a:spLocks noChangeArrowheads="1"/>
              </p:cNvSpPr>
              <p:nvPr/>
            </p:nvSpPr>
            <p:spPr bwMode="auto">
              <a:xfrm>
                <a:off x="571500" y="6108025"/>
                <a:ext cx="6731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F119BFB4-050D-4857-9E15-8BD7DCDE0585}" type="slidenum">
                  <a:rPr lang="de-DE" altLang="de-DE" sz="1800"/>
                  <a:pPr>
                    <a:spcBef>
                      <a:spcPct val="50000"/>
                    </a:spcBef>
                  </a:pPr>
                  <a:t>20</a:t>
                </a:fld>
                <a:endParaRPr lang="de-DE" altLang="de-DE" sz="2000" b="0" i="0" dirty="0">
                  <a:latin typeface="Times New Roman" pitchFamily="18" charset="0"/>
                </a:endParaRPr>
              </a:p>
            </p:txBody>
          </p:sp>
        </p:grpSp>
        <p:sp>
          <p:nvSpPr>
            <p:cNvPr id="38" name="Textfeld 37"/>
            <p:cNvSpPr txBox="1"/>
            <p:nvPr/>
          </p:nvSpPr>
          <p:spPr>
            <a:xfrm>
              <a:off x="6669088" y="5613067"/>
              <a:ext cx="1954212" cy="8156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00" b="0" i="0" dirty="0" smtClean="0"/>
                <a:t>1000 choices</a:t>
              </a:r>
            </a:p>
            <a:p>
              <a:pPr algn="r"/>
              <a:r>
                <a:rPr lang="en-GB" sz="1600" b="0" i="0" dirty="0"/>
                <a:t>9</a:t>
              </a:r>
              <a:r>
                <a:rPr lang="en-GB" sz="1600" b="0" i="0" dirty="0" smtClean="0"/>
                <a:t>00 alternatives</a:t>
              </a:r>
            </a:p>
            <a:p>
              <a:pPr algn="r">
                <a:spcBef>
                  <a:spcPts val="600"/>
                </a:spcBef>
              </a:pPr>
              <a:r>
                <a:rPr lang="en-GB" sz="1600" b="0" i="0" dirty="0" smtClean="0"/>
                <a:t>Wegener (2011)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658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026"/>
          <p:cNvSpPr txBox="1">
            <a:spLocks noChangeArrowheads="1"/>
          </p:cNvSpPr>
          <p:nvPr/>
        </p:nvSpPr>
        <p:spPr bwMode="auto">
          <a:xfrm>
            <a:off x="611188" y="460375"/>
            <a:ext cx="8075612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85000"/>
              </a:spcBef>
            </a:pPr>
            <a:r>
              <a:rPr lang="en-GB" altLang="de-DE" sz="2400" i="0" dirty="0">
                <a:latin typeface="Arial" charset="0"/>
              </a:rPr>
              <a:t>Limits of microsimulation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There are </a:t>
            </a:r>
            <a:r>
              <a:rPr lang="en-GB" altLang="de-DE" sz="2400" i="0" dirty="0">
                <a:latin typeface="Arial" charset="0"/>
              </a:rPr>
              <a:t>ultimate limits</a:t>
            </a:r>
            <a:r>
              <a:rPr lang="en-GB" altLang="de-DE" sz="2400" b="0" i="0" dirty="0">
                <a:latin typeface="Arial" charset="0"/>
              </a:rPr>
              <a:t> to increasing the substantive,</a:t>
            </a:r>
          </a:p>
          <a:p>
            <a:r>
              <a:rPr lang="en-GB" altLang="de-DE" sz="2400" b="0" i="0" dirty="0">
                <a:latin typeface="Arial" charset="0"/>
              </a:rPr>
              <a:t>spatial and temporal resolution of behavioural models: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	There are </a:t>
            </a:r>
            <a:r>
              <a:rPr lang="en-GB" altLang="de-DE" sz="2400" i="0" dirty="0">
                <a:latin typeface="Arial" charset="0"/>
              </a:rPr>
              <a:t>theoretical limits </a:t>
            </a:r>
            <a:r>
              <a:rPr lang="en-GB" altLang="de-DE" sz="2400" b="0" i="0" dirty="0">
                <a:latin typeface="Arial" charset="0"/>
              </a:rPr>
              <a:t>when the number of pro-</a:t>
            </a:r>
            <a:r>
              <a:rPr lang="en-GB" altLang="de-DE" sz="2400" b="0" i="0" noProof="1">
                <a:latin typeface="Arial" charset="0"/>
              </a:rPr>
              <a:t>cesses</a:t>
            </a:r>
            <a:r>
              <a:rPr lang="en-GB" altLang="de-DE" sz="2400" b="0" i="0" dirty="0">
                <a:latin typeface="Arial" charset="0"/>
              </a:rPr>
              <a:t> simulated is too small to yield reliable results.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 There are </a:t>
            </a:r>
            <a:r>
              <a:rPr lang="en-GB" altLang="de-DE" sz="2400" i="0" dirty="0">
                <a:latin typeface="Arial" charset="0"/>
              </a:rPr>
              <a:t>empirical limits </a:t>
            </a:r>
            <a:r>
              <a:rPr lang="en-GB" altLang="de-DE" sz="2400" b="0" i="0" dirty="0">
                <a:latin typeface="Arial" charset="0"/>
              </a:rPr>
              <a:t>when the marginal costs of obtaining micro data are larger than their added value.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	There are </a:t>
            </a:r>
            <a:r>
              <a:rPr lang="en-GB" altLang="de-DE" sz="2400" i="0" dirty="0">
                <a:latin typeface="Arial" charset="0"/>
              </a:rPr>
              <a:t>practical limits </a:t>
            </a:r>
            <a:r>
              <a:rPr lang="en-GB" altLang="de-DE" sz="2400" b="0" i="0" dirty="0">
                <a:latin typeface="Arial" charset="0"/>
              </a:rPr>
              <a:t>when the computing time of the models exceed the duration of the modelled processes.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-	There are </a:t>
            </a:r>
            <a:r>
              <a:rPr lang="en-GB" altLang="de-DE" sz="2400" i="0" dirty="0">
                <a:latin typeface="Arial" charset="0"/>
              </a:rPr>
              <a:t>ethical limits </a:t>
            </a:r>
            <a:r>
              <a:rPr lang="en-GB" altLang="de-DE" sz="2400" b="0" i="0" dirty="0">
                <a:latin typeface="Arial" charset="0"/>
              </a:rPr>
              <a:t>to the collection of data about private lives for purposes of research.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 rot="-5400000">
            <a:off x="-741362" y="11620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de-DE" sz="2000" b="0">
                <a:solidFill>
                  <a:schemeClr val="bg1"/>
                </a:solidFill>
                <a:latin typeface="Arial Black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2561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075612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85000"/>
              </a:spcBef>
            </a:pPr>
            <a:r>
              <a:rPr lang="en-GB" altLang="de-DE" sz="2400" i="0" dirty="0">
                <a:latin typeface="Arial" charset="0"/>
              </a:rPr>
              <a:t>How much micro is enough?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There seems to be little consideration of the </a:t>
            </a:r>
            <a:r>
              <a:rPr lang="en-GB" altLang="de-DE" sz="2400" dirty="0">
                <a:latin typeface="Arial" charset="0"/>
              </a:rPr>
              <a:t>benefits </a:t>
            </a:r>
            <a:r>
              <a:rPr lang="en-GB" altLang="de-DE" sz="2400" b="0" i="0" dirty="0">
                <a:latin typeface="Arial" charset="0"/>
              </a:rPr>
              <a:t>and </a:t>
            </a:r>
            <a:r>
              <a:rPr lang="en-GB" altLang="de-DE" sz="2400" dirty="0">
                <a:latin typeface="Arial" charset="0"/>
              </a:rPr>
              <a:t>costs </a:t>
            </a:r>
            <a:r>
              <a:rPr lang="en-GB" altLang="de-DE" sz="2400" b="0" i="0" dirty="0">
                <a:latin typeface="Arial" charset="0"/>
              </a:rPr>
              <a:t>of microsimulation:</a:t>
            </a:r>
          </a:p>
          <a:p>
            <a:pPr>
              <a:spcBef>
                <a:spcPct val="25000"/>
              </a:spcBef>
            </a:pPr>
            <a:r>
              <a:rPr lang="en-GB" altLang="de-DE" sz="2400" b="0" i="0" dirty="0">
                <a:latin typeface="Arial" charset="0"/>
              </a:rPr>
              <a:t>- Where is microsimulation </a:t>
            </a:r>
            <a:r>
              <a:rPr lang="en-GB" altLang="de-DE" sz="2400" dirty="0">
                <a:latin typeface="Arial" charset="0"/>
              </a:rPr>
              <a:t>really needed</a:t>
            </a:r>
            <a:r>
              <a:rPr lang="en-GB" altLang="de-DE" sz="2400" b="0" i="0" dirty="0">
                <a:latin typeface="Arial" charset="0"/>
              </a:rPr>
              <a:t>?</a:t>
            </a:r>
          </a:p>
          <a:p>
            <a:pPr>
              <a:spcBef>
                <a:spcPct val="25000"/>
              </a:spcBef>
            </a:pPr>
            <a:r>
              <a:rPr lang="en-GB" altLang="de-DE" sz="2400" b="0" i="0" dirty="0">
                <a:latin typeface="Arial" charset="0"/>
              </a:rPr>
              <a:t>- What is the </a:t>
            </a:r>
            <a:r>
              <a:rPr lang="en-GB" altLang="de-DE" sz="2400" dirty="0">
                <a:latin typeface="Arial" charset="0"/>
              </a:rPr>
              <a:t>price </a:t>
            </a:r>
            <a:r>
              <a:rPr lang="en-GB" altLang="de-DE" sz="2400" b="0" i="0" dirty="0">
                <a:latin typeface="Arial" charset="0"/>
              </a:rPr>
              <a:t>for microsimulation?</a:t>
            </a:r>
          </a:p>
          <a:p>
            <a:pPr>
              <a:spcBef>
                <a:spcPct val="25000"/>
              </a:spcBef>
            </a:pPr>
            <a:r>
              <a:rPr lang="en-GB" altLang="de-DE" sz="2400" b="0" i="0" dirty="0">
                <a:latin typeface="Arial" charset="0"/>
              </a:rPr>
              <a:t>- Would a </a:t>
            </a:r>
            <a:r>
              <a:rPr lang="en-GB" altLang="de-DE" sz="2400" dirty="0">
                <a:latin typeface="Arial" charset="0"/>
              </a:rPr>
              <a:t>more aggregate </a:t>
            </a:r>
            <a:r>
              <a:rPr lang="en-GB" altLang="de-DE" sz="2400" b="0" i="0" dirty="0">
                <a:latin typeface="Arial" charset="0"/>
              </a:rPr>
              <a:t>model do?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For spatial planning models, the answer to these questions depends on the planning task at hand.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 rot="-5400000">
            <a:off x="-741362" y="11620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de-DE" sz="2000" b="0">
                <a:solidFill>
                  <a:schemeClr val="bg1"/>
                </a:solidFill>
                <a:latin typeface="Arial Black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5946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5035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pPr algn="ctr"/>
            <a:endParaRPr lang="de-DE" altLang="de-DE" i="0" dirty="0"/>
          </a:p>
          <a:p>
            <a:pPr algn="ctr"/>
            <a:endParaRPr lang="de-DE" altLang="de-DE" i="0" dirty="0"/>
          </a:p>
          <a:p>
            <a:pPr algn="ctr">
              <a:spcBef>
                <a:spcPct val="50000"/>
              </a:spcBef>
            </a:pPr>
            <a:r>
              <a:rPr lang="de-DE" altLang="de-DE" i="0" noProof="1" smtClean="0"/>
              <a:t>Multi-level, Multi-scale Models</a:t>
            </a:r>
            <a:endParaRPr lang="de-DE" altLang="de-DE" i="0" dirty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23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ChangeArrowheads="1"/>
          </p:cNvSpPr>
          <p:nvPr/>
        </p:nvSpPr>
        <p:spPr bwMode="auto">
          <a:xfrm>
            <a:off x="611188" y="460375"/>
            <a:ext cx="802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sz="2400" dirty="0">
                <a:latin typeface="Arial" charset="0"/>
              </a:rPr>
              <a:t>Model levels</a:t>
            </a:r>
          </a:p>
          <a:p>
            <a:endParaRPr lang="en-GB" altLang="de-DE" sz="2400" dirty="0">
              <a:latin typeface="Arial" charset="0"/>
            </a:endParaRPr>
          </a:p>
        </p:txBody>
      </p:sp>
      <p:grpSp>
        <p:nvGrpSpPr>
          <p:cNvPr id="16387" name="Group 1053"/>
          <p:cNvGrpSpPr>
            <a:grpSpLocks/>
          </p:cNvGrpSpPr>
          <p:nvPr/>
        </p:nvGrpSpPr>
        <p:grpSpPr bwMode="auto">
          <a:xfrm>
            <a:off x="628650" y="971550"/>
            <a:ext cx="8069263" cy="4794250"/>
            <a:chOff x="396" y="612"/>
            <a:chExt cx="5083" cy="3020"/>
          </a:xfrm>
        </p:grpSpPr>
        <p:pic>
          <p:nvPicPr>
            <p:cNvPr id="16400" name="Picture 1028" descr="L:\alpencors\png\region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3" r="22372"/>
            <a:stretch>
              <a:fillRect/>
            </a:stretch>
          </p:blipFill>
          <p:spPr bwMode="auto">
            <a:xfrm>
              <a:off x="396" y="612"/>
              <a:ext cx="1655" cy="30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1" name="Picture 1029" descr="ausschnitt5"/>
            <p:cNvPicPr>
              <a:picLocks noChangeArrowheads="1"/>
            </p:cNvPicPr>
            <p:nvPr/>
          </p:nvPicPr>
          <p:blipFill>
            <a:blip r:embed="rId3" cstate="print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6" t="674" r="12364"/>
            <a:stretch>
              <a:fillRect/>
            </a:stretch>
          </p:blipFill>
          <p:spPr bwMode="auto">
            <a:xfrm>
              <a:off x="3824" y="617"/>
              <a:ext cx="1655" cy="30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2" name="Picture 1030" descr="J:\Seoul\figures\zones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r="2307"/>
            <a:stretch>
              <a:fillRect/>
            </a:stretch>
          </p:blipFill>
          <p:spPr bwMode="auto">
            <a:xfrm>
              <a:off x="2111" y="615"/>
              <a:ext cx="1655" cy="30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388" name="Group 1048"/>
          <p:cNvGrpSpPr>
            <a:grpSpLocks/>
          </p:cNvGrpSpPr>
          <p:nvPr/>
        </p:nvGrpSpPr>
        <p:grpSpPr bwMode="auto">
          <a:xfrm>
            <a:off x="723900" y="3702050"/>
            <a:ext cx="2514600" cy="2382838"/>
            <a:chOff x="456" y="2332"/>
            <a:chExt cx="1584" cy="1501"/>
          </a:xfrm>
        </p:grpSpPr>
        <p:sp>
          <p:nvSpPr>
            <p:cNvPr id="16397" name="Oval 1032"/>
            <p:cNvSpPr>
              <a:spLocks noChangeArrowheads="1"/>
            </p:cNvSpPr>
            <p:nvPr/>
          </p:nvSpPr>
          <p:spPr bwMode="auto">
            <a:xfrm>
              <a:off x="1152" y="2344"/>
              <a:ext cx="57" cy="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398" name="Text Box 1037"/>
            <p:cNvSpPr txBox="1">
              <a:spLocks noChangeArrowheads="1"/>
            </p:cNvSpPr>
            <p:nvPr/>
          </p:nvSpPr>
          <p:spPr bwMode="auto">
            <a:xfrm>
              <a:off x="1244" y="2332"/>
              <a:ext cx="33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800">
                  <a:latin typeface="Arial" charset="0"/>
                </a:rPr>
                <a:t>Dortmund</a:t>
              </a:r>
              <a:endParaRPr lang="de-DE" altLang="de-DE" sz="1200">
                <a:latin typeface="Arial" charset="0"/>
              </a:endParaRPr>
            </a:p>
          </p:txBody>
        </p:sp>
        <p:sp>
          <p:nvSpPr>
            <p:cNvPr id="16399" name="Text Box 1042"/>
            <p:cNvSpPr txBox="1">
              <a:spLocks noChangeArrowheads="1"/>
            </p:cNvSpPr>
            <p:nvPr/>
          </p:nvSpPr>
          <p:spPr bwMode="auto">
            <a:xfrm>
              <a:off x="456" y="3660"/>
              <a:ext cx="1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altLang="de-DE" sz="1800" b="0" i="1">
                  <a:latin typeface="Arial" charset="0"/>
                </a:rPr>
                <a:t>Regions</a:t>
              </a:r>
              <a:endParaRPr lang="de-DE" altLang="de-DE" sz="1800" b="0" i="1">
                <a:latin typeface="Arial" charset="0"/>
              </a:endParaRPr>
            </a:p>
          </p:txBody>
        </p:sp>
      </p:grpSp>
      <p:grpSp>
        <p:nvGrpSpPr>
          <p:cNvPr id="16389" name="Group 1049"/>
          <p:cNvGrpSpPr>
            <a:grpSpLocks/>
          </p:cNvGrpSpPr>
          <p:nvPr/>
        </p:nvGrpSpPr>
        <p:grpSpPr bwMode="auto">
          <a:xfrm>
            <a:off x="3457575" y="3351213"/>
            <a:ext cx="2514600" cy="2743200"/>
            <a:chOff x="2178" y="2111"/>
            <a:chExt cx="1584" cy="1728"/>
          </a:xfrm>
        </p:grpSpPr>
        <p:sp>
          <p:nvSpPr>
            <p:cNvPr id="16395" name="Text Box 1038"/>
            <p:cNvSpPr txBox="1">
              <a:spLocks noChangeArrowheads="1"/>
            </p:cNvSpPr>
            <p:nvPr/>
          </p:nvSpPr>
          <p:spPr bwMode="auto">
            <a:xfrm>
              <a:off x="2723" y="2111"/>
              <a:ext cx="335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800">
                  <a:latin typeface="Arial" charset="0"/>
                </a:rPr>
                <a:t>Dortmund</a:t>
              </a:r>
              <a:endParaRPr lang="de-DE" altLang="de-DE" sz="1200">
                <a:latin typeface="Arial" charset="0"/>
              </a:endParaRPr>
            </a:p>
          </p:txBody>
        </p:sp>
        <p:sp>
          <p:nvSpPr>
            <p:cNvPr id="16396" name="Text Box 1043"/>
            <p:cNvSpPr txBox="1">
              <a:spLocks noChangeArrowheads="1"/>
            </p:cNvSpPr>
            <p:nvPr/>
          </p:nvSpPr>
          <p:spPr bwMode="auto">
            <a:xfrm>
              <a:off x="2178" y="3666"/>
              <a:ext cx="1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altLang="de-DE" sz="1800" b="0" i="1">
                  <a:latin typeface="Arial" charset="0"/>
                </a:rPr>
                <a:t>Zones</a:t>
              </a:r>
              <a:endParaRPr lang="de-DE" altLang="de-DE" sz="1800" b="0" i="1">
                <a:latin typeface="Arial" charset="0"/>
              </a:endParaRPr>
            </a:p>
          </p:txBody>
        </p:sp>
      </p:grpSp>
      <p:grpSp>
        <p:nvGrpSpPr>
          <p:cNvPr id="16390" name="Group 1050"/>
          <p:cNvGrpSpPr>
            <a:grpSpLocks/>
          </p:cNvGrpSpPr>
          <p:nvPr/>
        </p:nvGrpSpPr>
        <p:grpSpPr bwMode="auto">
          <a:xfrm>
            <a:off x="6172200" y="3114675"/>
            <a:ext cx="2514600" cy="2989263"/>
            <a:chOff x="3888" y="1962"/>
            <a:chExt cx="1584" cy="1883"/>
          </a:xfrm>
        </p:grpSpPr>
        <p:sp>
          <p:nvSpPr>
            <p:cNvPr id="16393" name="Text Box 1039"/>
            <p:cNvSpPr txBox="1">
              <a:spLocks noChangeArrowheads="1"/>
            </p:cNvSpPr>
            <p:nvPr/>
          </p:nvSpPr>
          <p:spPr bwMode="auto">
            <a:xfrm>
              <a:off x="4381" y="1962"/>
              <a:ext cx="473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800">
                  <a:latin typeface="Arial" charset="0"/>
                </a:rPr>
                <a:t>Dortmund City</a:t>
              </a:r>
              <a:endParaRPr lang="de-DE" altLang="de-DE" sz="1200">
                <a:latin typeface="Arial" charset="0"/>
              </a:endParaRPr>
            </a:p>
          </p:txBody>
        </p:sp>
        <p:sp>
          <p:nvSpPr>
            <p:cNvPr id="16394" name="Text Box 1044"/>
            <p:cNvSpPr txBox="1">
              <a:spLocks noChangeArrowheads="1"/>
            </p:cNvSpPr>
            <p:nvPr/>
          </p:nvSpPr>
          <p:spPr bwMode="auto">
            <a:xfrm>
              <a:off x="3888" y="3672"/>
              <a:ext cx="1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altLang="de-DE" sz="1800" b="0" i="1">
                  <a:latin typeface="Arial" charset="0"/>
                </a:rPr>
                <a:t>Raster cells</a:t>
              </a:r>
              <a:endParaRPr lang="de-DE" altLang="de-DE" sz="1800" b="0" i="1">
                <a:latin typeface="Arial" charset="0"/>
              </a:endParaRPr>
            </a:p>
          </p:txBody>
        </p:sp>
      </p:grpSp>
      <p:sp>
        <p:nvSpPr>
          <p:cNvPr id="922654" name="Text Box 1054"/>
          <p:cNvSpPr txBox="1">
            <a:spLocks noChangeArrowheads="1"/>
          </p:cNvSpPr>
          <p:nvPr/>
        </p:nvSpPr>
        <p:spPr bwMode="auto">
          <a:xfrm>
            <a:off x="2662238" y="1600200"/>
            <a:ext cx="1243012" cy="306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>
                <a:latin typeface="Arial" charset="0"/>
              </a:rPr>
              <a:t>Multi-</a:t>
            </a:r>
            <a:r>
              <a:rPr lang="de-DE" altLang="de-DE" sz="1800" noProof="1">
                <a:latin typeface="Arial" charset="0"/>
              </a:rPr>
              <a:t>level</a:t>
            </a:r>
            <a:endParaRPr lang="de-DE" altLang="de-DE" sz="1800">
              <a:latin typeface="Arial" charset="0"/>
            </a:endParaRPr>
          </a:p>
        </p:txBody>
      </p:sp>
      <p:sp>
        <p:nvSpPr>
          <p:cNvPr id="922655" name="Text Box 1055"/>
          <p:cNvSpPr txBox="1">
            <a:spLocks noChangeArrowheads="1"/>
          </p:cNvSpPr>
          <p:nvPr/>
        </p:nvSpPr>
        <p:spPr bwMode="auto">
          <a:xfrm>
            <a:off x="5367338" y="4743450"/>
            <a:ext cx="1323975" cy="3063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000" tIns="10800" rIns="54000" bIns="10800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800" dirty="0" smtClean="0">
                <a:latin typeface="Arial" charset="0"/>
              </a:rPr>
              <a:t>Multi-</a:t>
            </a:r>
            <a:r>
              <a:rPr lang="de-DE" altLang="de-DE" sz="1800" noProof="1" smtClean="0">
                <a:latin typeface="Arial" charset="0"/>
              </a:rPr>
              <a:t>scale</a:t>
            </a:r>
            <a:endParaRPr lang="de-DE" alt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58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54" grpId="0" animBg="1" autoUpdateAnimBg="0"/>
      <p:bldP spid="92265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188" y="460375"/>
            <a:ext cx="802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sz="2400" dirty="0" smtClean="0">
                <a:latin typeface="Arial" charset="0"/>
              </a:rPr>
              <a:t>Level 1: regions</a:t>
            </a:r>
            <a:endParaRPr lang="en-GB" altLang="de-DE" sz="2400" dirty="0">
              <a:latin typeface="Arial" charset="0"/>
            </a:endParaRPr>
          </a:p>
          <a:p>
            <a:endParaRPr lang="en-GB" altLang="de-DE" sz="2400" dirty="0">
              <a:latin typeface="Arial" charset="0"/>
            </a:endParaRPr>
          </a:p>
        </p:txBody>
      </p:sp>
      <p:grpSp>
        <p:nvGrpSpPr>
          <p:cNvPr id="18435" name="Group 19"/>
          <p:cNvGrpSpPr>
            <a:grpSpLocks/>
          </p:cNvGrpSpPr>
          <p:nvPr/>
        </p:nvGrpSpPr>
        <p:grpSpPr bwMode="auto">
          <a:xfrm>
            <a:off x="628650" y="971550"/>
            <a:ext cx="8069263" cy="5141913"/>
            <a:chOff x="396" y="612"/>
            <a:chExt cx="5083" cy="3239"/>
          </a:xfrm>
        </p:grpSpPr>
        <p:pic>
          <p:nvPicPr>
            <p:cNvPr id="18436" name="Picture 4" descr="L:\alpencors\png\region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3" r="22372"/>
            <a:stretch>
              <a:fillRect/>
            </a:stretch>
          </p:blipFill>
          <p:spPr bwMode="auto">
            <a:xfrm>
              <a:off x="396" y="612"/>
              <a:ext cx="1655" cy="30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7" name="Picture 5" descr="ausschnitt5"/>
            <p:cNvPicPr>
              <a:picLocks noChangeArrowheads="1"/>
            </p:cNvPicPr>
            <p:nvPr/>
          </p:nvPicPr>
          <p:blipFill>
            <a:blip r:embed="rId3" cstate="print">
              <a:lum bright="70000" contras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6" t="674" r="12364"/>
            <a:stretch>
              <a:fillRect/>
            </a:stretch>
          </p:blipFill>
          <p:spPr bwMode="auto">
            <a:xfrm>
              <a:off x="3824" y="617"/>
              <a:ext cx="1655" cy="301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8" name="Picture 6" descr="J:\Seoul\figures\zones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9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r="2307"/>
            <a:stretch>
              <a:fillRect/>
            </a:stretch>
          </p:blipFill>
          <p:spPr bwMode="auto">
            <a:xfrm>
              <a:off x="2111" y="615"/>
              <a:ext cx="1655" cy="301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39" name="Group 7"/>
            <p:cNvGrpSpPr>
              <a:grpSpLocks/>
            </p:cNvGrpSpPr>
            <p:nvPr/>
          </p:nvGrpSpPr>
          <p:grpSpPr bwMode="auto">
            <a:xfrm>
              <a:off x="456" y="2332"/>
              <a:ext cx="1584" cy="1501"/>
              <a:chOff x="456" y="2332"/>
              <a:chExt cx="1584" cy="1501"/>
            </a:xfrm>
          </p:grpSpPr>
          <p:sp>
            <p:nvSpPr>
              <p:cNvPr id="18446" name="Oval 8"/>
              <p:cNvSpPr>
                <a:spLocks noChangeArrowheads="1"/>
              </p:cNvSpPr>
              <p:nvPr/>
            </p:nvSpPr>
            <p:spPr bwMode="auto">
              <a:xfrm>
                <a:off x="1152" y="2344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8447" name="Text Box 9"/>
              <p:cNvSpPr txBox="1">
                <a:spLocks noChangeArrowheads="1"/>
              </p:cNvSpPr>
              <p:nvPr/>
            </p:nvSpPr>
            <p:spPr bwMode="auto">
              <a:xfrm>
                <a:off x="1244" y="2332"/>
                <a:ext cx="338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latin typeface="Arial" charset="0"/>
                  </a:rPr>
                  <a:t>Dortmund</a:t>
                </a:r>
                <a:endParaRPr lang="de-DE" altLang="de-DE" sz="1200">
                  <a:latin typeface="Arial" charset="0"/>
                </a:endParaRPr>
              </a:p>
            </p:txBody>
          </p:sp>
          <p:sp>
            <p:nvSpPr>
              <p:cNvPr id="18448" name="Text Box 10"/>
              <p:cNvSpPr txBox="1">
                <a:spLocks noChangeArrowheads="1"/>
              </p:cNvSpPr>
              <p:nvPr/>
            </p:nvSpPr>
            <p:spPr bwMode="auto">
              <a:xfrm>
                <a:off x="456" y="3660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i="1">
                    <a:latin typeface="Arial" charset="0"/>
                  </a:rPr>
                  <a:t>Regions</a:t>
                </a:r>
                <a:endParaRPr lang="de-DE" altLang="de-DE" sz="1800" b="0" i="1">
                  <a:latin typeface="Arial" charset="0"/>
                </a:endParaRPr>
              </a:p>
            </p:txBody>
          </p:sp>
        </p:grpSp>
        <p:grpSp>
          <p:nvGrpSpPr>
            <p:cNvPr id="18440" name="Group 11"/>
            <p:cNvGrpSpPr>
              <a:grpSpLocks/>
            </p:cNvGrpSpPr>
            <p:nvPr/>
          </p:nvGrpSpPr>
          <p:grpSpPr bwMode="auto">
            <a:xfrm>
              <a:off x="2178" y="2111"/>
              <a:ext cx="1584" cy="1728"/>
              <a:chOff x="2178" y="2111"/>
              <a:chExt cx="1584" cy="1728"/>
            </a:xfrm>
          </p:grpSpPr>
          <p:sp>
            <p:nvSpPr>
              <p:cNvPr id="18444" name="Text Box 12"/>
              <p:cNvSpPr txBox="1">
                <a:spLocks noChangeArrowheads="1"/>
              </p:cNvSpPr>
              <p:nvPr/>
            </p:nvSpPr>
            <p:spPr bwMode="auto">
              <a:xfrm>
                <a:off x="2723" y="2111"/>
                <a:ext cx="335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solidFill>
                      <a:srgbClr val="C8C8C8"/>
                    </a:solidFill>
                    <a:latin typeface="Arial" charset="0"/>
                  </a:rPr>
                  <a:t>Dortmund</a:t>
                </a:r>
                <a:endParaRPr lang="de-DE" altLang="de-DE" sz="120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2178" y="3666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b="0" i="1">
                    <a:solidFill>
                      <a:srgbClr val="C8C8C8"/>
                    </a:solidFill>
                    <a:latin typeface="Arial" charset="0"/>
                  </a:rPr>
                  <a:t>Zones</a:t>
                </a:r>
                <a:endParaRPr lang="de-DE" altLang="de-DE" sz="1800" b="0" i="1">
                  <a:latin typeface="Arial" charset="0"/>
                </a:endParaRPr>
              </a:p>
            </p:txBody>
          </p:sp>
        </p:grpSp>
        <p:grpSp>
          <p:nvGrpSpPr>
            <p:cNvPr id="18441" name="Group 14"/>
            <p:cNvGrpSpPr>
              <a:grpSpLocks/>
            </p:cNvGrpSpPr>
            <p:nvPr/>
          </p:nvGrpSpPr>
          <p:grpSpPr bwMode="auto">
            <a:xfrm>
              <a:off x="3888" y="1968"/>
              <a:ext cx="1584" cy="1883"/>
              <a:chOff x="3888" y="1962"/>
              <a:chExt cx="1584" cy="1883"/>
            </a:xfrm>
          </p:grpSpPr>
          <p:sp>
            <p:nvSpPr>
              <p:cNvPr id="18442" name="Text Box 15"/>
              <p:cNvSpPr txBox="1">
                <a:spLocks noChangeArrowheads="1"/>
              </p:cNvSpPr>
              <p:nvPr/>
            </p:nvSpPr>
            <p:spPr bwMode="auto">
              <a:xfrm>
                <a:off x="4381" y="1962"/>
                <a:ext cx="473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solidFill>
                      <a:srgbClr val="C8C8C8"/>
                    </a:solidFill>
                    <a:latin typeface="Arial" charset="0"/>
                  </a:rPr>
                  <a:t>Dortmund City</a:t>
                </a:r>
                <a:endParaRPr lang="de-DE" altLang="de-DE" sz="1200">
                  <a:latin typeface="Arial" charset="0"/>
                </a:endParaRPr>
              </a:p>
            </p:txBody>
          </p:sp>
          <p:sp>
            <p:nvSpPr>
              <p:cNvPr id="18443" name="Text Box 16"/>
              <p:cNvSpPr txBox="1">
                <a:spLocks noChangeArrowheads="1"/>
              </p:cNvSpPr>
              <p:nvPr/>
            </p:nvSpPr>
            <p:spPr bwMode="auto">
              <a:xfrm>
                <a:off x="3888" y="3672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b="0" i="1">
                    <a:solidFill>
                      <a:srgbClr val="C8C8C8"/>
                    </a:solidFill>
                    <a:latin typeface="Arial" charset="0"/>
                  </a:rPr>
                  <a:t>Raster cells</a:t>
                </a:r>
                <a:endParaRPr lang="de-DE" altLang="de-DE" sz="1800" b="0" i="1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4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228600" y="228600"/>
            <a:ext cx="16002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0723" name="Picture 1027" descr="I:\alpencors\sasimod_blau_n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519113"/>
            <a:ext cx="7618412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611188" y="460375"/>
            <a:ext cx="8104187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sz="2400" i="0" dirty="0" smtClean="0">
                <a:latin typeface="Arial" charset="0"/>
              </a:rPr>
              <a:t>SASI model</a:t>
            </a:r>
            <a:endParaRPr lang="en-GB" altLang="de-DE" sz="2400" i="0" dirty="0">
              <a:latin typeface="Arial" charset="0"/>
            </a:endParaRPr>
          </a:p>
        </p:txBody>
      </p:sp>
      <p:grpSp>
        <p:nvGrpSpPr>
          <p:cNvPr id="1161221" name="Group 1029"/>
          <p:cNvGrpSpPr>
            <a:grpSpLocks/>
          </p:cNvGrpSpPr>
          <p:nvPr/>
        </p:nvGrpSpPr>
        <p:grpSpPr bwMode="auto">
          <a:xfrm>
            <a:off x="2406650" y="3409950"/>
            <a:ext cx="1725613" cy="1095375"/>
            <a:chOff x="1556" y="2148"/>
            <a:chExt cx="1087" cy="690"/>
          </a:xfrm>
        </p:grpSpPr>
        <p:sp>
          <p:nvSpPr>
            <p:cNvPr id="30753" name="AutoShape 1030"/>
            <p:cNvSpPr>
              <a:spLocks noChangeArrowheads="1"/>
            </p:cNvSpPr>
            <p:nvPr/>
          </p:nvSpPr>
          <p:spPr bwMode="auto">
            <a:xfrm>
              <a:off x="1556" y="2148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54" name="Text Box 1031"/>
            <p:cNvSpPr txBox="1">
              <a:spLocks noChangeArrowheads="1"/>
            </p:cNvSpPr>
            <p:nvPr/>
          </p:nvSpPr>
          <p:spPr bwMode="auto">
            <a:xfrm>
              <a:off x="1733" y="2420"/>
              <a:ext cx="745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GDP</a:t>
              </a:r>
            </a:p>
          </p:txBody>
        </p:sp>
      </p:grpSp>
      <p:grpSp>
        <p:nvGrpSpPr>
          <p:cNvPr id="1161224" name="Group 1032"/>
          <p:cNvGrpSpPr>
            <a:grpSpLocks/>
          </p:cNvGrpSpPr>
          <p:nvPr/>
        </p:nvGrpSpPr>
        <p:grpSpPr bwMode="auto">
          <a:xfrm>
            <a:off x="4254500" y="1997075"/>
            <a:ext cx="1725613" cy="1095375"/>
            <a:chOff x="2706" y="1278"/>
            <a:chExt cx="1087" cy="690"/>
          </a:xfrm>
        </p:grpSpPr>
        <p:sp>
          <p:nvSpPr>
            <p:cNvPr id="30751" name="AutoShape 1033"/>
            <p:cNvSpPr>
              <a:spLocks noChangeArrowheads="1"/>
            </p:cNvSpPr>
            <p:nvPr/>
          </p:nvSpPr>
          <p:spPr bwMode="auto">
            <a:xfrm>
              <a:off x="2706" y="1278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7C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52" name="Text Box 1034"/>
            <p:cNvSpPr txBox="1">
              <a:spLocks noChangeArrowheads="1"/>
            </p:cNvSpPr>
            <p:nvPr/>
          </p:nvSpPr>
          <p:spPr bwMode="auto">
            <a:xfrm>
              <a:off x="2898" y="1541"/>
              <a:ext cx="745" cy="162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i="1">
                  <a:latin typeface="Arial" charset="0"/>
                </a:rPr>
                <a:t>Accessibility</a:t>
              </a:r>
              <a:endParaRPr lang="de-DE" altLang="de-DE" sz="1200" i="1">
                <a:latin typeface="Arial" charset="0"/>
              </a:endParaRPr>
            </a:p>
          </p:txBody>
        </p:sp>
      </p:grpSp>
      <p:grpSp>
        <p:nvGrpSpPr>
          <p:cNvPr id="1161227" name="Group 1035"/>
          <p:cNvGrpSpPr>
            <a:grpSpLocks/>
          </p:cNvGrpSpPr>
          <p:nvPr/>
        </p:nvGrpSpPr>
        <p:grpSpPr bwMode="auto">
          <a:xfrm>
            <a:off x="2432050" y="1993900"/>
            <a:ext cx="1725613" cy="1095375"/>
            <a:chOff x="1532" y="1272"/>
            <a:chExt cx="1087" cy="690"/>
          </a:xfrm>
        </p:grpSpPr>
        <p:sp>
          <p:nvSpPr>
            <p:cNvPr id="30749" name="AutoShape 1036"/>
            <p:cNvSpPr>
              <a:spLocks noChangeArrowheads="1"/>
            </p:cNvSpPr>
            <p:nvPr/>
          </p:nvSpPr>
          <p:spPr bwMode="auto">
            <a:xfrm>
              <a:off x="1532" y="1272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E5E5E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50" name="Text Box 1037"/>
            <p:cNvSpPr txBox="1">
              <a:spLocks noChangeArrowheads="1"/>
            </p:cNvSpPr>
            <p:nvPr/>
          </p:nvSpPr>
          <p:spPr bwMode="auto">
            <a:xfrm>
              <a:off x="1739" y="1491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Production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function</a:t>
              </a:r>
            </a:p>
          </p:txBody>
        </p:sp>
      </p:grpSp>
      <p:grpSp>
        <p:nvGrpSpPr>
          <p:cNvPr id="1161230" name="Group 1038"/>
          <p:cNvGrpSpPr>
            <a:grpSpLocks/>
          </p:cNvGrpSpPr>
          <p:nvPr/>
        </p:nvGrpSpPr>
        <p:grpSpPr bwMode="auto">
          <a:xfrm>
            <a:off x="2403475" y="5048250"/>
            <a:ext cx="1725613" cy="1095375"/>
            <a:chOff x="1562" y="3204"/>
            <a:chExt cx="1087" cy="690"/>
          </a:xfrm>
        </p:grpSpPr>
        <p:sp>
          <p:nvSpPr>
            <p:cNvPr id="30747" name="AutoShape 1039"/>
            <p:cNvSpPr>
              <a:spLocks noChangeArrowheads="1"/>
            </p:cNvSpPr>
            <p:nvPr/>
          </p:nvSpPr>
          <p:spPr bwMode="auto">
            <a:xfrm>
              <a:off x="1562" y="3204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48" name="Text Box 1040"/>
            <p:cNvSpPr txBox="1">
              <a:spLocks noChangeArrowheads="1"/>
            </p:cNvSpPr>
            <p:nvPr/>
          </p:nvSpPr>
          <p:spPr bwMode="auto">
            <a:xfrm>
              <a:off x="1739" y="3470"/>
              <a:ext cx="74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Employment</a:t>
              </a:r>
            </a:p>
          </p:txBody>
        </p:sp>
      </p:grpSp>
      <p:grpSp>
        <p:nvGrpSpPr>
          <p:cNvPr id="1161233" name="Group 1041"/>
          <p:cNvGrpSpPr>
            <a:grpSpLocks/>
          </p:cNvGrpSpPr>
          <p:nvPr/>
        </p:nvGrpSpPr>
        <p:grpSpPr bwMode="auto">
          <a:xfrm>
            <a:off x="6054725" y="2006600"/>
            <a:ext cx="1725613" cy="1095375"/>
            <a:chOff x="3814" y="1272"/>
            <a:chExt cx="1087" cy="690"/>
          </a:xfrm>
        </p:grpSpPr>
        <p:sp>
          <p:nvSpPr>
            <p:cNvPr id="30745" name="AutoShape 1042"/>
            <p:cNvSpPr>
              <a:spLocks noChangeArrowheads="1"/>
            </p:cNvSpPr>
            <p:nvPr/>
          </p:nvSpPr>
          <p:spPr bwMode="auto">
            <a:xfrm>
              <a:off x="3814" y="1272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E5E5E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46" name="Text Box 1043"/>
            <p:cNvSpPr txBox="1">
              <a:spLocks noChangeArrowheads="1"/>
            </p:cNvSpPr>
            <p:nvPr/>
          </p:nvSpPr>
          <p:spPr bwMode="auto">
            <a:xfrm>
              <a:off x="4021" y="1491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Migration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function</a:t>
              </a:r>
            </a:p>
          </p:txBody>
        </p:sp>
      </p:grpSp>
      <p:grpSp>
        <p:nvGrpSpPr>
          <p:cNvPr id="1161236" name="Group 1044"/>
          <p:cNvGrpSpPr>
            <a:grpSpLocks/>
          </p:cNvGrpSpPr>
          <p:nvPr/>
        </p:nvGrpSpPr>
        <p:grpSpPr bwMode="auto">
          <a:xfrm>
            <a:off x="6048375" y="3419475"/>
            <a:ext cx="1725613" cy="1095375"/>
            <a:chOff x="3810" y="2154"/>
            <a:chExt cx="1087" cy="690"/>
          </a:xfrm>
        </p:grpSpPr>
        <p:sp>
          <p:nvSpPr>
            <p:cNvPr id="30743" name="AutoShape 1045"/>
            <p:cNvSpPr>
              <a:spLocks noChangeArrowheads="1"/>
            </p:cNvSpPr>
            <p:nvPr/>
          </p:nvSpPr>
          <p:spPr bwMode="auto">
            <a:xfrm>
              <a:off x="3810" y="2154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44" name="Text Box 1046"/>
            <p:cNvSpPr txBox="1">
              <a:spLocks noChangeArrowheads="1"/>
            </p:cNvSpPr>
            <p:nvPr/>
          </p:nvSpPr>
          <p:spPr bwMode="auto">
            <a:xfrm>
              <a:off x="3987" y="2420"/>
              <a:ext cx="745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Population</a:t>
              </a:r>
            </a:p>
          </p:txBody>
        </p:sp>
      </p:grpSp>
      <p:grpSp>
        <p:nvGrpSpPr>
          <p:cNvPr id="1161239" name="Group 1047"/>
          <p:cNvGrpSpPr>
            <a:grpSpLocks/>
          </p:cNvGrpSpPr>
          <p:nvPr/>
        </p:nvGrpSpPr>
        <p:grpSpPr bwMode="auto">
          <a:xfrm>
            <a:off x="4241800" y="3429000"/>
            <a:ext cx="1725613" cy="1095375"/>
            <a:chOff x="2706" y="1278"/>
            <a:chExt cx="1087" cy="690"/>
          </a:xfrm>
        </p:grpSpPr>
        <p:sp>
          <p:nvSpPr>
            <p:cNvPr id="30741" name="AutoShape 1048"/>
            <p:cNvSpPr>
              <a:spLocks noChangeArrowheads="1"/>
            </p:cNvSpPr>
            <p:nvPr/>
          </p:nvSpPr>
          <p:spPr bwMode="auto">
            <a:xfrm>
              <a:off x="2706" y="1278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42" name="Text Box 1049"/>
            <p:cNvSpPr txBox="1">
              <a:spLocks noChangeArrowheads="1"/>
            </p:cNvSpPr>
            <p:nvPr/>
          </p:nvSpPr>
          <p:spPr bwMode="auto">
            <a:xfrm>
              <a:off x="2898" y="1541"/>
              <a:ext cx="745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>
                  <a:latin typeface="Arial" charset="0"/>
                </a:rPr>
                <a:t>Income</a:t>
              </a:r>
            </a:p>
          </p:txBody>
        </p:sp>
      </p:grpSp>
      <p:grpSp>
        <p:nvGrpSpPr>
          <p:cNvPr id="1161242" name="Group 1050"/>
          <p:cNvGrpSpPr>
            <a:grpSpLocks/>
          </p:cNvGrpSpPr>
          <p:nvPr/>
        </p:nvGrpSpPr>
        <p:grpSpPr bwMode="auto">
          <a:xfrm>
            <a:off x="6080125" y="5041900"/>
            <a:ext cx="1725613" cy="1095375"/>
            <a:chOff x="3830" y="3176"/>
            <a:chExt cx="1087" cy="690"/>
          </a:xfrm>
        </p:grpSpPr>
        <p:sp>
          <p:nvSpPr>
            <p:cNvPr id="30739" name="AutoShape 1051"/>
            <p:cNvSpPr>
              <a:spLocks noChangeArrowheads="1"/>
            </p:cNvSpPr>
            <p:nvPr/>
          </p:nvSpPr>
          <p:spPr bwMode="auto">
            <a:xfrm>
              <a:off x="3830" y="3176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40" name="Text Box 1052"/>
            <p:cNvSpPr txBox="1">
              <a:spLocks noChangeArrowheads="1"/>
            </p:cNvSpPr>
            <p:nvPr/>
          </p:nvSpPr>
          <p:spPr bwMode="auto">
            <a:xfrm>
              <a:off x="3918" y="3388"/>
              <a:ext cx="91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Labour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force</a:t>
              </a:r>
            </a:p>
          </p:txBody>
        </p:sp>
      </p:grpSp>
      <p:grpSp>
        <p:nvGrpSpPr>
          <p:cNvPr id="1161245" name="Group 1053"/>
          <p:cNvGrpSpPr>
            <a:grpSpLocks/>
          </p:cNvGrpSpPr>
          <p:nvPr/>
        </p:nvGrpSpPr>
        <p:grpSpPr bwMode="auto">
          <a:xfrm>
            <a:off x="4765675" y="577850"/>
            <a:ext cx="1725613" cy="1095375"/>
            <a:chOff x="4538" y="1814"/>
            <a:chExt cx="1087" cy="690"/>
          </a:xfrm>
        </p:grpSpPr>
        <p:sp>
          <p:nvSpPr>
            <p:cNvPr id="30737" name="AutoShape 1054"/>
            <p:cNvSpPr>
              <a:spLocks noChangeArrowheads="1"/>
            </p:cNvSpPr>
            <p:nvPr/>
          </p:nvSpPr>
          <p:spPr bwMode="auto">
            <a:xfrm>
              <a:off x="4538" y="1814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C8C8C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38" name="Text Box 1055"/>
            <p:cNvSpPr txBox="1">
              <a:spLocks noChangeArrowheads="1"/>
            </p:cNvSpPr>
            <p:nvPr/>
          </p:nvSpPr>
          <p:spPr bwMode="auto">
            <a:xfrm>
              <a:off x="4745" y="2033"/>
              <a:ext cx="745" cy="26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Transport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policy</a:t>
              </a:r>
            </a:p>
          </p:txBody>
        </p:sp>
      </p:grpSp>
      <p:grpSp>
        <p:nvGrpSpPr>
          <p:cNvPr id="1161248" name="Group 1056"/>
          <p:cNvGrpSpPr>
            <a:grpSpLocks/>
          </p:cNvGrpSpPr>
          <p:nvPr/>
        </p:nvGrpSpPr>
        <p:grpSpPr bwMode="auto">
          <a:xfrm>
            <a:off x="4241800" y="5054600"/>
            <a:ext cx="1725613" cy="1095375"/>
            <a:chOff x="2688" y="3216"/>
            <a:chExt cx="1087" cy="690"/>
          </a:xfrm>
        </p:grpSpPr>
        <p:sp>
          <p:nvSpPr>
            <p:cNvPr id="30735" name="AutoShape 1057"/>
            <p:cNvSpPr>
              <a:spLocks noChangeArrowheads="1"/>
            </p:cNvSpPr>
            <p:nvPr/>
          </p:nvSpPr>
          <p:spPr bwMode="auto">
            <a:xfrm>
              <a:off x="2688" y="3216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0736" name="Text Box 1058"/>
            <p:cNvSpPr txBox="1">
              <a:spLocks noChangeArrowheads="1"/>
            </p:cNvSpPr>
            <p:nvPr/>
          </p:nvSpPr>
          <p:spPr bwMode="auto">
            <a:xfrm>
              <a:off x="2816" y="3431"/>
              <a:ext cx="84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Unemploy-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200" i="1" noProof="1">
                  <a:latin typeface="Arial" charset="0"/>
                </a:rPr>
                <a:t>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303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0"/>
            <a:ext cx="9166225" cy="6875463"/>
            <a:chOff x="0" y="0"/>
            <a:chExt cx="5774" cy="4331"/>
          </a:xfrm>
        </p:grpSpPr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74" cy="4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00356" name="Group 4"/>
            <p:cNvGrpSpPr>
              <a:grpSpLocks/>
            </p:cNvGrpSpPr>
            <p:nvPr/>
          </p:nvGrpSpPr>
          <p:grpSpPr bwMode="auto">
            <a:xfrm>
              <a:off x="4812" y="128"/>
              <a:ext cx="882" cy="1839"/>
              <a:chOff x="4796" y="128"/>
              <a:chExt cx="882" cy="1839"/>
            </a:xfrm>
          </p:grpSpPr>
          <p:sp>
            <p:nvSpPr>
              <p:cNvPr id="100357" name="Text Box 5"/>
              <p:cNvSpPr txBox="1">
                <a:spLocks noChangeArrowheads="1"/>
              </p:cNvSpPr>
              <p:nvPr/>
            </p:nvSpPr>
            <p:spPr bwMode="auto">
              <a:xfrm>
                <a:off x="4796" y="128"/>
                <a:ext cx="877" cy="7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4000" tIns="36000" rIns="54000" bIns="72000"/>
              <a:lstStyle/>
              <a:p>
                <a:pPr>
                  <a:spcBef>
                    <a:spcPct val="50000"/>
                  </a:spcBef>
                </a:pPr>
                <a:r>
                  <a:rPr lang="de-DE" altLang="de-DE" sz="1600" b="1" noProof="1">
                    <a:latin typeface="Arial" charset="0"/>
                  </a:rPr>
                  <a:t>Scenario A1</a:t>
                </a:r>
                <a:endParaRPr lang="en-GB" altLang="de-DE" sz="1600" b="1">
                  <a:latin typeface="Arial" charset="0"/>
                </a:endParaRPr>
              </a:p>
              <a:p>
                <a:pPr>
                  <a:spcBef>
                    <a:spcPct val="25000"/>
                  </a:spcBef>
                </a:pPr>
                <a:r>
                  <a:rPr lang="en-GB" altLang="de-DE" sz="1200" b="1" noProof="1">
                    <a:latin typeface="Arial" charset="0"/>
                  </a:rPr>
                  <a:t>GDP per capita</a:t>
                </a:r>
              </a:p>
              <a:p>
                <a:r>
                  <a:rPr lang="en-GB" altLang="de-DE" sz="1200" b="1" noProof="1">
                    <a:latin typeface="Arial" charset="0"/>
                  </a:rPr>
                  <a:t>Difference from</a:t>
                </a:r>
              </a:p>
              <a:p>
                <a:r>
                  <a:rPr lang="en-GB" altLang="de-DE" sz="1200" b="1" noProof="1">
                    <a:latin typeface="Arial" charset="0"/>
                  </a:rPr>
                  <a:t>Scenario A-1</a:t>
                </a:r>
              </a:p>
              <a:p>
                <a:r>
                  <a:rPr lang="en-GB" altLang="de-DE" sz="1200" b="1" noProof="1">
                    <a:latin typeface="Arial" charset="0"/>
                  </a:rPr>
                  <a:t>in year 2031</a:t>
                </a:r>
                <a:endParaRPr lang="en-GB" altLang="de-DE" sz="1600" b="1" noProof="1">
                  <a:latin typeface="Arial" charset="0"/>
                </a:endParaRPr>
              </a:p>
            </p:txBody>
          </p:sp>
          <p:pic>
            <p:nvPicPr>
              <p:cNvPr id="100358" name="Picture 6" descr="GDPdiflegen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808"/>
                <a:ext cx="878" cy="1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0359" name="Text Box 7"/>
              <p:cNvSpPr txBox="1">
                <a:spLocks noChangeArrowheads="1"/>
              </p:cNvSpPr>
              <p:nvPr/>
            </p:nvSpPr>
            <p:spPr bwMode="auto">
              <a:xfrm>
                <a:off x="5120" y="816"/>
                <a:ext cx="528" cy="1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 8 -  10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 6 -    8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 4 -    6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 2 -    4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 0 -    2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-2 -    0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-4 -   -2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-6 -   -4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  -8 -   -6</a:t>
                </a:r>
              </a:p>
              <a:p>
                <a:pPr>
                  <a:lnSpc>
                    <a:spcPct val="95000"/>
                  </a:lnSpc>
                </a:pPr>
                <a:r>
                  <a:rPr lang="de-DE" altLang="de-DE" sz="1200" b="1">
                    <a:latin typeface="Arial" charset="0"/>
                  </a:rPr>
                  <a:t>-10 -   -8</a:t>
                </a:r>
                <a:endParaRPr lang="de-DE" altLang="de-DE" sz="1200" b="1"/>
              </a:p>
            </p:txBody>
          </p:sp>
        </p:grpSp>
      </p:grpSp>
      <p:grpSp>
        <p:nvGrpSpPr>
          <p:cNvPr id="100360" name="Group 8"/>
          <p:cNvGrpSpPr>
            <a:grpSpLocks/>
          </p:cNvGrpSpPr>
          <p:nvPr/>
        </p:nvGrpSpPr>
        <p:grpSpPr bwMode="auto">
          <a:xfrm>
            <a:off x="3190875" y="3257550"/>
            <a:ext cx="1019175" cy="211138"/>
            <a:chOff x="2010" y="2052"/>
            <a:chExt cx="642" cy="133"/>
          </a:xfrm>
        </p:grpSpPr>
        <p:sp>
          <p:nvSpPr>
            <p:cNvPr id="100361" name="Oval 9"/>
            <p:cNvSpPr>
              <a:spLocks noChangeArrowheads="1"/>
            </p:cNvSpPr>
            <p:nvPr/>
          </p:nvSpPr>
          <p:spPr bwMode="auto">
            <a:xfrm>
              <a:off x="2010" y="2091"/>
              <a:ext cx="78" cy="69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0362" name="Text Box 10"/>
            <p:cNvSpPr txBox="1">
              <a:spLocks noChangeArrowheads="1"/>
            </p:cNvSpPr>
            <p:nvPr/>
          </p:nvSpPr>
          <p:spPr bwMode="auto">
            <a:xfrm>
              <a:off x="2124" y="2052"/>
              <a:ext cx="528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10800" rIns="54000" bIns="1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200" b="1">
                  <a:latin typeface="Arial" charset="0"/>
                </a:rPr>
                <a:t>Dortmund</a:t>
              </a:r>
            </a:p>
          </p:txBody>
        </p:sp>
      </p:grpSp>
      <p:sp>
        <p:nvSpPr>
          <p:cNvPr id="21" name="Text Box 276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7C6459BC-B824-47D8-8A8A-88A3D786BAD3}" type="slidenum">
              <a:rPr lang="de-DE" altLang="de-DE" sz="1800"/>
              <a:pPr>
                <a:spcBef>
                  <a:spcPct val="50000"/>
                </a:spcBef>
              </a:pPr>
              <a:t>27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0" y="0"/>
            <a:ext cx="9166225" cy="6875463"/>
            <a:chOff x="0" y="0"/>
            <a:chExt cx="9166225" cy="6875463"/>
          </a:xfrm>
        </p:grpSpPr>
        <p:grpSp>
          <p:nvGrpSpPr>
            <p:cNvPr id="24" name="Group 2"/>
            <p:cNvGrpSpPr>
              <a:grpSpLocks/>
            </p:cNvGrpSpPr>
            <p:nvPr/>
          </p:nvGrpSpPr>
          <p:grpSpPr bwMode="auto">
            <a:xfrm>
              <a:off x="0" y="0"/>
              <a:ext cx="9166225" cy="6875463"/>
              <a:chOff x="0" y="0"/>
              <a:chExt cx="5774" cy="4331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74" cy="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" name="Group 4"/>
              <p:cNvGrpSpPr>
                <a:grpSpLocks/>
              </p:cNvGrpSpPr>
              <p:nvPr/>
            </p:nvGrpSpPr>
            <p:grpSpPr bwMode="auto">
              <a:xfrm>
                <a:off x="4812" y="128"/>
                <a:ext cx="882" cy="1839"/>
                <a:chOff x="4796" y="128"/>
                <a:chExt cx="882" cy="1839"/>
              </a:xfrm>
            </p:grpSpPr>
            <p:sp>
              <p:nvSpPr>
                <p:cNvPr id="3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796" y="128"/>
                  <a:ext cx="877" cy="7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72000"/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600" b="1" noProof="1">
                      <a:latin typeface="Arial" charset="0"/>
                    </a:rPr>
                    <a:t>Scenario B1</a:t>
                  </a:r>
                </a:p>
                <a:p>
                  <a:pPr>
                    <a:spcBef>
                      <a:spcPct val="25000"/>
                    </a:spcBef>
                  </a:pPr>
                  <a:r>
                    <a:rPr lang="de-DE" altLang="de-DE" sz="1200" b="1" noProof="1">
                      <a:latin typeface="Arial" charset="0"/>
                    </a:rPr>
                    <a:t>GDP per capita</a:t>
                  </a:r>
                </a:p>
                <a:p>
                  <a:r>
                    <a:rPr lang="de-DE" altLang="de-DE" sz="1200" b="1" noProof="1">
                      <a:latin typeface="Arial" charset="0"/>
                    </a:rPr>
                    <a:t>Difference from</a:t>
                  </a:r>
                </a:p>
                <a:p>
                  <a:r>
                    <a:rPr lang="de-DE" altLang="de-DE" sz="1200" b="1" noProof="1">
                      <a:latin typeface="Arial" charset="0"/>
                    </a:rPr>
                    <a:t>Scenario A-1</a:t>
                  </a:r>
                </a:p>
                <a:p>
                  <a:r>
                    <a:rPr lang="de-DE" altLang="de-DE" sz="1200" b="1" noProof="1">
                      <a:latin typeface="Arial" charset="0"/>
                    </a:rPr>
                    <a:t>in year 2031</a:t>
                  </a:r>
                  <a:endParaRPr lang="de-DE" altLang="de-DE" sz="1600" b="1" noProof="1">
                    <a:latin typeface="Arial" charset="0"/>
                  </a:endParaRPr>
                </a:p>
              </p:txBody>
            </p:sp>
            <p:pic>
              <p:nvPicPr>
                <p:cNvPr id="32" name="Picture 6" descr="GDPdiflege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" y="808"/>
                  <a:ext cx="878" cy="11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20" y="816"/>
                  <a:ext cx="528" cy="11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8 -  10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6 -    8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4 -    6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2 -    4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0 -    2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-2 -    0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-4 -   -2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-6 -   -4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-8 -   -6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-10 -   -8</a:t>
                  </a:r>
                  <a:endParaRPr lang="de-DE" altLang="de-DE" sz="1200" b="1"/>
                </a:p>
              </p:txBody>
            </p:sp>
          </p:grpSp>
        </p:grp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3190875" y="3257550"/>
              <a:ext cx="1019175" cy="211138"/>
              <a:chOff x="2010" y="2052"/>
              <a:chExt cx="642" cy="133"/>
            </a:xfrm>
          </p:grpSpPr>
          <p:sp>
            <p:nvSpPr>
              <p:cNvPr id="27" name="Oval 9"/>
              <p:cNvSpPr>
                <a:spLocks noChangeArrowheads="1"/>
              </p:cNvSpPr>
              <p:nvPr/>
            </p:nvSpPr>
            <p:spPr bwMode="auto">
              <a:xfrm>
                <a:off x="2010" y="2091"/>
                <a:ext cx="78" cy="69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2124" y="2052"/>
                <a:ext cx="528" cy="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tIns="10800" rIns="54000" bIns="18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de-DE" sz="1200" b="1">
                    <a:latin typeface="Arial" charset="0"/>
                  </a:rPr>
                  <a:t>Dortmund</a:t>
                </a:r>
              </a:p>
            </p:txBody>
          </p:sp>
        </p:grpSp>
        <p:sp>
          <p:nvSpPr>
            <p:cNvPr id="26" name="Text Box 276"/>
            <p:cNvSpPr txBox="1">
              <a:spLocks noChangeArrowheads="1"/>
            </p:cNvSpPr>
            <p:nvPr/>
          </p:nvSpPr>
          <p:spPr bwMode="auto">
            <a:xfrm>
              <a:off x="571500" y="6108700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7C6459BC-B824-47D8-8A8A-88A3D786BAD3}" type="slidenum">
                <a:rPr lang="de-DE" altLang="de-DE" sz="1800">
                  <a:solidFill>
                    <a:schemeClr val="bg1"/>
                  </a:solidFill>
                </a:rPr>
                <a:pPr>
                  <a:spcBef>
                    <a:spcPct val="50000"/>
                  </a:spcBef>
                </a:pPr>
                <a:t>27</a:t>
              </a:fld>
              <a:endParaRPr lang="de-DE" altLang="de-DE" sz="2000" b="0" i="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0" y="0"/>
            <a:ext cx="9166225" cy="6875463"/>
            <a:chOff x="0" y="0"/>
            <a:chExt cx="9166225" cy="6875463"/>
          </a:xfrm>
        </p:grpSpPr>
        <p:grpSp>
          <p:nvGrpSpPr>
            <p:cNvPr id="35" name="Group 2"/>
            <p:cNvGrpSpPr>
              <a:grpSpLocks/>
            </p:cNvGrpSpPr>
            <p:nvPr/>
          </p:nvGrpSpPr>
          <p:grpSpPr bwMode="auto">
            <a:xfrm>
              <a:off x="0" y="0"/>
              <a:ext cx="9166225" cy="6875463"/>
              <a:chOff x="0" y="0"/>
              <a:chExt cx="5774" cy="4331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74" cy="4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1" name="Group 4"/>
              <p:cNvGrpSpPr>
                <a:grpSpLocks/>
              </p:cNvGrpSpPr>
              <p:nvPr/>
            </p:nvGrpSpPr>
            <p:grpSpPr bwMode="auto">
              <a:xfrm>
                <a:off x="4812" y="128"/>
                <a:ext cx="882" cy="1839"/>
                <a:chOff x="4796" y="128"/>
                <a:chExt cx="882" cy="1839"/>
              </a:xfrm>
            </p:grpSpPr>
            <p:sp>
              <p:nvSpPr>
                <p:cNvPr id="4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796" y="128"/>
                  <a:ext cx="877" cy="7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54000" tIns="36000" rIns="54000" bIns="72000"/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600" b="1" noProof="1">
                      <a:latin typeface="Arial" charset="0"/>
                    </a:rPr>
                    <a:t>Scenario C1</a:t>
                  </a:r>
                  <a:endParaRPr lang="en-GB" altLang="de-DE" sz="1600" b="1">
                    <a:latin typeface="Arial" charset="0"/>
                  </a:endParaRPr>
                </a:p>
                <a:p>
                  <a:pPr>
                    <a:spcBef>
                      <a:spcPct val="25000"/>
                    </a:spcBef>
                  </a:pPr>
                  <a:r>
                    <a:rPr lang="en-GB" altLang="de-DE" sz="1200" b="1" noProof="1">
                      <a:latin typeface="Arial" charset="0"/>
                    </a:rPr>
                    <a:t>GDP per capita</a:t>
                  </a:r>
                </a:p>
                <a:p>
                  <a:r>
                    <a:rPr lang="en-GB" altLang="de-DE" sz="1200" b="1" noProof="1">
                      <a:latin typeface="Arial" charset="0"/>
                    </a:rPr>
                    <a:t>Difference from</a:t>
                  </a:r>
                </a:p>
                <a:p>
                  <a:r>
                    <a:rPr lang="en-GB" altLang="de-DE" sz="1200" b="1" noProof="1">
                      <a:latin typeface="Arial" charset="0"/>
                    </a:rPr>
                    <a:t>Scenario A-1</a:t>
                  </a:r>
                </a:p>
                <a:p>
                  <a:r>
                    <a:rPr lang="en-GB" altLang="de-DE" sz="1200" b="1" noProof="1">
                      <a:latin typeface="Arial" charset="0"/>
                    </a:rPr>
                    <a:t>in year 2031</a:t>
                  </a:r>
                  <a:endParaRPr lang="en-GB" altLang="de-DE" sz="1600" b="1" noProof="1">
                    <a:latin typeface="Arial" charset="0"/>
                  </a:endParaRPr>
                </a:p>
              </p:txBody>
            </p:sp>
            <p:pic>
              <p:nvPicPr>
                <p:cNvPr id="43" name="Picture 6" descr="GDPdiflegend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" y="808"/>
                  <a:ext cx="878" cy="11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20" y="816"/>
                  <a:ext cx="528" cy="11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8 -  10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6 -    8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4 -    6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2 -    4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 0 -    2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-2 -    0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-4 -   -2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-6 -   -4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  -8 -   -6</a:t>
                  </a:r>
                </a:p>
                <a:p>
                  <a:pPr>
                    <a:lnSpc>
                      <a:spcPct val="95000"/>
                    </a:lnSpc>
                  </a:pPr>
                  <a:r>
                    <a:rPr lang="de-DE" altLang="de-DE" sz="1200" b="1">
                      <a:latin typeface="Arial" charset="0"/>
                    </a:rPr>
                    <a:t>-10 -   -8</a:t>
                  </a:r>
                  <a:endParaRPr lang="de-DE" altLang="de-DE" sz="1200" b="1"/>
                </a:p>
              </p:txBody>
            </p:sp>
          </p:grpSp>
        </p:grpSp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3190875" y="3257550"/>
              <a:ext cx="1019175" cy="211138"/>
              <a:chOff x="2010" y="2052"/>
              <a:chExt cx="642" cy="133"/>
            </a:xfrm>
          </p:grpSpPr>
          <p:sp>
            <p:nvSpPr>
              <p:cNvPr id="38" name="Oval 9"/>
              <p:cNvSpPr>
                <a:spLocks noChangeArrowheads="1"/>
              </p:cNvSpPr>
              <p:nvPr/>
            </p:nvSpPr>
            <p:spPr bwMode="auto">
              <a:xfrm>
                <a:off x="2010" y="2091"/>
                <a:ext cx="78" cy="69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Text Box 10"/>
              <p:cNvSpPr txBox="1">
                <a:spLocks noChangeArrowheads="1"/>
              </p:cNvSpPr>
              <p:nvPr/>
            </p:nvSpPr>
            <p:spPr bwMode="auto">
              <a:xfrm>
                <a:off x="2124" y="2052"/>
                <a:ext cx="528" cy="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tIns="10800" rIns="54000" bIns="180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de-DE" sz="1200" b="1">
                    <a:latin typeface="Arial" charset="0"/>
                  </a:rPr>
                  <a:t>Dortmund</a:t>
                </a:r>
              </a:p>
            </p:txBody>
          </p:sp>
        </p:grpSp>
        <p:sp>
          <p:nvSpPr>
            <p:cNvPr id="37" name="Text Box 276"/>
            <p:cNvSpPr txBox="1">
              <a:spLocks noChangeArrowheads="1"/>
            </p:cNvSpPr>
            <p:nvPr/>
          </p:nvSpPr>
          <p:spPr bwMode="auto">
            <a:xfrm>
              <a:off x="571500" y="6108700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7C6459BC-B824-47D8-8A8A-88A3D786BAD3}" type="slidenum">
                <a:rPr lang="de-DE" altLang="de-DE" sz="1800">
                  <a:solidFill>
                    <a:schemeClr val="bg1"/>
                  </a:solidFill>
                </a:rPr>
                <a:pPr>
                  <a:spcBef>
                    <a:spcPct val="50000"/>
                  </a:spcBef>
                </a:pPr>
                <a:t>27</a:t>
              </a:fld>
              <a:endParaRPr lang="de-DE" altLang="de-DE" sz="2000" b="0" i="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578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611188" y="460375"/>
            <a:ext cx="802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sz="2400" dirty="0" smtClean="0">
                <a:latin typeface="Arial" charset="0"/>
              </a:rPr>
              <a:t>Level 2: zones</a:t>
            </a:r>
            <a:endParaRPr lang="en-GB" altLang="de-DE" sz="2400" dirty="0">
              <a:latin typeface="Arial" charset="0"/>
            </a:endParaRPr>
          </a:p>
          <a:p>
            <a:endParaRPr lang="en-GB" altLang="de-DE" sz="2400" dirty="0">
              <a:latin typeface="Arial" charset="0"/>
            </a:endParaRPr>
          </a:p>
        </p:txBody>
      </p:sp>
      <p:grpSp>
        <p:nvGrpSpPr>
          <p:cNvPr id="25603" name="Group 1045"/>
          <p:cNvGrpSpPr>
            <a:grpSpLocks/>
          </p:cNvGrpSpPr>
          <p:nvPr/>
        </p:nvGrpSpPr>
        <p:grpSpPr bwMode="auto">
          <a:xfrm>
            <a:off x="628650" y="971550"/>
            <a:ext cx="8069263" cy="5132388"/>
            <a:chOff x="396" y="612"/>
            <a:chExt cx="5083" cy="3233"/>
          </a:xfrm>
        </p:grpSpPr>
        <p:pic>
          <p:nvPicPr>
            <p:cNvPr id="25604" name="Picture 1028" descr="L:\alpencors\png\regions.png"/>
            <p:cNvPicPr>
              <a:picLocks noChangeAspect="1" noChangeArrowheads="1"/>
            </p:cNvPicPr>
            <p:nvPr/>
          </p:nvPicPr>
          <p:blipFill>
            <a:blip r:embed="rId2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3" r="22372"/>
            <a:stretch>
              <a:fillRect/>
            </a:stretch>
          </p:blipFill>
          <p:spPr bwMode="auto">
            <a:xfrm>
              <a:off x="396" y="612"/>
              <a:ext cx="1655" cy="301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5" name="Picture 1029" descr="ausschnitt5"/>
            <p:cNvPicPr>
              <a:picLocks noChangeArrowheads="1"/>
            </p:cNvPicPr>
            <p:nvPr/>
          </p:nvPicPr>
          <p:blipFill>
            <a:blip r:embed="rId3" cstate="print">
              <a:lum bright="7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6" t="674" r="12364"/>
            <a:stretch>
              <a:fillRect/>
            </a:stretch>
          </p:blipFill>
          <p:spPr bwMode="auto">
            <a:xfrm>
              <a:off x="3824" y="617"/>
              <a:ext cx="1655" cy="3015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6" name="Picture 1030" descr="J:\Seoul\figures\zones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r="2307"/>
            <a:stretch>
              <a:fillRect/>
            </a:stretch>
          </p:blipFill>
          <p:spPr bwMode="auto">
            <a:xfrm>
              <a:off x="2111" y="615"/>
              <a:ext cx="1655" cy="30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607" name="Group 1041"/>
            <p:cNvGrpSpPr>
              <a:grpSpLocks/>
            </p:cNvGrpSpPr>
            <p:nvPr/>
          </p:nvGrpSpPr>
          <p:grpSpPr bwMode="auto">
            <a:xfrm>
              <a:off x="456" y="2332"/>
              <a:ext cx="1584" cy="1501"/>
              <a:chOff x="456" y="2332"/>
              <a:chExt cx="1584" cy="1501"/>
            </a:xfrm>
          </p:grpSpPr>
          <p:sp>
            <p:nvSpPr>
              <p:cNvPr id="25614" name="Oval 1032"/>
              <p:cNvSpPr>
                <a:spLocks noChangeArrowheads="1"/>
              </p:cNvSpPr>
              <p:nvPr/>
            </p:nvSpPr>
            <p:spPr bwMode="auto">
              <a:xfrm>
                <a:off x="1152" y="2344"/>
                <a:ext cx="57" cy="57"/>
              </a:xfrm>
              <a:prstGeom prst="ellipse">
                <a:avLst/>
              </a:prstGeom>
              <a:solidFill>
                <a:srgbClr val="C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5615" name="Text Box 1033"/>
              <p:cNvSpPr txBox="1">
                <a:spLocks noChangeArrowheads="1"/>
              </p:cNvSpPr>
              <p:nvPr/>
            </p:nvSpPr>
            <p:spPr bwMode="auto">
              <a:xfrm>
                <a:off x="1244" y="2332"/>
                <a:ext cx="338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solidFill>
                      <a:srgbClr val="C8C8C8"/>
                    </a:solidFill>
                    <a:latin typeface="Arial" charset="0"/>
                  </a:rPr>
                  <a:t>Dortmund</a:t>
                </a:r>
                <a:endParaRPr lang="de-DE" altLang="de-DE" sz="120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25616" name="Text Box 1034"/>
              <p:cNvSpPr txBox="1">
                <a:spLocks noChangeArrowheads="1"/>
              </p:cNvSpPr>
              <p:nvPr/>
            </p:nvSpPr>
            <p:spPr bwMode="auto">
              <a:xfrm>
                <a:off x="456" y="3660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b="0" i="1">
                    <a:solidFill>
                      <a:srgbClr val="C8C8C8"/>
                    </a:solidFill>
                    <a:latin typeface="Arial" charset="0"/>
                  </a:rPr>
                  <a:t>Regions</a:t>
                </a:r>
                <a:endParaRPr lang="de-DE" altLang="de-DE" sz="1800" b="0" i="1">
                  <a:latin typeface="Arial" charset="0"/>
                </a:endParaRPr>
              </a:p>
            </p:txBody>
          </p:sp>
        </p:grpSp>
        <p:grpSp>
          <p:nvGrpSpPr>
            <p:cNvPr id="25608" name="Group 1035"/>
            <p:cNvGrpSpPr>
              <a:grpSpLocks/>
            </p:cNvGrpSpPr>
            <p:nvPr/>
          </p:nvGrpSpPr>
          <p:grpSpPr bwMode="auto">
            <a:xfrm>
              <a:off x="2178" y="2111"/>
              <a:ext cx="1584" cy="1728"/>
              <a:chOff x="2178" y="2111"/>
              <a:chExt cx="1584" cy="1728"/>
            </a:xfrm>
          </p:grpSpPr>
          <p:sp>
            <p:nvSpPr>
              <p:cNvPr id="25612" name="Text Box 1036"/>
              <p:cNvSpPr txBox="1">
                <a:spLocks noChangeArrowheads="1"/>
              </p:cNvSpPr>
              <p:nvPr/>
            </p:nvSpPr>
            <p:spPr bwMode="auto">
              <a:xfrm>
                <a:off x="2723" y="2111"/>
                <a:ext cx="335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latin typeface="Arial" charset="0"/>
                  </a:rPr>
                  <a:t>Dortmund</a:t>
                </a:r>
                <a:endParaRPr lang="de-DE" altLang="de-DE" sz="1200">
                  <a:latin typeface="Arial" charset="0"/>
                </a:endParaRPr>
              </a:p>
            </p:txBody>
          </p:sp>
          <p:sp>
            <p:nvSpPr>
              <p:cNvPr id="25613" name="Text Box 1037"/>
              <p:cNvSpPr txBox="1">
                <a:spLocks noChangeArrowheads="1"/>
              </p:cNvSpPr>
              <p:nvPr/>
            </p:nvSpPr>
            <p:spPr bwMode="auto">
              <a:xfrm>
                <a:off x="2178" y="3666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i="1">
                    <a:latin typeface="Arial" charset="0"/>
                  </a:rPr>
                  <a:t>Zones</a:t>
                </a:r>
                <a:endParaRPr lang="de-DE" altLang="de-DE" sz="1800" b="0" i="1">
                  <a:latin typeface="Arial" charset="0"/>
                </a:endParaRPr>
              </a:p>
            </p:txBody>
          </p:sp>
        </p:grpSp>
        <p:grpSp>
          <p:nvGrpSpPr>
            <p:cNvPr id="25609" name="Group 1038"/>
            <p:cNvGrpSpPr>
              <a:grpSpLocks/>
            </p:cNvGrpSpPr>
            <p:nvPr/>
          </p:nvGrpSpPr>
          <p:grpSpPr bwMode="auto">
            <a:xfrm>
              <a:off x="3888" y="1962"/>
              <a:ext cx="1584" cy="1883"/>
              <a:chOff x="3888" y="1962"/>
              <a:chExt cx="1584" cy="1883"/>
            </a:xfrm>
          </p:grpSpPr>
          <p:sp>
            <p:nvSpPr>
              <p:cNvPr id="25610" name="Text Box 1039"/>
              <p:cNvSpPr txBox="1">
                <a:spLocks noChangeArrowheads="1"/>
              </p:cNvSpPr>
              <p:nvPr/>
            </p:nvSpPr>
            <p:spPr bwMode="auto">
              <a:xfrm>
                <a:off x="4381" y="1962"/>
                <a:ext cx="473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solidFill>
                      <a:srgbClr val="C8C8C8"/>
                    </a:solidFill>
                    <a:latin typeface="Arial" charset="0"/>
                  </a:rPr>
                  <a:t>Dortmund City</a:t>
                </a:r>
                <a:endParaRPr lang="de-DE" altLang="de-DE" sz="1200">
                  <a:latin typeface="Arial" charset="0"/>
                </a:endParaRPr>
              </a:p>
            </p:txBody>
          </p:sp>
          <p:sp>
            <p:nvSpPr>
              <p:cNvPr id="25611" name="Text Box 1040"/>
              <p:cNvSpPr txBox="1">
                <a:spLocks noChangeArrowheads="1"/>
              </p:cNvSpPr>
              <p:nvPr/>
            </p:nvSpPr>
            <p:spPr bwMode="auto">
              <a:xfrm>
                <a:off x="3888" y="3672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b="0" i="1">
                    <a:solidFill>
                      <a:srgbClr val="C8C8C8"/>
                    </a:solidFill>
                    <a:latin typeface="Arial" charset="0"/>
                  </a:rPr>
                  <a:t>Raster cells</a:t>
                </a:r>
                <a:endParaRPr lang="de-DE" altLang="de-DE" sz="1800" b="0" i="1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40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Text Box 31"/>
          <p:cNvSpPr txBox="1">
            <a:spLocks noChangeArrowheads="1"/>
          </p:cNvSpPr>
          <p:nvPr/>
        </p:nvSpPr>
        <p:spPr bwMode="auto">
          <a:xfrm>
            <a:off x="611188" y="460375"/>
            <a:ext cx="8293100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571500" indent="647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i="0" dirty="0"/>
              <a:t>IRPUD model</a:t>
            </a:r>
          </a:p>
          <a:p>
            <a:pPr>
              <a:spcBef>
                <a:spcPct val="70000"/>
              </a:spcBef>
            </a:pPr>
            <a:endParaRPr lang="de-DE" altLang="de-DE" b="0" i="0" dirty="0"/>
          </a:p>
          <a:p>
            <a:pPr>
              <a:spcBef>
                <a:spcPct val="70000"/>
              </a:spcBef>
            </a:pPr>
            <a:endParaRPr lang="de-DE" altLang="de-DE" b="0" i="0" dirty="0"/>
          </a:p>
        </p:txBody>
      </p:sp>
      <p:pic>
        <p:nvPicPr>
          <p:cNvPr id="35842" name="Picture 36" descr="Mod1_2209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433388"/>
            <a:ext cx="5094287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667000" y="533400"/>
            <a:ext cx="5938838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571500" indent="555625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de-DE" sz="2000" i="0"/>
          </a:p>
        </p:txBody>
      </p:sp>
      <p:grpSp>
        <p:nvGrpSpPr>
          <p:cNvPr id="610308" name="Group 4"/>
          <p:cNvGrpSpPr>
            <a:grpSpLocks/>
          </p:cNvGrpSpPr>
          <p:nvPr/>
        </p:nvGrpSpPr>
        <p:grpSpPr bwMode="auto">
          <a:xfrm>
            <a:off x="7264400" y="904875"/>
            <a:ext cx="1725613" cy="1095375"/>
            <a:chOff x="4576" y="570"/>
            <a:chExt cx="1087" cy="690"/>
          </a:xfrm>
        </p:grpSpPr>
        <p:sp>
          <p:nvSpPr>
            <p:cNvPr id="35874" name="AutoShape 5"/>
            <p:cNvSpPr>
              <a:spLocks noChangeArrowheads="1"/>
            </p:cNvSpPr>
            <p:nvPr/>
          </p:nvSpPr>
          <p:spPr bwMode="auto">
            <a:xfrm>
              <a:off x="4576" y="570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75" name="Text Box 6"/>
            <p:cNvSpPr txBox="1">
              <a:spLocks noChangeArrowheads="1"/>
            </p:cNvSpPr>
            <p:nvPr/>
          </p:nvSpPr>
          <p:spPr bwMode="auto">
            <a:xfrm>
              <a:off x="4745" y="780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dirty="0"/>
                <a:t>Population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dirty="0"/>
                <a:t>households</a:t>
              </a:r>
            </a:p>
          </p:txBody>
        </p:sp>
      </p:grpSp>
      <p:grpSp>
        <p:nvGrpSpPr>
          <p:cNvPr id="610311" name="Group 7"/>
          <p:cNvGrpSpPr>
            <a:grpSpLocks/>
          </p:cNvGrpSpPr>
          <p:nvPr/>
        </p:nvGrpSpPr>
        <p:grpSpPr bwMode="auto">
          <a:xfrm>
            <a:off x="3351213" y="4845050"/>
            <a:ext cx="1725612" cy="1095375"/>
            <a:chOff x="2111" y="3052"/>
            <a:chExt cx="1087" cy="690"/>
          </a:xfrm>
        </p:grpSpPr>
        <p:sp>
          <p:nvSpPr>
            <p:cNvPr id="35872" name="AutoShape 8"/>
            <p:cNvSpPr>
              <a:spLocks noChangeArrowheads="1"/>
            </p:cNvSpPr>
            <p:nvPr/>
          </p:nvSpPr>
          <p:spPr bwMode="auto">
            <a:xfrm>
              <a:off x="2111" y="3052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73" name="Text Box 9"/>
            <p:cNvSpPr txBox="1">
              <a:spLocks noChangeArrowheads="1"/>
            </p:cNvSpPr>
            <p:nvPr/>
          </p:nvSpPr>
          <p:spPr bwMode="auto">
            <a:xfrm>
              <a:off x="2243" y="3263"/>
              <a:ext cx="7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noProof="1"/>
                <a:t>Nonresidential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/>
                <a:t>buildings</a:t>
              </a:r>
            </a:p>
          </p:txBody>
        </p:sp>
      </p:grpSp>
      <p:grpSp>
        <p:nvGrpSpPr>
          <p:cNvPr id="610314" name="Group 10"/>
          <p:cNvGrpSpPr>
            <a:grpSpLocks/>
          </p:cNvGrpSpPr>
          <p:nvPr/>
        </p:nvGrpSpPr>
        <p:grpSpPr bwMode="auto">
          <a:xfrm>
            <a:off x="7277100" y="4822825"/>
            <a:ext cx="1725613" cy="1095375"/>
            <a:chOff x="4584" y="3038"/>
            <a:chExt cx="1087" cy="690"/>
          </a:xfrm>
        </p:grpSpPr>
        <p:sp>
          <p:nvSpPr>
            <p:cNvPr id="35870" name="AutoShape 11"/>
            <p:cNvSpPr>
              <a:spLocks noChangeArrowheads="1"/>
            </p:cNvSpPr>
            <p:nvPr/>
          </p:nvSpPr>
          <p:spPr bwMode="auto">
            <a:xfrm>
              <a:off x="4584" y="3038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71" name="Text Box 12"/>
            <p:cNvSpPr txBox="1">
              <a:spLocks noChangeArrowheads="1"/>
            </p:cNvSpPr>
            <p:nvPr/>
          </p:nvSpPr>
          <p:spPr bwMode="auto">
            <a:xfrm>
              <a:off x="4745" y="3247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/>
                <a:t>Residential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/>
                <a:t>buildings</a:t>
              </a:r>
            </a:p>
          </p:txBody>
        </p:sp>
      </p:grpSp>
      <p:grpSp>
        <p:nvGrpSpPr>
          <p:cNvPr id="610317" name="Group 13"/>
          <p:cNvGrpSpPr>
            <a:grpSpLocks/>
          </p:cNvGrpSpPr>
          <p:nvPr/>
        </p:nvGrpSpPr>
        <p:grpSpPr bwMode="auto">
          <a:xfrm>
            <a:off x="3330575" y="896938"/>
            <a:ext cx="1725613" cy="1095375"/>
            <a:chOff x="2098" y="565"/>
            <a:chExt cx="1087" cy="690"/>
          </a:xfrm>
        </p:grpSpPr>
        <p:sp>
          <p:nvSpPr>
            <p:cNvPr id="35868" name="AutoShape 14"/>
            <p:cNvSpPr>
              <a:spLocks noChangeArrowheads="1"/>
            </p:cNvSpPr>
            <p:nvPr/>
          </p:nvSpPr>
          <p:spPr bwMode="auto">
            <a:xfrm>
              <a:off x="2098" y="565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69" name="Text Box 15"/>
            <p:cNvSpPr txBox="1">
              <a:spLocks noChangeArrowheads="1"/>
            </p:cNvSpPr>
            <p:nvPr/>
          </p:nvSpPr>
          <p:spPr bwMode="auto">
            <a:xfrm>
              <a:off x="2248" y="779"/>
              <a:ext cx="7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/>
                <a:t>Employment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/>
                <a:t>Workplaces</a:t>
              </a:r>
            </a:p>
          </p:txBody>
        </p:sp>
      </p:grpSp>
      <p:grpSp>
        <p:nvGrpSpPr>
          <p:cNvPr id="610346" name="Group 42"/>
          <p:cNvGrpSpPr>
            <a:grpSpLocks/>
          </p:cNvGrpSpPr>
          <p:nvPr/>
        </p:nvGrpSpPr>
        <p:grpSpPr bwMode="auto">
          <a:xfrm>
            <a:off x="5284788" y="2862263"/>
            <a:ext cx="1725612" cy="1095375"/>
            <a:chOff x="3329" y="1803"/>
            <a:chExt cx="1087" cy="690"/>
          </a:xfrm>
        </p:grpSpPr>
        <p:sp>
          <p:nvSpPr>
            <p:cNvPr id="35866" name="AutoShape 20"/>
            <p:cNvSpPr>
              <a:spLocks noChangeArrowheads="1"/>
            </p:cNvSpPr>
            <p:nvPr/>
          </p:nvSpPr>
          <p:spPr bwMode="auto">
            <a:xfrm>
              <a:off x="3329" y="1803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9757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67" name="Text Box 21"/>
            <p:cNvSpPr txBox="1">
              <a:spLocks noChangeArrowheads="1"/>
            </p:cNvSpPr>
            <p:nvPr/>
          </p:nvSpPr>
          <p:spPr bwMode="auto">
            <a:xfrm>
              <a:off x="3506" y="2009"/>
              <a:ext cx="745" cy="266"/>
            </a:xfrm>
            <a:prstGeom prst="rect">
              <a:avLst/>
            </a:prstGeom>
            <a:solidFill>
              <a:srgbClr val="F975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/>
                <a:t>Transport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/>
                <a:t>market</a:t>
              </a:r>
            </a:p>
          </p:txBody>
        </p:sp>
      </p:grpSp>
      <p:grpSp>
        <p:nvGrpSpPr>
          <p:cNvPr id="610326" name="Group 22"/>
          <p:cNvGrpSpPr>
            <a:grpSpLocks/>
          </p:cNvGrpSpPr>
          <p:nvPr/>
        </p:nvGrpSpPr>
        <p:grpSpPr bwMode="auto">
          <a:xfrm>
            <a:off x="3378200" y="2876550"/>
            <a:ext cx="1725613" cy="1095375"/>
            <a:chOff x="2128" y="1812"/>
            <a:chExt cx="1087" cy="690"/>
          </a:xfrm>
        </p:grpSpPr>
        <p:sp>
          <p:nvSpPr>
            <p:cNvPr id="35864" name="AutoShape 23"/>
            <p:cNvSpPr>
              <a:spLocks noChangeArrowheads="1"/>
            </p:cNvSpPr>
            <p:nvPr/>
          </p:nvSpPr>
          <p:spPr bwMode="auto">
            <a:xfrm>
              <a:off x="2128" y="1812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65" name="Text Box 24"/>
            <p:cNvSpPr txBox="1">
              <a:spLocks noChangeArrowheads="1"/>
            </p:cNvSpPr>
            <p:nvPr/>
          </p:nvSpPr>
          <p:spPr bwMode="auto">
            <a:xfrm>
              <a:off x="2292" y="1993"/>
              <a:ext cx="74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dirty="0"/>
                <a:t>Market for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noProof="1"/>
                <a:t>nonresidential </a:t>
              </a:r>
              <a:r>
                <a:rPr lang="en-GB" altLang="de-DE" sz="1200" dirty="0"/>
                <a:t>buildings</a:t>
              </a:r>
            </a:p>
          </p:txBody>
        </p:sp>
      </p:grpSp>
      <p:grpSp>
        <p:nvGrpSpPr>
          <p:cNvPr id="610329" name="Group 25"/>
          <p:cNvGrpSpPr>
            <a:grpSpLocks/>
          </p:cNvGrpSpPr>
          <p:nvPr/>
        </p:nvGrpSpPr>
        <p:grpSpPr bwMode="auto">
          <a:xfrm>
            <a:off x="5281613" y="4859338"/>
            <a:ext cx="1725612" cy="1095375"/>
            <a:chOff x="3327" y="3061"/>
            <a:chExt cx="1087" cy="690"/>
          </a:xfrm>
        </p:grpSpPr>
        <p:sp>
          <p:nvSpPr>
            <p:cNvPr id="35862" name="AutoShape 26"/>
            <p:cNvSpPr>
              <a:spLocks noChangeArrowheads="1"/>
            </p:cNvSpPr>
            <p:nvPr/>
          </p:nvSpPr>
          <p:spPr bwMode="auto">
            <a:xfrm>
              <a:off x="3327" y="3061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63" name="Text Box 27"/>
            <p:cNvSpPr txBox="1">
              <a:spLocks noChangeArrowheads="1"/>
            </p:cNvSpPr>
            <p:nvPr/>
          </p:nvSpPr>
          <p:spPr bwMode="auto">
            <a:xfrm>
              <a:off x="3495" y="3263"/>
              <a:ext cx="7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noProof="1"/>
                <a:t>Land 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200" noProof="1"/>
                <a:t>market</a:t>
              </a:r>
              <a:endParaRPr lang="en-GB" altLang="de-DE" sz="1200"/>
            </a:p>
          </p:txBody>
        </p:sp>
      </p:grpSp>
      <p:grpSp>
        <p:nvGrpSpPr>
          <p:cNvPr id="610332" name="Group 28"/>
          <p:cNvGrpSpPr>
            <a:grpSpLocks/>
          </p:cNvGrpSpPr>
          <p:nvPr/>
        </p:nvGrpSpPr>
        <p:grpSpPr bwMode="auto">
          <a:xfrm>
            <a:off x="5310188" y="895350"/>
            <a:ext cx="1725612" cy="1095375"/>
            <a:chOff x="3345" y="564"/>
            <a:chExt cx="1087" cy="690"/>
          </a:xfrm>
        </p:grpSpPr>
        <p:sp>
          <p:nvSpPr>
            <p:cNvPr id="35860" name="AutoShape 29"/>
            <p:cNvSpPr>
              <a:spLocks noChangeArrowheads="1"/>
            </p:cNvSpPr>
            <p:nvPr/>
          </p:nvSpPr>
          <p:spPr bwMode="auto">
            <a:xfrm>
              <a:off x="3345" y="564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61" name="Text Box 30"/>
            <p:cNvSpPr txBox="1">
              <a:spLocks noChangeArrowheads="1"/>
            </p:cNvSpPr>
            <p:nvPr/>
          </p:nvSpPr>
          <p:spPr bwMode="auto">
            <a:xfrm>
              <a:off x="3537" y="773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/>
                <a:t>Labour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/>
                <a:t>market</a:t>
              </a:r>
            </a:p>
          </p:txBody>
        </p:sp>
      </p:grpSp>
      <p:grpSp>
        <p:nvGrpSpPr>
          <p:cNvPr id="610345" name="Group 41"/>
          <p:cNvGrpSpPr>
            <a:grpSpLocks/>
          </p:cNvGrpSpPr>
          <p:nvPr/>
        </p:nvGrpSpPr>
        <p:grpSpPr bwMode="auto">
          <a:xfrm>
            <a:off x="431800" y="2879725"/>
            <a:ext cx="8497888" cy="3079750"/>
            <a:chOff x="272" y="1814"/>
            <a:chExt cx="5353" cy="1940"/>
          </a:xfrm>
        </p:grpSpPr>
        <p:grpSp>
          <p:nvGrpSpPr>
            <p:cNvPr id="35854" name="Group 16"/>
            <p:cNvGrpSpPr>
              <a:grpSpLocks/>
            </p:cNvGrpSpPr>
            <p:nvPr/>
          </p:nvGrpSpPr>
          <p:grpSpPr bwMode="auto">
            <a:xfrm>
              <a:off x="4538" y="1814"/>
              <a:ext cx="1087" cy="690"/>
              <a:chOff x="4538" y="1814"/>
              <a:chExt cx="1087" cy="690"/>
            </a:xfrm>
          </p:grpSpPr>
          <p:sp>
            <p:nvSpPr>
              <p:cNvPr id="35858" name="AutoShape 17"/>
              <p:cNvSpPr>
                <a:spLocks noChangeArrowheads="1"/>
              </p:cNvSpPr>
              <p:nvPr/>
            </p:nvSpPr>
            <p:spPr bwMode="auto">
              <a:xfrm>
                <a:off x="4538" y="1814"/>
                <a:ext cx="1087" cy="690"/>
              </a:xfrm>
              <a:prstGeom prst="star16">
                <a:avLst>
                  <a:gd name="adj" fmla="val 37500"/>
                </a:avLst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35859" name="Text Box 18"/>
              <p:cNvSpPr txBox="1">
                <a:spLocks noChangeArrowheads="1"/>
              </p:cNvSpPr>
              <p:nvPr/>
            </p:nvSpPr>
            <p:spPr bwMode="auto">
              <a:xfrm>
                <a:off x="4745" y="2033"/>
                <a:ext cx="745" cy="266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GB" altLang="de-DE" sz="1200"/>
                  <a:t>Housing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altLang="de-DE" sz="1200"/>
                  <a:t>market</a:t>
                </a:r>
              </a:p>
            </p:txBody>
          </p:sp>
        </p:grpSp>
        <p:grpSp>
          <p:nvGrpSpPr>
            <p:cNvPr id="35855" name="Group 32"/>
            <p:cNvGrpSpPr>
              <a:grpSpLocks/>
            </p:cNvGrpSpPr>
            <p:nvPr/>
          </p:nvGrpSpPr>
          <p:grpSpPr bwMode="auto">
            <a:xfrm>
              <a:off x="272" y="3504"/>
              <a:ext cx="1592" cy="250"/>
              <a:chOff x="272" y="3504"/>
              <a:chExt cx="1592" cy="250"/>
            </a:xfrm>
          </p:grpSpPr>
          <p:sp>
            <p:nvSpPr>
              <p:cNvPr id="35856" name="Text Box 33"/>
              <p:cNvSpPr txBox="1">
                <a:spLocks noChangeArrowheads="1"/>
              </p:cNvSpPr>
              <p:nvPr/>
            </p:nvSpPr>
            <p:spPr bwMode="auto">
              <a:xfrm>
                <a:off x="272" y="3504"/>
                <a:ext cx="15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2000" b="0" i="0"/>
                  <a:t>         </a:t>
                </a:r>
                <a:r>
                  <a:rPr lang="de-DE" altLang="de-DE" sz="1600" b="0" i="0"/>
                  <a:t>Microsimulation</a:t>
                </a:r>
                <a:endParaRPr lang="de-DE" altLang="de-DE" sz="2000" b="0" i="0"/>
              </a:p>
            </p:txBody>
          </p:sp>
          <p:sp>
            <p:nvSpPr>
              <p:cNvPr id="35857" name="Rectangle 34"/>
              <p:cNvSpPr>
                <a:spLocks noChangeArrowheads="1"/>
              </p:cNvSpPr>
              <p:nvPr/>
            </p:nvSpPr>
            <p:spPr bwMode="auto">
              <a:xfrm>
                <a:off x="360" y="3568"/>
                <a:ext cx="248" cy="136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609600" y="393700"/>
            <a:ext cx="7081838" cy="4997450"/>
            <a:chOff x="384" y="248"/>
            <a:chExt cx="4461" cy="3148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2143" y="248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4605" y="248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39" name="Group 11"/>
            <p:cNvGrpSpPr>
              <a:grpSpLocks/>
            </p:cNvGrpSpPr>
            <p:nvPr/>
          </p:nvGrpSpPr>
          <p:grpSpPr bwMode="auto">
            <a:xfrm>
              <a:off x="384" y="3204"/>
              <a:ext cx="1328" cy="192"/>
              <a:chOff x="384" y="3312"/>
              <a:chExt cx="1328" cy="192"/>
            </a:xfrm>
          </p:grpSpPr>
          <p:sp>
            <p:nvSpPr>
              <p:cNvPr id="40" name="AutoShape 12"/>
              <p:cNvSpPr>
                <a:spLocks noChangeArrowheads="1"/>
              </p:cNvSpPr>
              <p:nvPr/>
            </p:nvSpPr>
            <p:spPr bwMode="auto">
              <a:xfrm>
                <a:off x="384" y="3312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" name="Text Box 13"/>
              <p:cNvSpPr txBox="1">
                <a:spLocks noChangeArrowheads="1"/>
              </p:cNvSpPr>
              <p:nvPr/>
            </p:nvSpPr>
            <p:spPr bwMode="auto">
              <a:xfrm>
                <a:off x="689" y="3332"/>
                <a:ext cx="1023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8000" rIns="18000" bIns="1800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400" noProof="1">
                    <a:latin typeface="Arial" charset="0"/>
                  </a:rPr>
                  <a:t>from SASI model</a:t>
                </a:r>
                <a:endParaRPr lang="de-DE" altLang="de-DE" sz="1400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188" y="460375"/>
            <a:ext cx="7920037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i="0" dirty="0" smtClean="0"/>
              <a:t>Objective</a:t>
            </a:r>
          </a:p>
          <a:p>
            <a:pPr>
              <a:spcBef>
                <a:spcPts val="600"/>
              </a:spcBef>
            </a:pPr>
            <a:r>
              <a:rPr lang="en-GB" b="0" i="0" dirty="0" smtClean="0"/>
              <a:t>Most urban </a:t>
            </a:r>
            <a:r>
              <a:rPr lang="en-GB" b="0" i="0" dirty="0"/>
              <a:t>and regional models have been developed for </a:t>
            </a:r>
            <a:r>
              <a:rPr lang="en-GB" b="0" i="0" dirty="0" smtClean="0"/>
              <a:t>different </a:t>
            </a:r>
            <a:r>
              <a:rPr lang="en-GB" dirty="0"/>
              <a:t>policy fields </a:t>
            </a:r>
            <a:r>
              <a:rPr lang="en-GB" b="0" i="0" dirty="0"/>
              <a:t>at different levels of </a:t>
            </a:r>
            <a:r>
              <a:rPr lang="en-GB" dirty="0"/>
              <a:t>spatial </a:t>
            </a:r>
            <a:r>
              <a:rPr lang="en-GB" b="0" i="0" dirty="0"/>
              <a:t>and </a:t>
            </a:r>
            <a:r>
              <a:rPr lang="en-GB" noProof="1" smtClean="0"/>
              <a:t>temporal </a:t>
            </a:r>
            <a:r>
              <a:rPr lang="en-GB" dirty="0" smtClean="0"/>
              <a:t>resolution</a:t>
            </a:r>
            <a:r>
              <a:rPr lang="en-GB" b="0" i="0" dirty="0"/>
              <a:t>. </a:t>
            </a:r>
            <a:endParaRPr lang="en-GB" b="0" i="0" dirty="0" smtClean="0"/>
          </a:p>
          <a:p>
            <a:pPr>
              <a:spcBef>
                <a:spcPts val="600"/>
              </a:spcBef>
            </a:pPr>
            <a:r>
              <a:rPr lang="en-GB" b="0" i="0" dirty="0" smtClean="0"/>
              <a:t>But it </a:t>
            </a:r>
            <a:r>
              <a:rPr lang="en-GB" b="0" i="0" dirty="0"/>
              <a:t>has become apparent that </a:t>
            </a:r>
            <a:r>
              <a:rPr lang="en-GB" b="0" i="0" dirty="0" smtClean="0"/>
              <a:t>urban policy </a:t>
            </a:r>
            <a:r>
              <a:rPr lang="en-GB" b="0" i="0" dirty="0"/>
              <a:t>fields are </a:t>
            </a:r>
            <a:r>
              <a:rPr lang="en-GB" dirty="0"/>
              <a:t>interdependent </a:t>
            </a:r>
            <a:r>
              <a:rPr lang="en-GB" b="0" i="0" dirty="0"/>
              <a:t>and need to be modelled </a:t>
            </a:r>
            <a:r>
              <a:rPr lang="en-GB" dirty="0"/>
              <a:t>together</a:t>
            </a:r>
            <a:r>
              <a:rPr lang="en-GB" b="0" i="0" dirty="0"/>
              <a:t>. </a:t>
            </a:r>
            <a:endParaRPr lang="en-GB" b="0" i="0" dirty="0" smtClean="0"/>
          </a:p>
          <a:p>
            <a:pPr>
              <a:spcBef>
                <a:spcPts val="600"/>
              </a:spcBef>
            </a:pPr>
            <a:r>
              <a:rPr lang="en-GB" b="0" i="0" dirty="0" smtClean="0"/>
              <a:t>The </a:t>
            </a:r>
            <a:r>
              <a:rPr lang="en-GB" b="0" i="0" dirty="0"/>
              <a:t>first urban and regional models were aggregate in space and </a:t>
            </a:r>
            <a:r>
              <a:rPr lang="en-GB" b="0" i="0" dirty="0" smtClean="0"/>
              <a:t>static </a:t>
            </a:r>
            <a:r>
              <a:rPr lang="en-GB" b="0" i="0" dirty="0"/>
              <a:t>in time. More recently new data sources and </a:t>
            </a:r>
            <a:r>
              <a:rPr lang="en-GB" b="0" i="0" dirty="0" smtClean="0"/>
              <a:t>computer </a:t>
            </a:r>
            <a:r>
              <a:rPr lang="en-GB" b="0" i="0" dirty="0"/>
              <a:t>techniques have stimulated a </a:t>
            </a:r>
            <a:r>
              <a:rPr lang="en-GB" dirty="0"/>
              <a:t>trend </a:t>
            </a:r>
            <a:r>
              <a:rPr lang="en-GB" b="0" i="0" dirty="0"/>
              <a:t>towards ever more </a:t>
            </a:r>
            <a:r>
              <a:rPr lang="en-GB" dirty="0"/>
              <a:t>disaggregation </a:t>
            </a:r>
            <a:r>
              <a:rPr lang="en-GB" b="0" i="0" dirty="0"/>
              <a:t>in </a:t>
            </a:r>
            <a:r>
              <a:rPr lang="en-GB" dirty="0"/>
              <a:t>space </a:t>
            </a:r>
            <a:r>
              <a:rPr lang="en-GB" b="0" i="0" dirty="0"/>
              <a:t>and </a:t>
            </a:r>
            <a:r>
              <a:rPr lang="en-GB" dirty="0" smtClean="0"/>
              <a:t>time</a:t>
            </a:r>
            <a:r>
              <a:rPr lang="en-GB" b="0" i="0" dirty="0" smtClean="0"/>
              <a:t>. </a:t>
            </a:r>
          </a:p>
          <a:p>
            <a:pPr>
              <a:spcBef>
                <a:spcPts val="600"/>
              </a:spcBef>
            </a:pPr>
            <a:r>
              <a:rPr lang="en-GB" b="0" i="0" dirty="0" smtClean="0"/>
              <a:t>This </a:t>
            </a:r>
            <a:r>
              <a:rPr lang="en-GB" b="0" i="0" dirty="0"/>
              <a:t>paper argues for models that are instead </a:t>
            </a:r>
            <a:r>
              <a:rPr lang="en-GB" dirty="0"/>
              <a:t>multi-level </a:t>
            </a:r>
            <a:r>
              <a:rPr lang="en-GB" b="0" i="0" dirty="0"/>
              <a:t>and </a:t>
            </a:r>
            <a:r>
              <a:rPr lang="en-GB" dirty="0"/>
              <a:t>multi-scale </a:t>
            </a:r>
            <a:r>
              <a:rPr lang="en-GB" b="0" i="0" dirty="0"/>
              <a:t>in subsystems, space and time.</a:t>
            </a:r>
            <a:endParaRPr lang="de-DE" b="0" i="0" dirty="0"/>
          </a:p>
          <a:p>
            <a:r>
              <a:rPr lang="en-GB" dirty="0"/>
              <a:t> </a:t>
            </a:r>
            <a:endParaRPr lang="de-DE" dirty="0"/>
          </a:p>
          <a:p>
            <a:endParaRPr lang="en-GB" altLang="de-DE" i="0" dirty="0"/>
          </a:p>
        </p:txBody>
      </p:sp>
    </p:spTree>
    <p:extLst>
      <p:ext uri="{BB962C8B-B14F-4D97-AF65-F5344CB8AC3E}">
        <p14:creationId xmlns:p14="http://schemas.microsoft.com/office/powerpoint/2010/main" val="2132354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B3D2E669-D825-4B72-AC64-B9ACB4278E54}" type="slidenum">
              <a:rPr lang="de-DE" altLang="de-DE" sz="1800"/>
              <a:pPr>
                <a:spcBef>
                  <a:spcPct val="50000"/>
                </a:spcBef>
              </a:pPr>
              <a:t>30</a:t>
            </a:fld>
            <a:endParaRPr lang="de-DE" altLang="de-DE" sz="2000" b="0" i="0">
              <a:latin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54000" rIns="54000" anchor="ctr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447675"/>
            <a:ext cx="8293100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571500" indent="647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i="0"/>
              <a:t>CO</a:t>
            </a:r>
            <a:r>
              <a:rPr lang="de-DE" altLang="de-DE" i="0" baseline="-25000"/>
              <a:t>2</a:t>
            </a:r>
            <a:r>
              <a:rPr lang="en-GB" altLang="de-DE" i="0"/>
              <a:t> emission by transport per capita per day (kg)</a:t>
            </a:r>
            <a:endParaRPr lang="de-DE" altLang="de-DE" b="0" i="0"/>
          </a:p>
          <a:p>
            <a:endParaRPr lang="de-DE" altLang="de-DE" b="0" i="0"/>
          </a:p>
          <a:p>
            <a:pPr>
              <a:spcBef>
                <a:spcPct val="70000"/>
              </a:spcBef>
            </a:pPr>
            <a:endParaRPr lang="de-DE" altLang="de-DE" b="0" i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16C64A91-9C12-4829-A3CF-852879C9BCF0}" type="slidenum">
              <a:rPr lang="de-DE" altLang="de-DE" sz="1800"/>
              <a:pPr>
                <a:spcBef>
                  <a:spcPct val="50000"/>
                </a:spcBef>
              </a:pPr>
              <a:t>30</a:t>
            </a:fld>
            <a:endParaRPr lang="de-DE" altLang="de-DE" sz="2000" b="0" i="0">
              <a:latin typeface="Times New Roman" pitchFamily="18" charset="0"/>
            </a:endParaRPr>
          </a:p>
        </p:txBody>
      </p:sp>
      <p:pic>
        <p:nvPicPr>
          <p:cNvPr id="40966" name="Picture 6" descr="STEPs_CO2_per_capit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838200"/>
            <a:ext cx="787082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1031" name="Group 7"/>
          <p:cNvGrpSpPr>
            <a:grpSpLocks/>
          </p:cNvGrpSpPr>
          <p:nvPr/>
        </p:nvGrpSpPr>
        <p:grpSpPr bwMode="auto">
          <a:xfrm>
            <a:off x="3835400" y="3048000"/>
            <a:ext cx="3352800" cy="482600"/>
            <a:chOff x="2416" y="1920"/>
            <a:chExt cx="2112" cy="304"/>
          </a:xfrm>
        </p:grpSpPr>
        <p:sp>
          <p:nvSpPr>
            <p:cNvPr id="41038" name="Text Box 8"/>
            <p:cNvSpPr txBox="1">
              <a:spLocks noChangeArrowheads="1"/>
            </p:cNvSpPr>
            <p:nvPr/>
          </p:nvSpPr>
          <p:spPr bwMode="auto">
            <a:xfrm>
              <a:off x="2600" y="1960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800" i="0">
                  <a:solidFill>
                    <a:srgbClr val="606060"/>
                  </a:solidFill>
                </a:rPr>
                <a:t>-20%</a:t>
              </a:r>
              <a:endParaRPr lang="de-DE" altLang="de-DE" sz="1800" i="0"/>
            </a:p>
          </p:txBody>
        </p:sp>
        <p:sp>
          <p:nvSpPr>
            <p:cNvPr id="41039" name="AutoShape 9"/>
            <p:cNvSpPr>
              <a:spLocks/>
            </p:cNvSpPr>
            <p:nvPr/>
          </p:nvSpPr>
          <p:spPr bwMode="auto">
            <a:xfrm>
              <a:off x="2456" y="1920"/>
              <a:ext cx="80" cy="283"/>
            </a:xfrm>
            <a:prstGeom prst="rightBrace">
              <a:avLst>
                <a:gd name="adj1" fmla="val 29479"/>
                <a:gd name="adj2" fmla="val 50000"/>
              </a:avLst>
            </a:prstGeom>
            <a:noFill/>
            <a:ln w="381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40" name="Line 10"/>
            <p:cNvSpPr>
              <a:spLocks noChangeShapeType="1"/>
            </p:cNvSpPr>
            <p:nvPr/>
          </p:nvSpPr>
          <p:spPr bwMode="auto">
            <a:xfrm>
              <a:off x="2416" y="2224"/>
              <a:ext cx="2112" cy="0"/>
            </a:xfrm>
            <a:prstGeom prst="line">
              <a:avLst/>
            </a:prstGeom>
            <a:noFill/>
            <a:ln w="38100">
              <a:solidFill>
                <a:srgbClr val="60606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8854B547-47C2-4908-A71A-CB2961F6A398}" type="slidenum">
              <a:rPr lang="de-DE" altLang="de-DE" sz="1800"/>
              <a:pPr>
                <a:spcBef>
                  <a:spcPct val="50000"/>
                </a:spcBef>
              </a:pPr>
              <a:t>30</a:t>
            </a:fld>
            <a:endParaRPr lang="de-DE" altLang="de-DE" sz="2000" b="0" i="0">
              <a:latin typeface="Times New Roman" pitchFamily="18" charset="0"/>
            </a:endParaRPr>
          </a:p>
        </p:txBody>
      </p:sp>
      <p:grpSp>
        <p:nvGrpSpPr>
          <p:cNvPr id="641036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03" name="Text Box 13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47C19C60-94E4-4649-903B-E34DC81DAB0F}" type="slidenum">
                <a:rPr lang="de-DE" altLang="de-DE" sz="1800"/>
                <a:pPr>
                  <a:spcBef>
                    <a:spcPct val="50000"/>
                  </a:spcBef>
                </a:pPr>
                <a:t>30</a:t>
              </a:fld>
              <a:endParaRPr lang="de-DE" altLang="de-DE" sz="2000" b="0" i="0">
                <a:latin typeface="Times New Roman" pitchFamily="18" charset="0"/>
              </a:endParaRPr>
            </a:p>
          </p:txBody>
        </p:sp>
        <p:grpSp>
          <p:nvGrpSpPr>
            <p:cNvPr id="41004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1033" name="Text Box 15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AB7FF0AD-F413-4272-8E48-38E3C569A7E0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1034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41035" name="Picture 17" descr="CO2_per_capita_korrigie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" y="529"/>
                <a:ext cx="4958" cy="3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36" name="Text Box 18"/>
              <p:cNvSpPr txBox="1">
                <a:spLocks noChangeArrowheads="1"/>
              </p:cNvSpPr>
              <p:nvPr/>
            </p:nvSpPr>
            <p:spPr bwMode="auto">
              <a:xfrm>
                <a:off x="385" y="282"/>
                <a:ext cx="5224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571500" indent="6477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altLang="de-DE" i="0"/>
                  <a:t>CO</a:t>
                </a:r>
                <a:r>
                  <a:rPr lang="de-DE" altLang="de-DE" i="0" baseline="-25000"/>
                  <a:t>2</a:t>
                </a:r>
                <a:r>
                  <a:rPr lang="en-GB" altLang="de-DE" i="0"/>
                  <a:t> emission by transport per capita per day (kg)</a:t>
                </a:r>
                <a:endParaRPr lang="de-DE" altLang="de-DE" b="0" i="0"/>
              </a:p>
              <a:p>
                <a:endParaRPr lang="de-DE" altLang="de-DE" b="0" i="0"/>
              </a:p>
              <a:p>
                <a:pPr>
                  <a:spcBef>
                    <a:spcPct val="70000"/>
                  </a:spcBef>
                </a:pPr>
                <a:endParaRPr lang="de-DE" altLang="de-DE" b="0" i="0"/>
              </a:p>
            </p:txBody>
          </p:sp>
          <p:sp>
            <p:nvSpPr>
              <p:cNvPr id="41037" name="Text Box 19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3E237A9D-F0F8-4DDF-9CDC-4D1C474C7153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</p:grpSp>
        <p:grpSp>
          <p:nvGrpSpPr>
            <p:cNvPr id="41005" name="Group 20"/>
            <p:cNvGrpSpPr>
              <a:grpSpLocks/>
            </p:cNvGrpSpPr>
            <p:nvPr/>
          </p:nvGrpSpPr>
          <p:grpSpPr bwMode="auto">
            <a:xfrm>
              <a:off x="2416" y="1920"/>
              <a:ext cx="2112" cy="304"/>
              <a:chOff x="2416" y="1920"/>
              <a:chExt cx="2112" cy="304"/>
            </a:xfrm>
          </p:grpSpPr>
          <p:sp>
            <p:nvSpPr>
              <p:cNvPr id="41030" name="Text Box 21"/>
              <p:cNvSpPr txBox="1">
                <a:spLocks noChangeArrowheads="1"/>
              </p:cNvSpPr>
              <p:nvPr/>
            </p:nvSpPr>
            <p:spPr bwMode="auto">
              <a:xfrm>
                <a:off x="2600" y="1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800" i="0">
                    <a:solidFill>
                      <a:srgbClr val="606060"/>
                    </a:solidFill>
                  </a:rPr>
                  <a:t>-20%</a:t>
                </a:r>
                <a:endParaRPr lang="de-DE" altLang="de-DE" sz="1800" i="0"/>
              </a:p>
            </p:txBody>
          </p:sp>
          <p:sp>
            <p:nvSpPr>
              <p:cNvPr id="41031" name="AutoShape 22"/>
              <p:cNvSpPr>
                <a:spLocks/>
              </p:cNvSpPr>
              <p:nvPr/>
            </p:nvSpPr>
            <p:spPr bwMode="auto">
              <a:xfrm>
                <a:off x="2456" y="1920"/>
                <a:ext cx="80" cy="283"/>
              </a:xfrm>
              <a:prstGeom prst="rightBrace">
                <a:avLst>
                  <a:gd name="adj1" fmla="val 29479"/>
                  <a:gd name="adj2" fmla="val 50000"/>
                </a:avLst>
              </a:prstGeom>
              <a:noFill/>
              <a:ln w="3810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032" name="Line 23"/>
              <p:cNvSpPr>
                <a:spLocks noChangeShapeType="1"/>
              </p:cNvSpPr>
              <p:nvPr/>
            </p:nvSpPr>
            <p:spPr bwMode="auto">
              <a:xfrm>
                <a:off x="2416" y="2224"/>
                <a:ext cx="2112" cy="0"/>
              </a:xfrm>
              <a:prstGeom prst="line">
                <a:avLst/>
              </a:prstGeom>
              <a:noFill/>
              <a:ln w="38100">
                <a:solidFill>
                  <a:srgbClr val="60606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1006" name="Group 24"/>
            <p:cNvGrpSpPr>
              <a:grpSpLocks/>
            </p:cNvGrpSpPr>
            <p:nvPr/>
          </p:nvGrpSpPr>
          <p:grpSpPr bwMode="auto">
            <a:xfrm>
              <a:off x="360" y="595"/>
              <a:ext cx="424" cy="3484"/>
              <a:chOff x="360" y="595"/>
              <a:chExt cx="424" cy="3484"/>
            </a:xfrm>
          </p:grpSpPr>
          <p:sp>
            <p:nvSpPr>
              <p:cNvPr id="41028" name="Text Box 25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7DCDDC9C-819F-41D8-80E2-D9A7C8370945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1029" name="Text Box 26"/>
              <p:cNvSpPr txBox="1">
                <a:spLocks noChangeArrowheads="1"/>
              </p:cNvSpPr>
              <p:nvPr/>
            </p:nvSpPr>
            <p:spPr bwMode="auto">
              <a:xfrm rot="-5400000">
                <a:off x="-1101" y="2133"/>
                <a:ext cx="3250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400" b="0" i="0"/>
                  <a:t> </a:t>
                </a:r>
                <a:r>
                  <a:rPr lang="en-GB" altLang="de-DE" sz="1800" b="0" i="0"/>
                  <a:t>CO</a:t>
                </a:r>
                <a:r>
                  <a:rPr lang="en-GB" altLang="de-DE" sz="1800" b="0" i="0" baseline="-25000"/>
                  <a:t>2 </a:t>
                </a:r>
                <a:r>
                  <a:rPr lang="en-GB" altLang="de-DE" sz="1800" b="0" i="0"/>
                  <a:t>emission by transport per capita per day (kg)</a:t>
                </a:r>
                <a:endParaRPr lang="de-DE" altLang="de-DE" sz="1800"/>
              </a:p>
            </p:txBody>
          </p:sp>
        </p:grpSp>
        <p:grpSp>
          <p:nvGrpSpPr>
            <p:cNvPr id="41007" name="Group 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1023" name="Text Box 28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69F62D87-1BE3-41FC-9F5C-E7E5CF3A7E9E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102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41025" name="Picture 30" descr="CO2_per_capita_korrigie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" y="529"/>
                <a:ext cx="4958" cy="3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26" name="Text Box 31"/>
              <p:cNvSpPr txBox="1">
                <a:spLocks noChangeArrowheads="1"/>
              </p:cNvSpPr>
              <p:nvPr/>
            </p:nvSpPr>
            <p:spPr bwMode="auto">
              <a:xfrm>
                <a:off x="385" y="282"/>
                <a:ext cx="5224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571500" indent="6477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altLang="de-DE" i="0"/>
                  <a:t>CO</a:t>
                </a:r>
                <a:r>
                  <a:rPr lang="de-DE" altLang="de-DE" i="0" baseline="-25000"/>
                  <a:t>2</a:t>
                </a:r>
                <a:r>
                  <a:rPr lang="en-GB" altLang="de-DE" i="0"/>
                  <a:t> emission by transport per capita per day (kg)</a:t>
                </a:r>
                <a:endParaRPr lang="de-DE" altLang="de-DE" b="0" i="0"/>
              </a:p>
              <a:p>
                <a:endParaRPr lang="de-DE" altLang="de-DE" b="0" i="0"/>
              </a:p>
              <a:p>
                <a:pPr>
                  <a:spcBef>
                    <a:spcPct val="70000"/>
                  </a:spcBef>
                </a:pPr>
                <a:endParaRPr lang="de-DE" altLang="de-DE" b="0" i="0"/>
              </a:p>
            </p:txBody>
          </p:sp>
          <p:sp>
            <p:nvSpPr>
              <p:cNvPr id="41027" name="Text Box 32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8FACC419-B017-4BCE-94D0-DBE2F4B1F352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</p:grpSp>
        <p:grpSp>
          <p:nvGrpSpPr>
            <p:cNvPr id="41008" name="Group 33"/>
            <p:cNvGrpSpPr>
              <a:grpSpLocks/>
            </p:cNvGrpSpPr>
            <p:nvPr/>
          </p:nvGrpSpPr>
          <p:grpSpPr bwMode="auto">
            <a:xfrm>
              <a:off x="2416" y="1920"/>
              <a:ext cx="2112" cy="304"/>
              <a:chOff x="2416" y="1920"/>
              <a:chExt cx="2112" cy="304"/>
            </a:xfrm>
          </p:grpSpPr>
          <p:sp>
            <p:nvSpPr>
              <p:cNvPr id="41020" name="Text Box 34"/>
              <p:cNvSpPr txBox="1">
                <a:spLocks noChangeArrowheads="1"/>
              </p:cNvSpPr>
              <p:nvPr/>
            </p:nvSpPr>
            <p:spPr bwMode="auto">
              <a:xfrm>
                <a:off x="2600" y="1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800" i="0">
                    <a:solidFill>
                      <a:srgbClr val="606060"/>
                    </a:solidFill>
                  </a:rPr>
                  <a:t>-20%</a:t>
                </a:r>
                <a:endParaRPr lang="de-DE" altLang="de-DE" sz="1800" i="0"/>
              </a:p>
            </p:txBody>
          </p:sp>
          <p:sp>
            <p:nvSpPr>
              <p:cNvPr id="41021" name="AutoShape 35"/>
              <p:cNvSpPr>
                <a:spLocks/>
              </p:cNvSpPr>
              <p:nvPr/>
            </p:nvSpPr>
            <p:spPr bwMode="auto">
              <a:xfrm>
                <a:off x="2456" y="1920"/>
                <a:ext cx="80" cy="283"/>
              </a:xfrm>
              <a:prstGeom prst="rightBrace">
                <a:avLst>
                  <a:gd name="adj1" fmla="val 29479"/>
                  <a:gd name="adj2" fmla="val 50000"/>
                </a:avLst>
              </a:prstGeom>
              <a:noFill/>
              <a:ln w="3810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022" name="Line 36"/>
              <p:cNvSpPr>
                <a:spLocks noChangeShapeType="1"/>
              </p:cNvSpPr>
              <p:nvPr/>
            </p:nvSpPr>
            <p:spPr bwMode="auto">
              <a:xfrm>
                <a:off x="2416" y="2224"/>
                <a:ext cx="2112" cy="0"/>
              </a:xfrm>
              <a:prstGeom prst="line">
                <a:avLst/>
              </a:prstGeom>
              <a:noFill/>
              <a:ln w="38100">
                <a:solidFill>
                  <a:srgbClr val="60606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1009" name="Group 37"/>
            <p:cNvGrpSpPr>
              <a:grpSpLocks/>
            </p:cNvGrpSpPr>
            <p:nvPr/>
          </p:nvGrpSpPr>
          <p:grpSpPr bwMode="auto">
            <a:xfrm>
              <a:off x="360" y="597"/>
              <a:ext cx="424" cy="3482"/>
              <a:chOff x="360" y="597"/>
              <a:chExt cx="424" cy="3482"/>
            </a:xfrm>
          </p:grpSpPr>
          <p:sp>
            <p:nvSpPr>
              <p:cNvPr id="41018" name="Text Box 38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C6E13C9E-1EA0-4547-8DA3-090497D9FAD7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1019" name="Text Box 39"/>
              <p:cNvSpPr txBox="1">
                <a:spLocks noChangeArrowheads="1"/>
              </p:cNvSpPr>
              <p:nvPr/>
            </p:nvSpPr>
            <p:spPr bwMode="auto">
              <a:xfrm rot="-5400000">
                <a:off x="-1087" y="2135"/>
                <a:ext cx="3250" cy="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400" b="0" i="0"/>
                  <a:t> </a:t>
                </a:r>
                <a:r>
                  <a:rPr lang="en-GB" altLang="de-DE" sz="1800" b="0" i="0"/>
                  <a:t>CO</a:t>
                </a:r>
                <a:r>
                  <a:rPr lang="en-GB" altLang="de-DE" sz="1800" b="0" i="0" baseline="-25000"/>
                  <a:t>2 </a:t>
                </a:r>
                <a:r>
                  <a:rPr lang="en-GB" altLang="de-DE" sz="1800" b="0" i="0"/>
                  <a:t>emission by transport per capita per day (kg)</a:t>
                </a:r>
                <a:endParaRPr lang="de-DE" altLang="de-DE" sz="1800"/>
              </a:p>
            </p:txBody>
          </p:sp>
        </p:grpSp>
        <p:sp>
          <p:nvSpPr>
            <p:cNvPr id="41010" name="Text Box 40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2613AA2C-F5FF-403B-B635-5280DEC493FB}" type="slidenum">
                <a:rPr lang="de-DE" altLang="de-DE" sz="1800"/>
                <a:pPr>
                  <a:spcBef>
                    <a:spcPct val="50000"/>
                  </a:spcBef>
                </a:pPr>
                <a:t>30</a:t>
              </a:fld>
              <a:endParaRPr lang="de-DE" altLang="de-DE" sz="2000" b="0" i="0">
                <a:latin typeface="Times New Roman" pitchFamily="18" charset="0"/>
              </a:endParaRPr>
            </a:p>
          </p:txBody>
        </p:sp>
        <p:sp>
          <p:nvSpPr>
            <p:cNvPr id="41011" name="Rectangle 4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12" name="Text Box 42"/>
            <p:cNvSpPr txBox="1">
              <a:spLocks noChangeArrowheads="1"/>
            </p:cNvSpPr>
            <p:nvPr/>
          </p:nvSpPr>
          <p:spPr bwMode="auto">
            <a:xfrm>
              <a:off x="385" y="282"/>
              <a:ext cx="5224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571500" indent="6477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i="0"/>
                <a:t>CO</a:t>
              </a:r>
              <a:r>
                <a:rPr lang="de-DE" altLang="de-DE" i="0" baseline="-25000"/>
                <a:t>2</a:t>
              </a:r>
              <a:r>
                <a:rPr lang="en-GB" altLang="de-DE" i="0"/>
                <a:t> emission by transport per capita per day (kg)</a:t>
              </a:r>
              <a:endParaRPr lang="de-DE" altLang="de-DE" b="0" i="0"/>
            </a:p>
            <a:p>
              <a:pPr>
                <a:spcBef>
                  <a:spcPct val="70000"/>
                </a:spcBef>
              </a:pPr>
              <a:endParaRPr lang="de-DE" altLang="de-DE" b="0" i="0"/>
            </a:p>
          </p:txBody>
        </p:sp>
        <p:pic>
          <p:nvPicPr>
            <p:cNvPr id="41013" name="Picture 43" descr="STEPs_CO2_per_capita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528"/>
              <a:ext cx="4958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4" name="Text Box 44"/>
            <p:cNvSpPr txBox="1">
              <a:spLocks noChangeArrowheads="1"/>
            </p:cNvSpPr>
            <p:nvPr/>
          </p:nvSpPr>
          <p:spPr bwMode="auto">
            <a:xfrm>
              <a:off x="2600" y="2071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altLang="de-DE" sz="1800" i="0">
                  <a:solidFill>
                    <a:srgbClr val="606060"/>
                  </a:solidFill>
                </a:rPr>
                <a:t>-30%</a:t>
              </a:r>
              <a:endParaRPr lang="de-DE" altLang="de-DE" sz="1800" i="0"/>
            </a:p>
          </p:txBody>
        </p:sp>
        <p:sp>
          <p:nvSpPr>
            <p:cNvPr id="41015" name="AutoShape 45"/>
            <p:cNvSpPr>
              <a:spLocks/>
            </p:cNvSpPr>
            <p:nvPr/>
          </p:nvSpPr>
          <p:spPr bwMode="auto">
            <a:xfrm>
              <a:off x="2456" y="1920"/>
              <a:ext cx="80" cy="469"/>
            </a:xfrm>
            <a:prstGeom prst="rightBrace">
              <a:avLst>
                <a:gd name="adj1" fmla="val 48854"/>
                <a:gd name="adj2" fmla="val 50000"/>
              </a:avLst>
            </a:prstGeom>
            <a:noFill/>
            <a:ln w="38100">
              <a:solidFill>
                <a:srgbClr val="606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016" name="Line 46"/>
            <p:cNvSpPr>
              <a:spLocks noChangeShapeType="1"/>
            </p:cNvSpPr>
            <p:nvPr/>
          </p:nvSpPr>
          <p:spPr bwMode="auto">
            <a:xfrm>
              <a:off x="2416" y="2422"/>
              <a:ext cx="2112" cy="0"/>
            </a:xfrm>
            <a:prstGeom prst="line">
              <a:avLst/>
            </a:prstGeom>
            <a:noFill/>
            <a:ln w="38100">
              <a:solidFill>
                <a:srgbClr val="60606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17" name="Text Box 47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37CE067E-B6C3-4DA8-B54D-47B14C1F7667}" type="slidenum">
                <a:rPr lang="de-DE" altLang="de-DE" sz="1800"/>
                <a:pPr>
                  <a:spcBef>
                    <a:spcPct val="50000"/>
                  </a:spcBef>
                </a:pPr>
                <a:t>30</a:t>
              </a:fld>
              <a:endParaRPr lang="de-DE" altLang="de-DE" sz="2000" b="0" i="0">
                <a:latin typeface="Times New Roman" pitchFamily="18" charset="0"/>
              </a:endParaRPr>
            </a:p>
          </p:txBody>
        </p:sp>
      </p:grpSp>
      <p:grpSp>
        <p:nvGrpSpPr>
          <p:cNvPr id="641072" name="Group 4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71" name="Text Box 49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7D1E5EE1-1C8F-46CB-A2FF-0CD08FCE18DF}" type="slidenum">
                <a:rPr lang="de-DE" altLang="de-DE" sz="1800"/>
                <a:pPr>
                  <a:spcBef>
                    <a:spcPct val="50000"/>
                  </a:spcBef>
                </a:pPr>
                <a:t>30</a:t>
              </a:fld>
              <a:endParaRPr lang="de-DE" altLang="de-DE" sz="2000" b="0" i="0">
                <a:latin typeface="Times New Roman" pitchFamily="18" charset="0"/>
              </a:endParaRPr>
            </a:p>
          </p:txBody>
        </p:sp>
        <p:grpSp>
          <p:nvGrpSpPr>
            <p:cNvPr id="40972" name="Group 50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0997" name="Text Box 51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FD54EEF8-521D-4C4E-8AD3-F5F94530B0D7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0998" name="Rectangle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40999" name="Picture 53" descr="CO2_per_capita_korrigie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" y="529"/>
                <a:ext cx="4958" cy="3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00" name="Text Box 54"/>
              <p:cNvSpPr txBox="1">
                <a:spLocks noChangeArrowheads="1"/>
              </p:cNvSpPr>
              <p:nvPr/>
            </p:nvSpPr>
            <p:spPr bwMode="auto">
              <a:xfrm>
                <a:off x="385" y="282"/>
                <a:ext cx="5224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571500" indent="6477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altLang="de-DE" i="0"/>
                  <a:t>CO</a:t>
                </a:r>
                <a:r>
                  <a:rPr lang="de-DE" altLang="de-DE" i="0" baseline="-25000"/>
                  <a:t>2</a:t>
                </a:r>
                <a:r>
                  <a:rPr lang="de-DE" altLang="de-DE" i="0"/>
                  <a:t>-Emissionen Verkehr je Einwohner je Tag</a:t>
                </a:r>
                <a:r>
                  <a:rPr lang="en-GB" altLang="de-DE" i="0"/>
                  <a:t> (kg)</a:t>
                </a:r>
                <a:endParaRPr lang="de-DE" altLang="de-DE" b="0" i="0"/>
              </a:p>
              <a:p>
                <a:pPr>
                  <a:spcBef>
                    <a:spcPct val="70000"/>
                  </a:spcBef>
                </a:pPr>
                <a:endParaRPr lang="de-DE" altLang="de-DE" b="0" i="0"/>
              </a:p>
            </p:txBody>
          </p:sp>
          <p:sp>
            <p:nvSpPr>
              <p:cNvPr id="41001" name="Text Box 55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A8A32B0B-B176-4C88-AC01-578E9234F0FF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1002" name="Text Box 56"/>
              <p:cNvSpPr txBox="1">
                <a:spLocks noChangeArrowheads="1"/>
              </p:cNvSpPr>
              <p:nvPr/>
            </p:nvSpPr>
            <p:spPr bwMode="auto">
              <a:xfrm rot="-5400000">
                <a:off x="-885" y="2053"/>
                <a:ext cx="2858" cy="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36000" rIns="0" bIns="720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400" b="0" i="0"/>
                  <a:t> </a:t>
                </a:r>
                <a:r>
                  <a:rPr lang="de-DE" altLang="de-DE" sz="1800" b="0" i="0"/>
                  <a:t>CO</a:t>
                </a:r>
                <a:r>
                  <a:rPr lang="de-DE" altLang="de-DE" sz="1800" b="0" i="0" baseline="-25000"/>
                  <a:t>2</a:t>
                </a:r>
                <a:r>
                  <a:rPr lang="de-DE" altLang="de-DE" sz="1800" b="0" i="0"/>
                  <a:t>-Emissionen je Einwohner je Tag (kg)</a:t>
                </a:r>
                <a:endParaRPr lang="de-DE" altLang="de-DE" sz="1800"/>
              </a:p>
            </p:txBody>
          </p:sp>
        </p:grpSp>
        <p:grpSp>
          <p:nvGrpSpPr>
            <p:cNvPr id="40973" name="Group 57"/>
            <p:cNvGrpSpPr>
              <a:grpSpLocks/>
            </p:cNvGrpSpPr>
            <p:nvPr/>
          </p:nvGrpSpPr>
          <p:grpSpPr bwMode="auto">
            <a:xfrm>
              <a:off x="2416" y="1920"/>
              <a:ext cx="2112" cy="304"/>
              <a:chOff x="2416" y="1920"/>
              <a:chExt cx="2112" cy="304"/>
            </a:xfrm>
          </p:grpSpPr>
          <p:sp>
            <p:nvSpPr>
              <p:cNvPr id="40994" name="Text Box 58"/>
              <p:cNvSpPr txBox="1">
                <a:spLocks noChangeArrowheads="1"/>
              </p:cNvSpPr>
              <p:nvPr/>
            </p:nvSpPr>
            <p:spPr bwMode="auto">
              <a:xfrm>
                <a:off x="2600" y="196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800" i="0">
                    <a:solidFill>
                      <a:srgbClr val="606060"/>
                    </a:solidFill>
                  </a:rPr>
                  <a:t>-20%</a:t>
                </a:r>
                <a:endParaRPr lang="de-DE" altLang="de-DE" sz="1800" i="0"/>
              </a:p>
            </p:txBody>
          </p:sp>
          <p:sp>
            <p:nvSpPr>
              <p:cNvPr id="40995" name="AutoShape 59"/>
              <p:cNvSpPr>
                <a:spLocks/>
              </p:cNvSpPr>
              <p:nvPr/>
            </p:nvSpPr>
            <p:spPr bwMode="auto">
              <a:xfrm>
                <a:off x="2456" y="1920"/>
                <a:ext cx="80" cy="283"/>
              </a:xfrm>
              <a:prstGeom prst="rightBrace">
                <a:avLst>
                  <a:gd name="adj1" fmla="val 29479"/>
                  <a:gd name="adj2" fmla="val 50000"/>
                </a:avLst>
              </a:prstGeom>
              <a:noFill/>
              <a:ln w="3810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96" name="Line 60"/>
              <p:cNvSpPr>
                <a:spLocks noChangeShapeType="1"/>
              </p:cNvSpPr>
              <p:nvPr/>
            </p:nvSpPr>
            <p:spPr bwMode="auto">
              <a:xfrm>
                <a:off x="2416" y="2224"/>
                <a:ext cx="2112" cy="0"/>
              </a:xfrm>
              <a:prstGeom prst="line">
                <a:avLst/>
              </a:prstGeom>
              <a:noFill/>
              <a:ln w="38100">
                <a:solidFill>
                  <a:srgbClr val="60606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0974" name="Group 61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0984" name="Text Box 62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412B38D9-E20E-4C82-83B4-A343784DD94C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0985" name="Rectangle 6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40986" name="Picture 64" descr="CO2_per_capita_korrigie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" y="529"/>
                <a:ext cx="4958" cy="3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87" name="Text Box 65"/>
              <p:cNvSpPr txBox="1">
                <a:spLocks noChangeArrowheads="1"/>
              </p:cNvSpPr>
              <p:nvPr/>
            </p:nvSpPr>
            <p:spPr bwMode="auto">
              <a:xfrm>
                <a:off x="385" y="282"/>
                <a:ext cx="5224" cy="3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0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571500" indent="6477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altLang="de-DE" i="0"/>
                  <a:t>CO</a:t>
                </a:r>
                <a:r>
                  <a:rPr lang="de-DE" altLang="de-DE" i="0" baseline="-25000"/>
                  <a:t>2</a:t>
                </a:r>
                <a:r>
                  <a:rPr lang="de-DE" altLang="de-DE" i="0"/>
                  <a:t>-Emissionen Verkehr je Einwohner je Tag</a:t>
                </a:r>
                <a:r>
                  <a:rPr lang="en-GB" altLang="de-DE" i="0"/>
                  <a:t> (kg)</a:t>
                </a:r>
                <a:endParaRPr lang="de-DE" altLang="de-DE" b="0" i="0"/>
              </a:p>
              <a:p>
                <a:pPr>
                  <a:spcBef>
                    <a:spcPct val="70000"/>
                  </a:spcBef>
                </a:pPr>
                <a:endParaRPr lang="de-DE" altLang="de-DE" b="0" i="0"/>
              </a:p>
            </p:txBody>
          </p:sp>
          <p:sp>
            <p:nvSpPr>
              <p:cNvPr id="40988" name="Text Box 66"/>
              <p:cNvSpPr txBox="1">
                <a:spLocks noChangeArrowheads="1"/>
              </p:cNvSpPr>
              <p:nvPr/>
            </p:nvSpPr>
            <p:spPr bwMode="auto">
              <a:xfrm>
                <a:off x="360" y="3848"/>
                <a:ext cx="4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fld id="{E70C7AB8-9961-422F-BC52-450260B6AE76}" type="slidenum">
                  <a:rPr lang="de-DE" altLang="de-DE" sz="1800"/>
                  <a:pPr>
                    <a:spcBef>
                      <a:spcPct val="50000"/>
                    </a:spcBef>
                  </a:pPr>
                  <a:t>30</a:t>
                </a:fld>
                <a:endParaRPr lang="de-DE" altLang="de-DE" sz="2000" b="0" i="0">
                  <a:latin typeface="Times New Roman" pitchFamily="18" charset="0"/>
                </a:endParaRPr>
              </a:p>
            </p:txBody>
          </p:sp>
          <p:sp>
            <p:nvSpPr>
              <p:cNvPr id="40989" name="Text Box 67"/>
              <p:cNvSpPr txBox="1">
                <a:spLocks noChangeArrowheads="1"/>
              </p:cNvSpPr>
              <p:nvPr/>
            </p:nvSpPr>
            <p:spPr bwMode="auto">
              <a:xfrm rot="-5400000">
                <a:off x="-885" y="2053"/>
                <a:ext cx="2858" cy="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36000" rIns="0" bIns="720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1400" b="0" i="0"/>
                  <a:t> </a:t>
                </a:r>
                <a:r>
                  <a:rPr lang="de-DE" altLang="de-DE" sz="1800" b="0" i="0"/>
                  <a:t>CO</a:t>
                </a:r>
                <a:r>
                  <a:rPr lang="de-DE" altLang="de-DE" sz="1800" b="0" i="0" baseline="-25000"/>
                  <a:t>2</a:t>
                </a:r>
                <a:r>
                  <a:rPr lang="de-DE" altLang="de-DE" sz="1800" b="0" i="0"/>
                  <a:t>-Emissionen je Einwohner je Tag (kg)</a:t>
                </a:r>
                <a:endParaRPr lang="de-DE" altLang="de-DE" sz="1800"/>
              </a:p>
            </p:txBody>
          </p:sp>
          <p:grpSp>
            <p:nvGrpSpPr>
              <p:cNvPr id="40990" name="Group 68"/>
              <p:cNvGrpSpPr>
                <a:grpSpLocks/>
              </p:cNvGrpSpPr>
              <p:nvPr/>
            </p:nvGrpSpPr>
            <p:grpSpPr bwMode="auto">
              <a:xfrm>
                <a:off x="2416" y="1920"/>
                <a:ext cx="2112" cy="502"/>
                <a:chOff x="2416" y="1920"/>
                <a:chExt cx="2112" cy="502"/>
              </a:xfrm>
            </p:grpSpPr>
            <p:sp>
              <p:nvSpPr>
                <p:cNvPr id="4099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600" y="2071"/>
                  <a:ext cx="38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96969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de-DE" altLang="de-DE" sz="1800" i="0">
                      <a:solidFill>
                        <a:srgbClr val="606060"/>
                      </a:solidFill>
                    </a:rPr>
                    <a:t>-30%</a:t>
                  </a:r>
                  <a:endParaRPr lang="de-DE" altLang="de-DE" sz="1800" i="0"/>
                </a:p>
              </p:txBody>
            </p:sp>
            <p:sp>
              <p:nvSpPr>
                <p:cNvPr id="40992" name="AutoShape 70"/>
                <p:cNvSpPr>
                  <a:spLocks/>
                </p:cNvSpPr>
                <p:nvPr/>
              </p:nvSpPr>
              <p:spPr bwMode="auto">
                <a:xfrm>
                  <a:off x="2456" y="1920"/>
                  <a:ext cx="80" cy="469"/>
                </a:xfrm>
                <a:prstGeom prst="rightBrace">
                  <a:avLst>
                    <a:gd name="adj1" fmla="val 48854"/>
                    <a:gd name="adj2" fmla="val 50000"/>
                  </a:avLst>
                </a:prstGeom>
                <a:noFill/>
                <a:ln w="38100">
                  <a:solidFill>
                    <a:srgbClr val="60606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40993" name="Line 71"/>
                <p:cNvSpPr>
                  <a:spLocks noChangeShapeType="1"/>
                </p:cNvSpPr>
                <p:nvPr/>
              </p:nvSpPr>
              <p:spPr bwMode="auto">
                <a:xfrm>
                  <a:off x="2416" y="2422"/>
                  <a:ext cx="2112" cy="0"/>
                </a:xfrm>
                <a:prstGeom prst="line">
                  <a:avLst/>
                </a:prstGeom>
                <a:noFill/>
                <a:ln w="38100">
                  <a:solidFill>
                    <a:srgbClr val="606060"/>
                  </a:solidFill>
                  <a:prstDash val="sysDot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40975" name="Text Box 72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AA9EE094-A859-4C9C-8BC3-678B184BD85E}" type="slidenum">
                <a:rPr lang="de-DE" altLang="de-DE" sz="1800"/>
                <a:pPr>
                  <a:spcBef>
                    <a:spcPct val="50000"/>
                  </a:spcBef>
                </a:pPr>
                <a:t>30</a:t>
              </a:fld>
              <a:endParaRPr lang="de-DE" altLang="de-DE" sz="2000" b="0" i="0">
                <a:latin typeface="Times New Roman" pitchFamily="18" charset="0"/>
              </a:endParaRPr>
            </a:p>
          </p:txBody>
        </p:sp>
        <p:sp>
          <p:nvSpPr>
            <p:cNvPr id="40976" name="Rectangle 7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0977" name="Text Box 74"/>
            <p:cNvSpPr txBox="1">
              <a:spLocks noChangeArrowheads="1"/>
            </p:cNvSpPr>
            <p:nvPr/>
          </p:nvSpPr>
          <p:spPr bwMode="auto">
            <a:xfrm>
              <a:off x="385" y="282"/>
              <a:ext cx="5224" cy="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571500" indent="6477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i="0"/>
                <a:t>CO</a:t>
              </a:r>
              <a:r>
                <a:rPr lang="de-DE" altLang="de-DE" i="0" baseline="-25000"/>
                <a:t>2</a:t>
              </a:r>
              <a:r>
                <a:rPr lang="en-GB" altLang="de-DE" i="0"/>
                <a:t> emission by transport per capita per day (kg)</a:t>
              </a:r>
              <a:endParaRPr lang="de-DE" altLang="de-DE" b="0" i="0"/>
            </a:p>
            <a:p>
              <a:pPr>
                <a:spcBef>
                  <a:spcPct val="70000"/>
                </a:spcBef>
              </a:pPr>
              <a:endParaRPr lang="de-DE" altLang="de-DE" b="0" i="0"/>
            </a:p>
          </p:txBody>
        </p:sp>
        <p:pic>
          <p:nvPicPr>
            <p:cNvPr id="40978" name="Picture 75" descr="STEPs_CO2_per_capita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528"/>
              <a:ext cx="4958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79" name="Group 76"/>
            <p:cNvGrpSpPr>
              <a:grpSpLocks/>
            </p:cNvGrpSpPr>
            <p:nvPr/>
          </p:nvGrpSpPr>
          <p:grpSpPr bwMode="auto">
            <a:xfrm>
              <a:off x="2416" y="1920"/>
              <a:ext cx="2112" cy="710"/>
              <a:chOff x="2416" y="1920"/>
              <a:chExt cx="2112" cy="710"/>
            </a:xfrm>
          </p:grpSpPr>
          <p:sp>
            <p:nvSpPr>
              <p:cNvPr id="40981" name="Text Box 77"/>
              <p:cNvSpPr txBox="1">
                <a:spLocks noChangeArrowheads="1"/>
              </p:cNvSpPr>
              <p:nvPr/>
            </p:nvSpPr>
            <p:spPr bwMode="auto">
              <a:xfrm>
                <a:off x="2600" y="2173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1800" i="0">
                    <a:solidFill>
                      <a:srgbClr val="606060"/>
                    </a:solidFill>
                  </a:rPr>
                  <a:t>-40%</a:t>
                </a:r>
                <a:endParaRPr lang="de-DE" altLang="de-DE" sz="1800" i="0"/>
              </a:p>
            </p:txBody>
          </p:sp>
          <p:sp>
            <p:nvSpPr>
              <p:cNvPr id="40982" name="AutoShape 78"/>
              <p:cNvSpPr>
                <a:spLocks/>
              </p:cNvSpPr>
              <p:nvPr/>
            </p:nvSpPr>
            <p:spPr bwMode="auto">
              <a:xfrm>
                <a:off x="2456" y="1920"/>
                <a:ext cx="80" cy="676"/>
              </a:xfrm>
              <a:prstGeom prst="rightBrace">
                <a:avLst>
                  <a:gd name="adj1" fmla="val 70417"/>
                  <a:gd name="adj2" fmla="val 50000"/>
                </a:avLst>
              </a:prstGeom>
              <a:noFill/>
              <a:ln w="38100">
                <a:solidFill>
                  <a:srgbClr val="606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83" name="Line 79"/>
              <p:cNvSpPr>
                <a:spLocks noChangeShapeType="1"/>
              </p:cNvSpPr>
              <p:nvPr/>
            </p:nvSpPr>
            <p:spPr bwMode="auto">
              <a:xfrm>
                <a:off x="2416" y="2630"/>
                <a:ext cx="2112" cy="0"/>
              </a:xfrm>
              <a:prstGeom prst="line">
                <a:avLst/>
              </a:prstGeom>
              <a:noFill/>
              <a:ln w="38100">
                <a:solidFill>
                  <a:srgbClr val="60606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0980" name="Text Box 80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5CDF485F-73D7-4B47-A76B-26A7CA3AD551}" type="slidenum">
                <a:rPr lang="de-DE" altLang="de-DE" sz="1800"/>
                <a:pPr>
                  <a:spcBef>
                    <a:spcPct val="50000"/>
                  </a:spcBef>
                </a:pPr>
                <a:t>30</a:t>
              </a:fld>
              <a:endParaRPr lang="de-DE" altLang="de-DE" sz="2000" b="0" i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1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11188" y="460375"/>
            <a:ext cx="802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sz="2400" dirty="0" smtClean="0">
                <a:latin typeface="Arial" charset="0"/>
              </a:rPr>
              <a:t>Level 3: raster cells</a:t>
            </a:r>
            <a:endParaRPr lang="en-GB" altLang="de-DE" sz="2400" dirty="0">
              <a:latin typeface="Arial" charset="0"/>
            </a:endParaRPr>
          </a:p>
          <a:p>
            <a:endParaRPr lang="en-GB" altLang="de-DE" sz="2400" dirty="0">
              <a:latin typeface="Arial" charset="0"/>
            </a:endParaRPr>
          </a:p>
        </p:txBody>
      </p:sp>
      <p:grpSp>
        <p:nvGrpSpPr>
          <p:cNvPr id="37891" name="Group 21"/>
          <p:cNvGrpSpPr>
            <a:grpSpLocks/>
          </p:cNvGrpSpPr>
          <p:nvPr/>
        </p:nvGrpSpPr>
        <p:grpSpPr bwMode="auto">
          <a:xfrm>
            <a:off x="628650" y="971550"/>
            <a:ext cx="8069263" cy="5132388"/>
            <a:chOff x="396" y="612"/>
            <a:chExt cx="5083" cy="3233"/>
          </a:xfrm>
        </p:grpSpPr>
        <p:pic>
          <p:nvPicPr>
            <p:cNvPr id="37892" name="Picture 4" descr="L:\alpencors\png\regions.png"/>
            <p:cNvPicPr>
              <a:picLocks noChangeAspect="1" noChangeArrowheads="1"/>
            </p:cNvPicPr>
            <p:nvPr/>
          </p:nvPicPr>
          <p:blipFill>
            <a:blip r:embed="rId2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3" r="22372"/>
            <a:stretch>
              <a:fillRect/>
            </a:stretch>
          </p:blipFill>
          <p:spPr bwMode="auto">
            <a:xfrm>
              <a:off x="396" y="612"/>
              <a:ext cx="1655" cy="3015"/>
            </a:xfrm>
            <a:prstGeom prst="rect">
              <a:avLst/>
            </a:prstGeom>
            <a:noFill/>
            <a:ln w="9525">
              <a:solidFill>
                <a:srgbClr val="C8C8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3" name="Picture 5" descr="ausschnitt5"/>
            <p:cNvPicPr>
              <a:picLocks noChangeArrowheads="1"/>
            </p:cNvPicPr>
            <p:nvPr/>
          </p:nvPicPr>
          <p:blipFill>
            <a:blip r:embed="rId3" cstate="print">
              <a:lum bright="10000"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6" t="674" r="12364"/>
            <a:stretch>
              <a:fillRect/>
            </a:stretch>
          </p:blipFill>
          <p:spPr bwMode="auto">
            <a:xfrm>
              <a:off x="3824" y="617"/>
              <a:ext cx="1655" cy="301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4" name="Picture 6" descr="J:\Seoul\figures\zones.png"/>
            <p:cNvPicPr>
              <a:picLocks noChangeArrowheads="1"/>
            </p:cNvPicPr>
            <p:nvPr/>
          </p:nvPicPr>
          <p:blipFill>
            <a:blip r:embed="rId4" cstate="print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r="2307"/>
            <a:stretch>
              <a:fillRect/>
            </a:stretch>
          </p:blipFill>
          <p:spPr bwMode="auto">
            <a:xfrm>
              <a:off x="2111" y="615"/>
              <a:ext cx="1655" cy="3015"/>
            </a:xfrm>
            <a:prstGeom prst="rect">
              <a:avLst/>
            </a:prstGeom>
            <a:noFill/>
            <a:ln w="9525">
              <a:solidFill>
                <a:srgbClr val="C8C8C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95" name="Oval 8"/>
            <p:cNvSpPr>
              <a:spLocks noChangeArrowheads="1"/>
            </p:cNvSpPr>
            <p:nvPr/>
          </p:nvSpPr>
          <p:spPr bwMode="auto">
            <a:xfrm>
              <a:off x="1152" y="2344"/>
              <a:ext cx="57" cy="57"/>
            </a:xfrm>
            <a:prstGeom prst="ellipse">
              <a:avLst/>
            </a:prstGeom>
            <a:solidFill>
              <a:srgbClr val="C8C8C8"/>
            </a:solidFill>
            <a:ln w="9525">
              <a:solidFill>
                <a:srgbClr val="C8C8C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896" name="Text Box 9"/>
            <p:cNvSpPr txBox="1">
              <a:spLocks noChangeArrowheads="1"/>
            </p:cNvSpPr>
            <p:nvPr/>
          </p:nvSpPr>
          <p:spPr bwMode="auto">
            <a:xfrm>
              <a:off x="1244" y="2332"/>
              <a:ext cx="338" cy="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de-DE" sz="800">
                  <a:solidFill>
                    <a:srgbClr val="C8C8C8"/>
                  </a:solidFill>
                  <a:latin typeface="Arial" charset="0"/>
                </a:rPr>
                <a:t>Dortmund</a:t>
              </a:r>
              <a:endParaRPr lang="de-DE" altLang="de-DE" sz="1200">
                <a:latin typeface="Arial" charset="0"/>
              </a:endParaRPr>
            </a:p>
          </p:txBody>
        </p:sp>
        <p:sp>
          <p:nvSpPr>
            <p:cNvPr id="37897" name="Text Box 10"/>
            <p:cNvSpPr txBox="1">
              <a:spLocks noChangeArrowheads="1"/>
            </p:cNvSpPr>
            <p:nvPr/>
          </p:nvSpPr>
          <p:spPr bwMode="auto">
            <a:xfrm>
              <a:off x="456" y="3660"/>
              <a:ext cx="1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GB" altLang="de-DE" sz="1800" b="0" i="1">
                  <a:solidFill>
                    <a:srgbClr val="C8C8C8"/>
                  </a:solidFill>
                  <a:latin typeface="Arial" charset="0"/>
                </a:rPr>
                <a:t>Regions</a:t>
              </a:r>
              <a:endParaRPr lang="de-DE" altLang="de-DE" sz="1800" b="0" i="1">
                <a:latin typeface="Arial" charset="0"/>
              </a:endParaRPr>
            </a:p>
          </p:txBody>
        </p:sp>
        <p:grpSp>
          <p:nvGrpSpPr>
            <p:cNvPr id="37898" name="Group 11"/>
            <p:cNvGrpSpPr>
              <a:grpSpLocks/>
            </p:cNvGrpSpPr>
            <p:nvPr/>
          </p:nvGrpSpPr>
          <p:grpSpPr bwMode="auto">
            <a:xfrm>
              <a:off x="2178" y="2111"/>
              <a:ext cx="1584" cy="1728"/>
              <a:chOff x="2178" y="2111"/>
              <a:chExt cx="1584" cy="1728"/>
            </a:xfrm>
          </p:grpSpPr>
          <p:sp>
            <p:nvSpPr>
              <p:cNvPr id="37902" name="Text Box 12"/>
              <p:cNvSpPr txBox="1">
                <a:spLocks noChangeArrowheads="1"/>
              </p:cNvSpPr>
              <p:nvPr/>
            </p:nvSpPr>
            <p:spPr bwMode="auto">
              <a:xfrm>
                <a:off x="2723" y="2111"/>
                <a:ext cx="335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solidFill>
                      <a:srgbClr val="C8C8C8"/>
                    </a:solidFill>
                    <a:latin typeface="Arial" charset="0"/>
                  </a:rPr>
                  <a:t>Dortmund</a:t>
                </a:r>
                <a:endParaRPr lang="de-DE" altLang="de-DE" sz="1200">
                  <a:latin typeface="Arial" charset="0"/>
                </a:endParaRPr>
              </a:p>
            </p:txBody>
          </p:sp>
          <p:sp>
            <p:nvSpPr>
              <p:cNvPr id="37903" name="Text Box 13"/>
              <p:cNvSpPr txBox="1">
                <a:spLocks noChangeArrowheads="1"/>
              </p:cNvSpPr>
              <p:nvPr/>
            </p:nvSpPr>
            <p:spPr bwMode="auto">
              <a:xfrm>
                <a:off x="2178" y="3666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b="0" i="1">
                    <a:solidFill>
                      <a:srgbClr val="C8C8C8"/>
                    </a:solidFill>
                    <a:latin typeface="Arial" charset="0"/>
                  </a:rPr>
                  <a:t>Zones</a:t>
                </a:r>
                <a:endParaRPr lang="de-DE" altLang="de-DE" sz="1800" b="0" i="1">
                  <a:solidFill>
                    <a:srgbClr val="C8C8C8"/>
                  </a:solidFill>
                  <a:latin typeface="Arial" charset="0"/>
                </a:endParaRPr>
              </a:p>
            </p:txBody>
          </p:sp>
        </p:grpSp>
        <p:grpSp>
          <p:nvGrpSpPr>
            <p:cNvPr id="37899" name="Group 14"/>
            <p:cNvGrpSpPr>
              <a:grpSpLocks/>
            </p:cNvGrpSpPr>
            <p:nvPr/>
          </p:nvGrpSpPr>
          <p:grpSpPr bwMode="auto">
            <a:xfrm>
              <a:off x="3888" y="1962"/>
              <a:ext cx="1584" cy="1883"/>
              <a:chOff x="3888" y="1962"/>
              <a:chExt cx="1584" cy="1883"/>
            </a:xfrm>
          </p:grpSpPr>
          <p:sp>
            <p:nvSpPr>
              <p:cNvPr id="37900" name="Text Box 15"/>
              <p:cNvSpPr txBox="1">
                <a:spLocks noChangeArrowheads="1"/>
              </p:cNvSpPr>
              <p:nvPr/>
            </p:nvSpPr>
            <p:spPr bwMode="auto">
              <a:xfrm>
                <a:off x="4381" y="1962"/>
                <a:ext cx="473" cy="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de-DE" sz="800">
                    <a:latin typeface="Arial" charset="0"/>
                  </a:rPr>
                  <a:t>Dortmund City</a:t>
                </a:r>
                <a:endParaRPr lang="de-DE" altLang="de-DE" sz="1200">
                  <a:latin typeface="Arial" charset="0"/>
                </a:endParaRPr>
              </a:p>
            </p:txBody>
          </p:sp>
          <p:sp>
            <p:nvSpPr>
              <p:cNvPr id="37901" name="Text Box 16"/>
              <p:cNvSpPr txBox="1">
                <a:spLocks noChangeArrowheads="1"/>
              </p:cNvSpPr>
              <p:nvPr/>
            </p:nvSpPr>
            <p:spPr bwMode="auto">
              <a:xfrm>
                <a:off x="3888" y="3672"/>
                <a:ext cx="1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en-GB" altLang="de-DE" sz="1800" i="1">
                    <a:latin typeface="Arial" charset="0"/>
                  </a:rPr>
                  <a:t>Raster cells</a:t>
                </a:r>
                <a:endParaRPr lang="de-DE" altLang="de-DE" sz="1800" b="0" i="1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781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uppieren 57"/>
          <p:cNvGrpSpPr/>
          <p:nvPr/>
        </p:nvGrpSpPr>
        <p:grpSpPr>
          <a:xfrm>
            <a:off x="2908986" y="379414"/>
            <a:ext cx="5688964" cy="6199186"/>
            <a:chOff x="2908986" y="379414"/>
            <a:chExt cx="5688964" cy="6199186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019526" y="2858657"/>
              <a:ext cx="5538668" cy="1641697"/>
            </a:xfrm>
            <a:prstGeom prst="rect">
              <a:avLst/>
            </a:prstGeom>
            <a:solidFill>
              <a:srgbClr val="9DB9DB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 sz="1000" b="0">
                <a:latin typeface="Arial" charset="0"/>
              </a:endParaRPr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019526" y="761835"/>
              <a:ext cx="5538668" cy="1639375"/>
            </a:xfrm>
            <a:prstGeom prst="rect">
              <a:avLst/>
            </a:prstGeom>
            <a:solidFill>
              <a:srgbClr val="9DB9DB"/>
            </a:solidFill>
            <a:ln w="12700">
              <a:solidFill>
                <a:srgbClr val="000000"/>
              </a:solidFill>
              <a:miter lim="800000"/>
              <a:headEnd type="none"/>
              <a:tailEnd type="stealth"/>
            </a:ln>
          </p:spPr>
          <p:txBody>
            <a:bodyPr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 sz="1000" b="0">
                <a:latin typeface="Arial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059282" y="4939225"/>
              <a:ext cx="5538668" cy="1639375"/>
            </a:xfrm>
            <a:prstGeom prst="rect">
              <a:avLst/>
            </a:prstGeom>
            <a:solidFill>
              <a:srgbClr val="9DB9DB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 sz="1000" b="0">
                <a:latin typeface="Arial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2961994" y="4580024"/>
              <a:ext cx="4111286" cy="385462"/>
            </a:xfrm>
            <a:prstGeom prst="rect">
              <a:avLst/>
            </a:prstGeom>
            <a:noFill/>
            <a:ln w="9525">
              <a:noFill/>
              <a:miter lim="800000"/>
              <a:headEnd type="none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1800" dirty="0" smtClean="0">
                  <a:latin typeface="Arial" charset="0"/>
                </a:rPr>
                <a:t>Environmental and social impacts</a:t>
              </a:r>
              <a:endParaRPr lang="en-GB" altLang="de-DE" sz="1800" dirty="0">
                <a:latin typeface="Arial" charset="0"/>
              </a:endParaRP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3298141" y="5099447"/>
              <a:ext cx="1537872" cy="545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 lIns="72000" tIns="72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i="0" dirty="0">
                  <a:latin typeface="Arial" charset="0"/>
                </a:rPr>
                <a:t>Impacts </a:t>
              </a: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Resource use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 smtClean="0">
                  <a:latin typeface="Arial" charset="0"/>
                </a:rPr>
                <a:t> 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2957468" y="413526"/>
              <a:ext cx="3397671" cy="385462"/>
            </a:xfrm>
            <a:prstGeom prst="rect">
              <a:avLst/>
            </a:prstGeom>
            <a:noFill/>
            <a:ln w="9525">
              <a:noFill/>
              <a:miter lim="800000"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de-DE" sz="1400">
                <a:solidFill>
                  <a:srgbClr val="C0C0C0"/>
                </a:solidFill>
                <a:latin typeface="Arial" charset="0"/>
              </a:endParaRPr>
            </a:p>
          </p:txBody>
        </p: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2918682" y="379414"/>
              <a:ext cx="3397671" cy="385462"/>
            </a:xfrm>
            <a:prstGeom prst="rect">
              <a:avLst/>
            </a:prstGeom>
            <a:noFill/>
            <a:ln w="9525">
              <a:noFill/>
              <a:miter lim="800000"/>
              <a:headEnd type="none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DB9D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1800" dirty="0" smtClean="0">
                  <a:latin typeface="Arial" charset="0"/>
                </a:rPr>
                <a:t>Input</a:t>
              </a:r>
              <a:endParaRPr lang="en-GB" altLang="de-DE" sz="1800" dirty="0">
                <a:latin typeface="Arial" charset="0"/>
              </a:endParaRPr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2908986" y="2501778"/>
              <a:ext cx="3393792" cy="385462"/>
            </a:xfrm>
            <a:prstGeom prst="rect">
              <a:avLst/>
            </a:prstGeom>
            <a:noFill/>
            <a:ln w="9525">
              <a:noFill/>
              <a:miter lim="800000"/>
              <a:headEnd type="none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de-DE" sz="1800" dirty="0" smtClean="0">
                  <a:latin typeface="Arial" charset="0"/>
                </a:rPr>
                <a:t>Spatial disaggregation</a:t>
              </a:r>
              <a:endParaRPr lang="en-GB" altLang="de-DE" sz="1800" dirty="0">
                <a:latin typeface="Arial" charset="0"/>
              </a:endParaRP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5915378" y="935991"/>
              <a:ext cx="2394665" cy="129571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/>
              <a:tailEnd type="stealth"/>
            </a:ln>
          </p:spPr>
          <p:txBody>
            <a:bodyPr lIns="72000" tIns="108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dirty="0" smtClean="0">
                  <a:latin typeface="Arial" charset="0"/>
                </a:rPr>
                <a:t>GIS database</a:t>
              </a:r>
              <a:endParaRPr lang="en-GB" altLang="de-DE" sz="1600" i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Z</a:t>
              </a:r>
              <a:r>
                <a:rPr lang="en-GB" altLang="de-DE" sz="1600" b="0" dirty="0" smtClean="0">
                  <a:latin typeface="Arial" charset="0"/>
                </a:rPr>
                <a:t>ones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N</a:t>
              </a:r>
              <a:r>
                <a:rPr lang="en-GB" altLang="de-DE" sz="1600" b="0" dirty="0" smtClean="0">
                  <a:latin typeface="Arial" charset="0"/>
                </a:rPr>
                <a:t>etworks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L</a:t>
              </a:r>
              <a:r>
                <a:rPr lang="en-GB" altLang="de-DE" sz="1600" b="0" dirty="0" smtClean="0">
                  <a:latin typeface="Arial" charset="0"/>
                </a:rPr>
                <a:t>and use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45" name="Text Box 40"/>
            <p:cNvSpPr txBox="1">
              <a:spLocks noChangeArrowheads="1"/>
            </p:cNvSpPr>
            <p:nvPr/>
          </p:nvSpPr>
          <p:spPr bwMode="auto">
            <a:xfrm>
              <a:off x="3267039" y="935991"/>
              <a:ext cx="2394665" cy="129571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/>
              <a:tailEnd type="stealth"/>
            </a:ln>
          </p:spPr>
          <p:txBody>
            <a:bodyPr lIns="72000" tIns="108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i="0" dirty="0" smtClean="0">
                  <a:latin typeface="Arial" charset="0"/>
                </a:rPr>
                <a:t>IRPUD model output</a:t>
              </a:r>
              <a:endParaRPr lang="en-GB" altLang="de-DE" sz="1600" i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Population by zone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Employment by zone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noProof="1" smtClean="0">
                  <a:latin typeface="Arial" charset="0"/>
                </a:rPr>
                <a:t>Floorspace</a:t>
              </a:r>
              <a:r>
                <a:rPr lang="en-GB" altLang="de-DE" sz="1600" b="0" dirty="0" smtClean="0">
                  <a:latin typeface="Arial" charset="0"/>
                </a:rPr>
                <a:t> by zone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Traffic by link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5915378" y="3031650"/>
              <a:ext cx="2394665" cy="129571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/>
              <a:tailEnd type="stealth"/>
            </a:ln>
          </p:spPr>
          <p:txBody>
            <a:bodyPr lIns="72000" tIns="108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dirty="0" smtClean="0">
                  <a:latin typeface="Arial" charset="0"/>
                </a:rPr>
                <a:t>Raster data</a:t>
              </a:r>
              <a:endParaRPr lang="en-GB" altLang="de-DE" sz="1600" i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Cars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T</a:t>
              </a:r>
              <a:r>
                <a:rPr lang="en-GB" altLang="de-DE" sz="1600" b="0" dirty="0" smtClean="0">
                  <a:latin typeface="Arial" charset="0"/>
                </a:rPr>
                <a:t>rains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Busses</a:t>
              </a:r>
            </a:p>
            <a:p>
              <a:pPr>
                <a:lnSpc>
                  <a:spcPct val="88000"/>
                </a:lnSpc>
              </a:pPr>
              <a:r>
                <a:rPr lang="en-GB" altLang="de-DE" sz="1600" b="0" dirty="0" smtClean="0">
                  <a:latin typeface="Arial" charset="0"/>
                </a:rPr>
                <a:t>- </a:t>
              </a:r>
              <a:r>
                <a:rPr lang="en-GB" altLang="de-DE" sz="1600" b="0" dirty="0">
                  <a:latin typeface="Arial" charset="0"/>
                </a:rPr>
                <a:t>S</a:t>
              </a:r>
              <a:r>
                <a:rPr lang="en-GB" altLang="de-DE" sz="1600" b="0" dirty="0" smtClean="0">
                  <a:latin typeface="Arial" charset="0"/>
                </a:rPr>
                <a:t>peeds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3267039" y="3031650"/>
              <a:ext cx="2394665" cy="129571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 type="none"/>
              <a:tailEnd type="stealth"/>
            </a:ln>
          </p:spPr>
          <p:txBody>
            <a:bodyPr lIns="72000" tIns="108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dirty="0" smtClean="0">
                  <a:latin typeface="Arial" charset="0"/>
                </a:rPr>
                <a:t>Raster data</a:t>
              </a:r>
              <a:endParaRPr lang="en-GB" altLang="de-DE" sz="1600" i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Population 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Employment 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noProof="1" smtClean="0">
                  <a:latin typeface="Arial" charset="0"/>
                </a:rPr>
                <a:t>Floorspace</a:t>
              </a:r>
              <a:r>
                <a:rPr lang="en-GB" altLang="de-DE" sz="1600" b="0" dirty="0" smtClean="0">
                  <a:latin typeface="Arial" charset="0"/>
                </a:rPr>
                <a:t> 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Traffic 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3298141" y="5830498"/>
              <a:ext cx="1537872" cy="545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 lIns="72000" tIns="72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i="0" dirty="0">
                  <a:latin typeface="Arial" charset="0"/>
                </a:rPr>
                <a:t>Impacts </a:t>
              </a: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Traffic noise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 smtClean="0">
                  <a:latin typeface="Arial" charset="0"/>
                </a:rPr>
                <a:t> 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5041910" y="5099447"/>
              <a:ext cx="1537872" cy="545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 lIns="72000" tIns="72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i="0" dirty="0">
                  <a:latin typeface="Arial" charset="0"/>
                </a:rPr>
                <a:t>Impacts </a:t>
              </a: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Emissions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 smtClean="0">
                  <a:latin typeface="Arial" charset="0"/>
                </a:rPr>
                <a:t> 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51" name="Text Box 39"/>
            <p:cNvSpPr txBox="1">
              <a:spLocks noChangeArrowheads="1"/>
            </p:cNvSpPr>
            <p:nvPr/>
          </p:nvSpPr>
          <p:spPr bwMode="auto">
            <a:xfrm>
              <a:off x="5041910" y="5830498"/>
              <a:ext cx="1537872" cy="545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 lIns="72000" tIns="72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i="0" dirty="0">
                  <a:latin typeface="Arial" charset="0"/>
                </a:rPr>
                <a:t>Impacts </a:t>
              </a: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Environment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 smtClean="0">
                  <a:latin typeface="Arial" charset="0"/>
                </a:rPr>
                <a:t> 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52" name="Text Box 39"/>
            <p:cNvSpPr txBox="1">
              <a:spLocks noChangeArrowheads="1"/>
            </p:cNvSpPr>
            <p:nvPr/>
          </p:nvSpPr>
          <p:spPr bwMode="auto">
            <a:xfrm>
              <a:off x="6796333" y="5099447"/>
              <a:ext cx="1537872" cy="545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 lIns="72000" tIns="72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i="0" dirty="0">
                  <a:latin typeface="Arial" charset="0"/>
                </a:rPr>
                <a:t>Impacts </a:t>
              </a: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Air quality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 smtClean="0">
                  <a:latin typeface="Arial" charset="0"/>
                </a:rPr>
                <a:t> 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6796333" y="5830498"/>
              <a:ext cx="1537872" cy="545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/>
              <a:tailEnd type="stealth"/>
            </a:ln>
          </p:spPr>
          <p:txBody>
            <a:bodyPr lIns="72000" tIns="72000" rIns="5400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8000"/>
                </a:lnSpc>
              </a:pPr>
              <a:r>
                <a:rPr lang="en-GB" altLang="de-DE" sz="1600" i="0" dirty="0">
                  <a:latin typeface="Arial" charset="0"/>
                </a:rPr>
                <a:t>Impacts </a:t>
              </a:r>
            </a:p>
            <a:p>
              <a:pPr>
                <a:lnSpc>
                  <a:spcPct val="88000"/>
                </a:lnSpc>
              </a:pPr>
              <a:r>
                <a:rPr lang="en-GB" altLang="de-DE" sz="1600" b="0" dirty="0">
                  <a:latin typeface="Arial" charset="0"/>
                </a:rPr>
                <a:t>- </a:t>
              </a:r>
              <a:r>
                <a:rPr lang="en-GB" altLang="de-DE" sz="1600" b="0" dirty="0" smtClean="0">
                  <a:latin typeface="Arial" charset="0"/>
                </a:rPr>
                <a:t>Accessibility</a:t>
              </a:r>
              <a:endParaRPr lang="en-GB" altLang="de-DE" sz="1600" b="0" dirty="0">
                <a:latin typeface="Arial" charset="0"/>
              </a:endParaRPr>
            </a:p>
            <a:p>
              <a:pPr>
                <a:lnSpc>
                  <a:spcPct val="88000"/>
                </a:lnSpc>
              </a:pPr>
              <a:r>
                <a:rPr lang="en-GB" altLang="de-DE" sz="1600" b="0" dirty="0" smtClean="0">
                  <a:latin typeface="Arial" charset="0"/>
                </a:rPr>
                <a:t> </a:t>
              </a:r>
              <a:endParaRPr lang="en-GB" altLang="de-DE" sz="1600" b="0" dirty="0">
                <a:latin typeface="Arial" charset="0"/>
              </a:endParaRPr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7035063" y="4340612"/>
              <a:ext cx="0" cy="5986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>
              <a:off x="4464371" y="4340612"/>
              <a:ext cx="0" cy="5986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>
              <a:off x="7112710" y="2260044"/>
              <a:ext cx="0" cy="5986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4605882" y="2231701"/>
              <a:ext cx="0" cy="5986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11188" y="460375"/>
            <a:ext cx="8293100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571500" indent="647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i="0" dirty="0" smtClean="0"/>
              <a:t>Raster </a:t>
            </a:r>
            <a:r>
              <a:rPr lang="en-GB" altLang="de-DE" i="0" dirty="0"/>
              <a:t>model</a:t>
            </a:r>
          </a:p>
          <a:p>
            <a:pPr>
              <a:spcBef>
                <a:spcPct val="70000"/>
              </a:spcBef>
            </a:pPr>
            <a:endParaRPr lang="de-DE" altLang="de-DE" b="0" i="0" dirty="0"/>
          </a:p>
          <a:p>
            <a:pPr>
              <a:spcBef>
                <a:spcPct val="70000"/>
              </a:spcBef>
            </a:pPr>
            <a:endParaRPr lang="de-DE" altLang="de-DE" b="0" i="0" dirty="0"/>
          </a:p>
        </p:txBody>
      </p:sp>
    </p:spTree>
    <p:extLst>
      <p:ext uri="{BB962C8B-B14F-4D97-AF65-F5344CB8AC3E}">
        <p14:creationId xmlns:p14="http://schemas.microsoft.com/office/powerpoint/2010/main" val="241403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OPOLL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19277" r="21398" b="4440"/>
          <a:stretch/>
        </p:blipFill>
        <p:spPr bwMode="auto">
          <a:xfrm>
            <a:off x="10600" y="174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03213" y="360363"/>
            <a:ext cx="909637" cy="808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54000" rIns="54000" anchor="ctr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188" y="460375"/>
            <a:ext cx="7923212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571500" indent="6477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sz="2400" i="0" dirty="0" smtClean="0">
                <a:latin typeface="Arial" charset="0"/>
              </a:rPr>
              <a:t>Raster model</a:t>
            </a:r>
          </a:p>
          <a:p>
            <a:r>
              <a:rPr lang="en-GB" altLang="de-DE" sz="2400" b="0" i="0" dirty="0" smtClean="0">
                <a:latin typeface="Arial" charset="0"/>
              </a:rPr>
              <a:t>Air quality</a:t>
            </a:r>
            <a:endParaRPr lang="en-GB" altLang="de-DE" sz="2400" b="0" i="0" dirty="0">
              <a:latin typeface="Arial" charset="0"/>
            </a:endParaRPr>
          </a:p>
        </p:txBody>
      </p:sp>
      <p:sp>
        <p:nvSpPr>
          <p:cNvPr id="6" name="Text Box 1047"/>
          <p:cNvSpPr txBox="1">
            <a:spLocks noChangeArrowheads="1"/>
          </p:cNvSpPr>
          <p:nvPr/>
        </p:nvSpPr>
        <p:spPr bwMode="auto">
          <a:xfrm>
            <a:off x="571500" y="6108025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119BFB4-050D-4857-9E15-8BD7DCDE0585}" type="slidenum">
              <a:rPr lang="de-DE" altLang="de-DE" sz="1800"/>
              <a:pPr>
                <a:spcBef>
                  <a:spcPct val="50000"/>
                </a:spcBef>
              </a:pPr>
              <a:t>33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-3756" y="9496"/>
            <a:ext cx="9144000" cy="6858000"/>
            <a:chOff x="-3756" y="9496"/>
            <a:chExt cx="9144000" cy="6858000"/>
          </a:xfrm>
        </p:grpSpPr>
        <p:pic>
          <p:nvPicPr>
            <p:cNvPr id="8" name="Picture 1026" descr="DONOIS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" t="19079" r="21810" b="5022"/>
            <a:stretch/>
          </p:blipFill>
          <p:spPr bwMode="auto">
            <a:xfrm>
              <a:off x="-3756" y="9496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028"/>
            <p:cNvSpPr>
              <a:spLocks noChangeArrowheads="1"/>
            </p:cNvSpPr>
            <p:nvPr/>
          </p:nvSpPr>
          <p:spPr bwMode="auto">
            <a:xfrm>
              <a:off x="303213" y="360363"/>
              <a:ext cx="909637" cy="808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11188" y="460375"/>
              <a:ext cx="7923212" cy="601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571500" indent="6477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altLang="de-DE" sz="2400" i="0" dirty="0" smtClean="0">
                  <a:latin typeface="Arial" charset="0"/>
                </a:rPr>
                <a:t>Raster model</a:t>
              </a:r>
            </a:p>
            <a:p>
              <a:r>
                <a:rPr lang="en-GB" altLang="de-DE" sz="2400" b="0" i="0" dirty="0" smtClean="0">
                  <a:latin typeface="Arial" charset="0"/>
                </a:rPr>
                <a:t>Traffic noise</a:t>
              </a:r>
              <a:endParaRPr lang="en-GB" altLang="de-DE" sz="2400" b="0" i="0" dirty="0">
                <a:latin typeface="Arial" charset="0"/>
              </a:endParaRPr>
            </a:p>
          </p:txBody>
        </p:sp>
        <p:sp>
          <p:nvSpPr>
            <p:cNvPr id="11" name="Text Box 1047"/>
            <p:cNvSpPr txBox="1">
              <a:spLocks noChangeArrowheads="1"/>
            </p:cNvSpPr>
            <p:nvPr/>
          </p:nvSpPr>
          <p:spPr bwMode="auto">
            <a:xfrm>
              <a:off x="571500" y="6108025"/>
              <a:ext cx="67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F119BFB4-050D-4857-9E15-8BD7DCDE0585}" type="slidenum">
                <a:rPr lang="de-DE" altLang="de-DE" sz="1800"/>
                <a:pPr>
                  <a:spcBef>
                    <a:spcPct val="50000"/>
                  </a:spcBef>
                </a:pPr>
                <a:t>33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23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5035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pPr algn="ctr"/>
            <a:endParaRPr lang="de-DE" altLang="de-DE" i="0" dirty="0"/>
          </a:p>
          <a:p>
            <a:pPr algn="ctr"/>
            <a:endParaRPr lang="de-DE" altLang="de-DE" i="0" dirty="0"/>
          </a:p>
          <a:p>
            <a:pPr algn="ctr">
              <a:spcBef>
                <a:spcPct val="50000"/>
              </a:spcBef>
            </a:pPr>
            <a:r>
              <a:rPr lang="de-DE" altLang="de-DE" i="0" noProof="1"/>
              <a:t>New </a:t>
            </a:r>
            <a:r>
              <a:rPr lang="de-DE" altLang="de-DE" i="0" noProof="1" smtClean="0"/>
              <a:t>Challenges</a:t>
            </a:r>
            <a:endParaRPr lang="de-DE" altLang="de-DE" i="0" dirty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34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5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11188" y="460375"/>
            <a:ext cx="7767637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i="0" dirty="0"/>
              <a:t>New challenges for urban models (1)</a:t>
            </a:r>
          </a:p>
          <a:p>
            <a:pPr>
              <a:spcBef>
                <a:spcPct val="50000"/>
              </a:spcBef>
            </a:pPr>
            <a:r>
              <a:rPr lang="en-GB" altLang="de-DE" b="0" i="0" dirty="0"/>
              <a:t>To cope with the new challenges of </a:t>
            </a:r>
            <a:r>
              <a:rPr lang="en-GB" altLang="de-DE" dirty="0"/>
              <a:t>energy scarcity </a:t>
            </a:r>
            <a:r>
              <a:rPr lang="en-GB" altLang="de-DE" b="0" i="0" dirty="0"/>
              <a:t>and</a:t>
            </a:r>
          </a:p>
          <a:p>
            <a:r>
              <a:rPr lang="en-GB" altLang="de-DE" dirty="0"/>
              <a:t>climate change </a:t>
            </a:r>
            <a:r>
              <a:rPr lang="en-GB" altLang="de-DE" b="0" i="0" dirty="0"/>
              <a:t>urban models need to be able to predict</a:t>
            </a:r>
          </a:p>
          <a:p>
            <a:r>
              <a:rPr lang="en-GB" altLang="de-DE" b="0" i="0" dirty="0"/>
              <a:t>the decision behaviour of </a:t>
            </a:r>
            <a:r>
              <a:rPr lang="en-GB" altLang="de-DE" dirty="0"/>
              <a:t>households </a:t>
            </a:r>
            <a:r>
              <a:rPr lang="en-GB" altLang="de-DE" b="0" i="0" dirty="0"/>
              <a:t>and </a:t>
            </a:r>
            <a:r>
              <a:rPr lang="en-GB" altLang="de-DE" dirty="0"/>
              <a:t>firms </a:t>
            </a:r>
            <a:r>
              <a:rPr lang="en-GB" altLang="de-DE" b="0" i="0" dirty="0"/>
              <a:t>under</a:t>
            </a:r>
          </a:p>
          <a:p>
            <a:r>
              <a:rPr lang="en-GB" altLang="de-DE" dirty="0"/>
              <a:t>fundamentally different conditions</a:t>
            </a:r>
            <a:r>
              <a:rPr lang="en-GB" altLang="de-DE" b="0" i="0" dirty="0"/>
              <a:t>: </a:t>
            </a:r>
          </a:p>
          <a:p>
            <a:pPr marL="216000" indent="-2160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altLang="de-DE" dirty="0" smtClean="0"/>
              <a:t>Climate </a:t>
            </a:r>
            <a:r>
              <a:rPr lang="en-GB" altLang="de-DE" dirty="0"/>
              <a:t>change: mitigation</a:t>
            </a:r>
            <a:endParaRPr lang="en-GB" altLang="de-DE" b="0" i="0" dirty="0"/>
          </a:p>
          <a:p>
            <a:r>
              <a:rPr lang="en-GB" altLang="de-DE" b="0" i="0" dirty="0"/>
              <a:t>	-	high </a:t>
            </a:r>
            <a:r>
              <a:rPr lang="en-GB" altLang="de-DE" dirty="0"/>
              <a:t>carbon</a:t>
            </a:r>
            <a:r>
              <a:rPr lang="en-GB" altLang="de-DE" b="0" i="0" dirty="0"/>
              <a:t> or </a:t>
            </a:r>
            <a:r>
              <a:rPr lang="en-GB" altLang="de-DE" dirty="0"/>
              <a:t>fuel taxes </a:t>
            </a:r>
          </a:p>
          <a:p>
            <a:r>
              <a:rPr lang="en-GB" altLang="de-DE" dirty="0"/>
              <a:t>	</a:t>
            </a:r>
            <a:r>
              <a:rPr lang="en-GB" altLang="de-DE" b="0" i="0" dirty="0"/>
              <a:t>- high </a:t>
            </a:r>
            <a:r>
              <a:rPr lang="en-GB" altLang="de-DE" dirty="0"/>
              <a:t>road pricing</a:t>
            </a:r>
            <a:r>
              <a:rPr lang="en-GB" altLang="de-DE" b="0" i="0" dirty="0"/>
              <a:t> or </a:t>
            </a:r>
            <a:r>
              <a:rPr lang="en-GB" altLang="de-DE" dirty="0"/>
              <a:t>congestion charges</a:t>
            </a:r>
            <a:endParaRPr lang="en-GB" altLang="de-DE" b="0" i="0" dirty="0"/>
          </a:p>
          <a:p>
            <a:r>
              <a:rPr lang="en-GB" altLang="de-DE" b="0" i="0" dirty="0"/>
              <a:t>	-	heavy use of </a:t>
            </a:r>
            <a:r>
              <a:rPr lang="en-GB" altLang="de-DE" dirty="0"/>
              <a:t>public transport</a:t>
            </a:r>
            <a:endParaRPr lang="en-GB" altLang="de-DE" b="0" i="0" dirty="0"/>
          </a:p>
          <a:p>
            <a:r>
              <a:rPr lang="en-GB" altLang="de-DE" b="0" i="0" dirty="0"/>
              <a:t>	-	rigorous </a:t>
            </a:r>
            <a:r>
              <a:rPr lang="en-GB" altLang="de-DE" dirty="0"/>
              <a:t>speed limits</a:t>
            </a:r>
            <a:r>
              <a:rPr lang="en-GB" altLang="de-DE" b="0" i="0" dirty="0"/>
              <a:t>, </a:t>
            </a:r>
            <a:r>
              <a:rPr lang="en-GB" altLang="de-DE" dirty="0"/>
              <a:t>car-free zones</a:t>
            </a:r>
            <a:endParaRPr lang="en-GB" altLang="de-DE" b="0" i="0" dirty="0"/>
          </a:p>
          <a:p>
            <a:pPr marL="216000" indent="-216000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GB" altLang="de-DE" dirty="0" smtClean="0"/>
              <a:t>Climate </a:t>
            </a:r>
            <a:r>
              <a:rPr lang="en-GB" altLang="de-DE" dirty="0"/>
              <a:t>change: adaptation</a:t>
            </a:r>
            <a:endParaRPr lang="en-GB" altLang="de-DE" b="0" i="0" dirty="0"/>
          </a:p>
          <a:p>
            <a:r>
              <a:rPr lang="en-GB" altLang="de-DE" b="0" i="0" dirty="0"/>
              <a:t>	-	</a:t>
            </a:r>
            <a:r>
              <a:rPr lang="en-GB" altLang="de-DE" dirty="0"/>
              <a:t>flood </a:t>
            </a:r>
            <a:r>
              <a:rPr lang="en-GB" altLang="de-DE" b="0" i="0" dirty="0"/>
              <a:t>prevention and management</a:t>
            </a:r>
          </a:p>
          <a:p>
            <a:r>
              <a:rPr lang="en-GB" altLang="de-DE" b="0" i="0" dirty="0"/>
              <a:t>	-	rigorous </a:t>
            </a:r>
            <a:r>
              <a:rPr lang="en-GB" altLang="de-DE" dirty="0"/>
              <a:t>land use</a:t>
            </a:r>
            <a:r>
              <a:rPr lang="en-GB" altLang="de-DE" b="0" i="0" dirty="0"/>
              <a:t> controls to prevent development</a:t>
            </a:r>
          </a:p>
          <a:p>
            <a:r>
              <a:rPr lang="en-GB" altLang="de-DE" b="0" i="0" dirty="0"/>
              <a:t>		in floodplains and fresh-air corridors</a:t>
            </a:r>
          </a:p>
          <a:p>
            <a:pPr algn="r"/>
            <a:r>
              <a:rPr lang="en-GB" altLang="de-DE" b="0" i="0" dirty="0"/>
              <a:t>								(continued)</a:t>
            </a:r>
          </a:p>
        </p:txBody>
      </p:sp>
    </p:spTree>
    <p:extLst>
      <p:ext uri="{BB962C8B-B14F-4D97-AF65-F5344CB8AC3E}">
        <p14:creationId xmlns:p14="http://schemas.microsoft.com/office/powerpoint/2010/main" val="359323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460375"/>
            <a:ext cx="7996237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i="0" dirty="0"/>
              <a:t>New challenges for urban models (2)</a:t>
            </a:r>
          </a:p>
          <a:p>
            <a:pPr marL="216000" indent="-2160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de-DE" dirty="0" smtClean="0"/>
              <a:t>Energy </a:t>
            </a:r>
            <a:r>
              <a:rPr lang="en-GB" altLang="de-DE" dirty="0"/>
              <a:t>scarcity</a:t>
            </a:r>
            <a:r>
              <a:rPr lang="en-GB" altLang="de-DE" b="0" i="0" dirty="0"/>
              <a:t>:</a:t>
            </a:r>
          </a:p>
          <a:p>
            <a:r>
              <a:rPr lang="en-GB" altLang="de-DE" b="0" i="0" dirty="0"/>
              <a:t>	-	</a:t>
            </a:r>
            <a:r>
              <a:rPr lang="en-GB" altLang="de-DE" dirty="0"/>
              <a:t>alternative vehicles/fuels</a:t>
            </a:r>
            <a:endParaRPr lang="en-GB" altLang="de-DE" b="0" i="0" dirty="0"/>
          </a:p>
          <a:p>
            <a:r>
              <a:rPr lang="en-GB" altLang="de-DE" b="0" i="0" dirty="0"/>
              <a:t>	-	</a:t>
            </a:r>
            <a:r>
              <a:rPr lang="en-GB" altLang="de-DE" dirty="0"/>
              <a:t>decentralised energy </a:t>
            </a:r>
            <a:r>
              <a:rPr lang="en-GB" altLang="de-DE" b="0" i="0" dirty="0" smtClean="0"/>
              <a:t>(</a:t>
            </a:r>
            <a:r>
              <a:rPr lang="en-GB" altLang="de-DE" b="0" i="0" dirty="0"/>
              <a:t>solar, geothermal</a:t>
            </a:r>
            <a:r>
              <a:rPr lang="en-GB" altLang="de-DE" b="0" i="0" dirty="0" smtClean="0"/>
              <a:t>, photovoltaic)</a:t>
            </a:r>
            <a:endParaRPr lang="en-GB" altLang="de-DE" b="0" i="0" dirty="0"/>
          </a:p>
          <a:p>
            <a:r>
              <a:rPr lang="en-GB" altLang="de-DE" b="0" i="0" dirty="0"/>
              <a:t>	-	</a:t>
            </a:r>
            <a:r>
              <a:rPr lang="en-GB" altLang="de-DE" dirty="0"/>
              <a:t>heat insulation </a:t>
            </a:r>
            <a:r>
              <a:rPr lang="en-GB" altLang="de-DE" b="0" i="0" dirty="0"/>
              <a:t>of buildings</a:t>
            </a:r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dirty="0" smtClean="0"/>
              <a:t>Social </a:t>
            </a:r>
            <a:r>
              <a:rPr lang="en-GB" altLang="de-DE" dirty="0"/>
              <a:t>conflicts</a:t>
            </a:r>
            <a:r>
              <a:rPr lang="en-GB" altLang="de-DE" b="0" i="0" dirty="0"/>
              <a:t>:</a:t>
            </a:r>
          </a:p>
          <a:p>
            <a:r>
              <a:rPr lang="en-GB" altLang="de-DE" b="0" i="0" dirty="0"/>
              <a:t>	-	</a:t>
            </a:r>
            <a:r>
              <a:rPr lang="en-GB" altLang="de-DE" b="0" i="0" dirty="0" smtClean="0"/>
              <a:t>groups/communities most </a:t>
            </a:r>
            <a:r>
              <a:rPr lang="en-GB" altLang="de-DE" dirty="0"/>
              <a:t>affected </a:t>
            </a:r>
            <a:r>
              <a:rPr lang="en-GB" altLang="de-DE" b="0" i="0" dirty="0" smtClean="0"/>
              <a:t>by climate </a:t>
            </a:r>
            <a:r>
              <a:rPr lang="en-GB" altLang="de-DE" b="0" i="0" dirty="0"/>
              <a:t>change </a:t>
            </a:r>
            <a:endParaRPr lang="en-GB" altLang="de-DE" b="0" i="0" dirty="0" smtClean="0"/>
          </a:p>
          <a:p>
            <a:r>
              <a:rPr lang="en-GB" altLang="de-DE" b="0" i="0" dirty="0"/>
              <a:t>	</a:t>
            </a:r>
            <a:r>
              <a:rPr lang="en-GB" altLang="de-DE" b="0" i="0" dirty="0" smtClean="0"/>
              <a:t>	and </a:t>
            </a:r>
            <a:r>
              <a:rPr lang="en-GB" altLang="de-DE" b="0" i="0" dirty="0"/>
              <a:t>energy scarcity</a:t>
            </a:r>
          </a:p>
          <a:p>
            <a:r>
              <a:rPr lang="en-GB" altLang="de-DE" b="0" i="0" dirty="0"/>
              <a:t>	- </a:t>
            </a:r>
            <a:r>
              <a:rPr lang="en-GB" altLang="de-DE" dirty="0" smtClean="0"/>
              <a:t>minimum </a:t>
            </a:r>
            <a:r>
              <a:rPr lang="en-GB" altLang="de-DE" dirty="0"/>
              <a:t>standards </a:t>
            </a:r>
            <a:r>
              <a:rPr lang="en-GB" altLang="de-DE" b="0" i="0" dirty="0" smtClean="0"/>
              <a:t>of </a:t>
            </a:r>
            <a:r>
              <a:rPr lang="en-GB" altLang="de-DE" dirty="0" smtClean="0"/>
              <a:t>access </a:t>
            </a:r>
            <a:r>
              <a:rPr lang="en-GB" altLang="de-DE" b="0" i="0" dirty="0"/>
              <a:t>to basic services </a:t>
            </a:r>
            <a:endParaRPr lang="en-GB" altLang="de-DE" b="0" i="0" dirty="0" smtClean="0"/>
          </a:p>
          <a:p>
            <a:pPr marL="216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dirty="0" smtClean="0"/>
              <a:t>New technologies:</a:t>
            </a:r>
          </a:p>
          <a:p>
            <a:pPr marL="216000" indent="0"/>
            <a:r>
              <a:rPr lang="en-GB" altLang="de-DE" b="0" i="0" dirty="0" smtClean="0"/>
              <a:t>- </a:t>
            </a:r>
            <a:r>
              <a:rPr lang="en-GB" altLang="de-DE" dirty="0" smtClean="0"/>
              <a:t>car-sharing</a:t>
            </a:r>
          </a:p>
          <a:p>
            <a:pPr marL="216000" indent="0"/>
            <a:r>
              <a:rPr lang="en-GB" altLang="de-DE" b="0" i="0" dirty="0" smtClean="0"/>
              <a:t>-</a:t>
            </a:r>
            <a:r>
              <a:rPr lang="en-GB" altLang="de-DE" dirty="0" smtClean="0"/>
              <a:t> online shopping</a:t>
            </a:r>
          </a:p>
          <a:p>
            <a:pPr marL="216000" indent="0"/>
            <a:r>
              <a:rPr lang="en-GB" altLang="de-DE" b="0" i="0" dirty="0" smtClean="0"/>
              <a:t>- </a:t>
            </a:r>
            <a:r>
              <a:rPr lang="en-GB" altLang="de-DE" dirty="0" smtClean="0"/>
              <a:t>self-driving cars</a:t>
            </a:r>
            <a:endParaRPr lang="en-GB" altLang="de-DE" dirty="0"/>
          </a:p>
          <a:p>
            <a:r>
              <a:rPr lang="en-GB" altLang="de-DE" b="0" i="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75462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0"/>
            <a:ext cx="915035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pPr algn="ctr"/>
            <a:endParaRPr lang="de-DE" altLang="de-DE" i="0" dirty="0"/>
          </a:p>
          <a:p>
            <a:pPr algn="ctr"/>
            <a:endParaRPr lang="de-DE" altLang="de-DE" i="0" dirty="0"/>
          </a:p>
          <a:p>
            <a:pPr algn="ctr">
              <a:spcBef>
                <a:spcPct val="50000"/>
              </a:spcBef>
            </a:pPr>
            <a:r>
              <a:rPr lang="de-DE" altLang="de-DE" i="0" noProof="1" smtClean="0"/>
              <a:t>The Ruhr </a:t>
            </a:r>
            <a:r>
              <a:rPr lang="de-DE" altLang="de-DE" i="0" noProof="1"/>
              <a:t>Model</a:t>
            </a:r>
            <a:endParaRPr lang="de-DE" altLang="de-DE" i="0" dirty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37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b="-3483"/>
          <a:stretch/>
        </p:blipFill>
        <p:spPr>
          <a:xfrm>
            <a:off x="0" y="1286716"/>
            <a:ext cx="9144000" cy="5544000"/>
          </a:xfrm>
          <a:prstGeom prst="rect">
            <a:avLst/>
          </a:prstGeom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12000" y="460800"/>
            <a:ext cx="7219773" cy="7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altLang="de-DE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Polycentric Ruhr Area</a:t>
            </a:r>
            <a:endParaRPr lang="en-GB" altLang="de-DE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778C16D1-3338-40EF-887D-8C8879C9A459}" type="slidenum">
              <a:rPr lang="de-DE" altLang="de-DE" sz="1800"/>
              <a:pPr>
                <a:spcBef>
                  <a:spcPct val="50000"/>
                </a:spcBef>
              </a:pPr>
              <a:t>38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8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uhrnetze_gr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5971" r="359" b="8870"/>
          <a:stretch>
            <a:fillRect/>
          </a:stretch>
        </p:blipFill>
        <p:spPr bwMode="auto">
          <a:xfrm>
            <a:off x="0" y="936625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11188" y="460375"/>
            <a:ext cx="8228012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85725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i="0" noProof="1"/>
              <a:t>Ruhr model networks</a:t>
            </a:r>
          </a:p>
          <a:p>
            <a:pPr>
              <a:spcBef>
                <a:spcPct val="50000"/>
              </a:spcBef>
            </a:pPr>
            <a:endParaRPr lang="de-DE" altLang="de-DE" sz="2000" b="0" i="0" noProof="1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778C16D1-3338-40EF-887D-8C8879C9A459}" type="slidenum">
              <a:rPr lang="de-DE" altLang="de-DE" sz="1800"/>
              <a:pPr>
                <a:spcBef>
                  <a:spcPct val="50000"/>
                </a:spcBef>
              </a:pPr>
              <a:t>39</a:t>
            </a:fld>
            <a:endParaRPr lang="de-DE" altLang="de-DE" sz="2000" b="0" i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64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3765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pPr algn="ctr"/>
            <a:endParaRPr lang="de-DE" altLang="de-DE" i="0" dirty="0"/>
          </a:p>
          <a:p>
            <a:pPr algn="ctr"/>
            <a:endParaRPr lang="de-DE" altLang="de-DE" i="0" dirty="0"/>
          </a:p>
          <a:p>
            <a:pPr algn="ctr">
              <a:spcBef>
                <a:spcPct val="50000"/>
              </a:spcBef>
            </a:pPr>
            <a:r>
              <a:rPr lang="en-GB" altLang="de-DE" i="0" dirty="0" smtClean="0"/>
              <a:t>Trends in Urban </a:t>
            </a:r>
            <a:r>
              <a:rPr lang="en-GB" altLang="de-DE" i="0" dirty="0"/>
              <a:t>Modelling</a:t>
            </a:r>
            <a:endParaRPr lang="de-DE" altLang="de-DE" b="0" i="0" dirty="0"/>
          </a:p>
          <a:p>
            <a:pPr algn="just"/>
            <a:endParaRPr lang="de-DE" altLang="de-DE" i="0" dirty="0"/>
          </a:p>
          <a:p>
            <a:pPr algn="just"/>
            <a:endParaRPr lang="de-DE" altLang="de-DE" i="0" dirty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4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228012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85725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i="0" noProof="1"/>
              <a:t>Ruhr model internal zones</a:t>
            </a:r>
          </a:p>
          <a:p>
            <a:pPr>
              <a:spcBef>
                <a:spcPct val="50000"/>
              </a:spcBef>
            </a:pPr>
            <a:endParaRPr lang="de-DE" altLang="de-DE" sz="2000" b="0" i="0" noProof="1"/>
          </a:p>
        </p:txBody>
      </p:sp>
      <p:pic>
        <p:nvPicPr>
          <p:cNvPr id="48131" name="Picture 3" descr="Ruhrzo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/>
          <a:stretch>
            <a:fillRect/>
          </a:stretch>
        </p:blipFill>
        <p:spPr bwMode="auto">
          <a:xfrm>
            <a:off x="0" y="1295400"/>
            <a:ext cx="9144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C2DF4F03-F97A-4A65-9274-92D1DFB9B342}" type="slidenum">
              <a:rPr lang="de-DE" altLang="de-DE" sz="1800"/>
              <a:pPr>
                <a:spcBef>
                  <a:spcPct val="50000"/>
                </a:spcBef>
              </a:pPr>
              <a:t>40</a:t>
            </a:fld>
            <a:endParaRPr lang="de-DE" altLang="de-DE" sz="2000" b="0" i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7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VR_Grid_120x70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6100" r="3867" b="4991"/>
          <a:stretch>
            <a:fillRect/>
          </a:stretch>
        </p:blipFill>
        <p:spPr bwMode="auto">
          <a:xfrm>
            <a:off x="3175" y="1220788"/>
            <a:ext cx="9144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11188" y="460375"/>
            <a:ext cx="8228012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85725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i="0" noProof="1"/>
              <a:t>Ruhr model </a:t>
            </a:r>
            <a:r>
              <a:rPr lang="de-DE" altLang="de-DE" i="0" noProof="1" smtClean="0"/>
              <a:t>raster cells</a:t>
            </a:r>
            <a:endParaRPr lang="de-DE" altLang="de-DE" i="0" noProof="1"/>
          </a:p>
          <a:p>
            <a:pPr>
              <a:spcBef>
                <a:spcPct val="50000"/>
              </a:spcBef>
            </a:pPr>
            <a:endParaRPr lang="de-DE" altLang="de-DE" sz="2000" b="0" i="0" noProof="1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 rot="-5400000">
            <a:off x="-123825" y="3922713"/>
            <a:ext cx="62547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/>
              <a:t>70 km</a:t>
            </a:r>
            <a:endParaRPr lang="de-DE" altLang="de-DE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143375" y="6286500"/>
            <a:ext cx="72707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1600"/>
              <a:t>120 km</a:t>
            </a:r>
            <a:endParaRPr lang="de-DE" altLang="de-DE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5A80BC9-DFC5-4B69-B1F9-A85AF97C4697}" type="slidenum">
              <a:rPr lang="de-DE" altLang="de-DE" sz="1800"/>
              <a:pPr>
                <a:spcBef>
                  <a:spcPct val="50000"/>
                </a:spcBef>
              </a:pPr>
              <a:t>41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548313" y="0"/>
            <a:ext cx="3595687" cy="89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169333" y="1227138"/>
            <a:ext cx="8833380" cy="22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96" name="Text Box 28"/>
          <p:cNvSpPr txBox="1">
            <a:spLocks noChangeArrowheads="1"/>
          </p:cNvSpPr>
          <p:nvPr/>
        </p:nvSpPr>
        <p:spPr bwMode="auto">
          <a:xfrm>
            <a:off x="612000" y="460800"/>
            <a:ext cx="8293100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de-DE" i="0" dirty="0" smtClean="0"/>
              <a:t>Ruhr model</a:t>
            </a:r>
            <a:endParaRPr lang="en-GB" altLang="de-DE" i="0" dirty="0"/>
          </a:p>
          <a:p>
            <a:pPr>
              <a:spcBef>
                <a:spcPct val="70000"/>
              </a:spcBef>
            </a:pPr>
            <a:endParaRPr lang="de-DE" altLang="de-DE" dirty="0"/>
          </a:p>
          <a:p>
            <a:pPr>
              <a:spcBef>
                <a:spcPct val="70000"/>
              </a:spcBef>
            </a:pPr>
            <a:endParaRPr lang="de-DE" altLang="de-DE" dirty="0"/>
          </a:p>
        </p:txBody>
      </p:sp>
      <p:pic>
        <p:nvPicPr>
          <p:cNvPr id="16386" name="Picture 2" descr="Mod1_2209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433388"/>
            <a:ext cx="5094287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67000" y="533400"/>
            <a:ext cx="5938838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de-DE" sz="2000"/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7264400" y="904875"/>
            <a:ext cx="1725613" cy="1095375"/>
            <a:chOff x="4576" y="570"/>
            <a:chExt cx="1087" cy="690"/>
          </a:xfrm>
        </p:grpSpPr>
        <p:sp>
          <p:nvSpPr>
            <p:cNvPr id="16424" name="AutoShape 5"/>
            <p:cNvSpPr>
              <a:spLocks noChangeArrowheads="1"/>
            </p:cNvSpPr>
            <p:nvPr/>
          </p:nvSpPr>
          <p:spPr bwMode="auto">
            <a:xfrm>
              <a:off x="4576" y="570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25" name="Text Box 6"/>
            <p:cNvSpPr txBox="1">
              <a:spLocks noChangeArrowheads="1"/>
            </p:cNvSpPr>
            <p:nvPr/>
          </p:nvSpPr>
          <p:spPr bwMode="auto">
            <a:xfrm>
              <a:off x="4745" y="780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Population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households</a:t>
              </a:r>
            </a:p>
          </p:txBody>
        </p:sp>
      </p:grp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3351213" y="4845050"/>
            <a:ext cx="1725612" cy="1095375"/>
            <a:chOff x="2111" y="3052"/>
            <a:chExt cx="1087" cy="690"/>
          </a:xfrm>
        </p:grpSpPr>
        <p:sp>
          <p:nvSpPr>
            <p:cNvPr id="16422" name="AutoShape 8"/>
            <p:cNvSpPr>
              <a:spLocks noChangeArrowheads="1"/>
            </p:cNvSpPr>
            <p:nvPr/>
          </p:nvSpPr>
          <p:spPr bwMode="auto">
            <a:xfrm>
              <a:off x="2111" y="3052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23" name="Text Box 9"/>
            <p:cNvSpPr txBox="1">
              <a:spLocks noChangeArrowheads="1"/>
            </p:cNvSpPr>
            <p:nvPr/>
          </p:nvSpPr>
          <p:spPr bwMode="auto">
            <a:xfrm>
              <a:off x="2243" y="3263"/>
              <a:ext cx="7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/>
                <a:t>Nonresidential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buildings</a:t>
              </a:r>
            </a:p>
          </p:txBody>
        </p:sp>
      </p:grp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7277100" y="4822825"/>
            <a:ext cx="1725613" cy="1095375"/>
            <a:chOff x="4584" y="3038"/>
            <a:chExt cx="1087" cy="690"/>
          </a:xfrm>
        </p:grpSpPr>
        <p:sp>
          <p:nvSpPr>
            <p:cNvPr id="16420" name="AutoShape 11"/>
            <p:cNvSpPr>
              <a:spLocks noChangeArrowheads="1"/>
            </p:cNvSpPr>
            <p:nvPr/>
          </p:nvSpPr>
          <p:spPr bwMode="auto">
            <a:xfrm>
              <a:off x="4584" y="3038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21" name="Text Box 12"/>
            <p:cNvSpPr txBox="1">
              <a:spLocks noChangeArrowheads="1"/>
            </p:cNvSpPr>
            <p:nvPr/>
          </p:nvSpPr>
          <p:spPr bwMode="auto">
            <a:xfrm>
              <a:off x="4745" y="3247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Residential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buildings</a:t>
              </a:r>
            </a:p>
          </p:txBody>
        </p:sp>
      </p:grp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3330575" y="896938"/>
            <a:ext cx="1725613" cy="1095375"/>
            <a:chOff x="2098" y="565"/>
            <a:chExt cx="1087" cy="690"/>
          </a:xfrm>
        </p:grpSpPr>
        <p:sp>
          <p:nvSpPr>
            <p:cNvPr id="16418" name="AutoShape 14"/>
            <p:cNvSpPr>
              <a:spLocks noChangeArrowheads="1"/>
            </p:cNvSpPr>
            <p:nvPr/>
          </p:nvSpPr>
          <p:spPr bwMode="auto">
            <a:xfrm>
              <a:off x="2098" y="565"/>
              <a:ext cx="1087" cy="690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19" name="Text Box 15"/>
            <p:cNvSpPr txBox="1">
              <a:spLocks noChangeArrowheads="1"/>
            </p:cNvSpPr>
            <p:nvPr/>
          </p:nvSpPr>
          <p:spPr bwMode="auto">
            <a:xfrm>
              <a:off x="2248" y="779"/>
              <a:ext cx="7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Employment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Workplaces</a:t>
              </a:r>
            </a:p>
          </p:txBody>
        </p: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5284788" y="2862263"/>
            <a:ext cx="1725612" cy="1095375"/>
            <a:chOff x="3329" y="1803"/>
            <a:chExt cx="1087" cy="690"/>
          </a:xfrm>
        </p:grpSpPr>
        <p:sp>
          <p:nvSpPr>
            <p:cNvPr id="16416" name="AutoShape 17"/>
            <p:cNvSpPr>
              <a:spLocks noChangeArrowheads="1"/>
            </p:cNvSpPr>
            <p:nvPr/>
          </p:nvSpPr>
          <p:spPr bwMode="auto">
            <a:xfrm>
              <a:off x="3329" y="1803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9757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17" name="Text Box 18"/>
            <p:cNvSpPr txBox="1">
              <a:spLocks noChangeArrowheads="1"/>
            </p:cNvSpPr>
            <p:nvPr/>
          </p:nvSpPr>
          <p:spPr bwMode="auto">
            <a:xfrm>
              <a:off x="3506" y="2009"/>
              <a:ext cx="745" cy="266"/>
            </a:xfrm>
            <a:prstGeom prst="rect">
              <a:avLst/>
            </a:prstGeom>
            <a:solidFill>
              <a:srgbClr val="F9757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i="1" dirty="0"/>
                <a:t>Transport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i="1" dirty="0"/>
                <a:t>market</a:t>
              </a:r>
            </a:p>
          </p:txBody>
        </p:sp>
      </p:grpSp>
      <p:grpSp>
        <p:nvGrpSpPr>
          <p:cNvPr id="72723" name="Group 19"/>
          <p:cNvGrpSpPr>
            <a:grpSpLocks/>
          </p:cNvGrpSpPr>
          <p:nvPr/>
        </p:nvGrpSpPr>
        <p:grpSpPr bwMode="auto">
          <a:xfrm>
            <a:off x="3378200" y="2876550"/>
            <a:ext cx="1725613" cy="1095375"/>
            <a:chOff x="2128" y="1812"/>
            <a:chExt cx="1087" cy="690"/>
          </a:xfrm>
        </p:grpSpPr>
        <p:sp>
          <p:nvSpPr>
            <p:cNvPr id="16414" name="AutoShape 20"/>
            <p:cNvSpPr>
              <a:spLocks noChangeArrowheads="1"/>
            </p:cNvSpPr>
            <p:nvPr/>
          </p:nvSpPr>
          <p:spPr bwMode="auto">
            <a:xfrm>
              <a:off x="2128" y="1812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15" name="Text Box 21"/>
            <p:cNvSpPr txBox="1">
              <a:spLocks noChangeArrowheads="1"/>
            </p:cNvSpPr>
            <p:nvPr/>
          </p:nvSpPr>
          <p:spPr bwMode="auto">
            <a:xfrm>
              <a:off x="2292" y="1993"/>
              <a:ext cx="74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Market for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i="1" noProof="1"/>
                <a:t>nonresidential </a:t>
              </a:r>
              <a:r>
                <a:rPr lang="en-GB" altLang="de-DE" sz="1200" i="1"/>
                <a:t>buildings</a:t>
              </a:r>
            </a:p>
          </p:txBody>
        </p:sp>
      </p:grpSp>
      <p:grpSp>
        <p:nvGrpSpPr>
          <p:cNvPr id="72726" name="Group 22"/>
          <p:cNvGrpSpPr>
            <a:grpSpLocks/>
          </p:cNvGrpSpPr>
          <p:nvPr/>
        </p:nvGrpSpPr>
        <p:grpSpPr bwMode="auto">
          <a:xfrm>
            <a:off x="5281613" y="4859338"/>
            <a:ext cx="1725612" cy="1095375"/>
            <a:chOff x="3327" y="3061"/>
            <a:chExt cx="1087" cy="690"/>
          </a:xfrm>
        </p:grpSpPr>
        <p:sp>
          <p:nvSpPr>
            <p:cNvPr id="16412" name="AutoShape 23"/>
            <p:cNvSpPr>
              <a:spLocks noChangeArrowheads="1"/>
            </p:cNvSpPr>
            <p:nvPr/>
          </p:nvSpPr>
          <p:spPr bwMode="auto">
            <a:xfrm>
              <a:off x="3327" y="3061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13" name="Text Box 24"/>
            <p:cNvSpPr txBox="1">
              <a:spLocks noChangeArrowheads="1"/>
            </p:cNvSpPr>
            <p:nvPr/>
          </p:nvSpPr>
          <p:spPr bwMode="auto">
            <a:xfrm>
              <a:off x="3495" y="3263"/>
              <a:ext cx="79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de-DE" altLang="de-DE" sz="1200" i="1" noProof="1"/>
                <a:t>Land 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200" i="1" noProof="1"/>
                <a:t>market</a:t>
              </a:r>
              <a:endParaRPr lang="en-GB" altLang="de-DE" sz="1200" i="1"/>
            </a:p>
          </p:txBody>
        </p:sp>
      </p:grpSp>
      <p:grpSp>
        <p:nvGrpSpPr>
          <p:cNvPr id="72729" name="Group 25"/>
          <p:cNvGrpSpPr>
            <a:grpSpLocks/>
          </p:cNvGrpSpPr>
          <p:nvPr/>
        </p:nvGrpSpPr>
        <p:grpSpPr bwMode="auto">
          <a:xfrm>
            <a:off x="5310188" y="895350"/>
            <a:ext cx="1725612" cy="1095375"/>
            <a:chOff x="3345" y="564"/>
            <a:chExt cx="1087" cy="690"/>
          </a:xfrm>
        </p:grpSpPr>
        <p:sp>
          <p:nvSpPr>
            <p:cNvPr id="16410" name="AutoShape 26"/>
            <p:cNvSpPr>
              <a:spLocks noChangeArrowheads="1"/>
            </p:cNvSpPr>
            <p:nvPr/>
          </p:nvSpPr>
          <p:spPr bwMode="auto">
            <a:xfrm>
              <a:off x="3345" y="564"/>
              <a:ext cx="1087" cy="690"/>
            </a:xfrm>
            <a:prstGeom prst="star16">
              <a:avLst>
                <a:gd name="adj" fmla="val 37500"/>
              </a:avLst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3537" y="773"/>
              <a:ext cx="74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Labour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de-DE" sz="1200" i="1"/>
                <a:t>market</a:t>
              </a:r>
            </a:p>
          </p:txBody>
        </p:sp>
      </p:grpSp>
      <p:grpSp>
        <p:nvGrpSpPr>
          <p:cNvPr id="72733" name="Group 29"/>
          <p:cNvGrpSpPr>
            <a:grpSpLocks/>
          </p:cNvGrpSpPr>
          <p:nvPr/>
        </p:nvGrpSpPr>
        <p:grpSpPr bwMode="auto">
          <a:xfrm>
            <a:off x="431800" y="2879725"/>
            <a:ext cx="8497888" cy="3079750"/>
            <a:chOff x="272" y="1814"/>
            <a:chExt cx="5353" cy="1940"/>
          </a:xfrm>
        </p:grpSpPr>
        <p:grpSp>
          <p:nvGrpSpPr>
            <p:cNvPr id="16404" name="Group 30"/>
            <p:cNvGrpSpPr>
              <a:grpSpLocks/>
            </p:cNvGrpSpPr>
            <p:nvPr/>
          </p:nvGrpSpPr>
          <p:grpSpPr bwMode="auto">
            <a:xfrm>
              <a:off x="4538" y="1814"/>
              <a:ext cx="1087" cy="690"/>
              <a:chOff x="4538" y="1814"/>
              <a:chExt cx="1087" cy="690"/>
            </a:xfrm>
          </p:grpSpPr>
          <p:sp>
            <p:nvSpPr>
              <p:cNvPr id="16408" name="AutoShape 31"/>
              <p:cNvSpPr>
                <a:spLocks noChangeArrowheads="1"/>
              </p:cNvSpPr>
              <p:nvPr/>
            </p:nvSpPr>
            <p:spPr bwMode="auto">
              <a:xfrm>
                <a:off x="4538" y="1814"/>
                <a:ext cx="1087" cy="690"/>
              </a:xfrm>
              <a:prstGeom prst="star16">
                <a:avLst>
                  <a:gd name="adj" fmla="val 37500"/>
                </a:avLst>
              </a:prstGeom>
              <a:solidFill>
                <a:srgbClr val="99CC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6409" name="Text Box 32"/>
              <p:cNvSpPr txBox="1">
                <a:spLocks noChangeArrowheads="1"/>
              </p:cNvSpPr>
              <p:nvPr/>
            </p:nvSpPr>
            <p:spPr bwMode="auto">
              <a:xfrm>
                <a:off x="4745" y="2033"/>
                <a:ext cx="745" cy="266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GB" altLang="de-DE" sz="1200" i="1"/>
                  <a:t>Housing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GB" altLang="de-DE" sz="1200" i="1"/>
                  <a:t>market</a:t>
                </a:r>
              </a:p>
            </p:txBody>
          </p:sp>
        </p:grpSp>
        <p:grpSp>
          <p:nvGrpSpPr>
            <p:cNvPr id="16405" name="Group 33"/>
            <p:cNvGrpSpPr>
              <a:grpSpLocks/>
            </p:cNvGrpSpPr>
            <p:nvPr/>
          </p:nvGrpSpPr>
          <p:grpSpPr bwMode="auto">
            <a:xfrm>
              <a:off x="272" y="3504"/>
              <a:ext cx="1592" cy="250"/>
              <a:chOff x="272" y="3504"/>
              <a:chExt cx="1592" cy="250"/>
            </a:xfrm>
          </p:grpSpPr>
          <p:sp>
            <p:nvSpPr>
              <p:cNvPr id="16406" name="Text Box 34"/>
              <p:cNvSpPr txBox="1">
                <a:spLocks noChangeArrowheads="1"/>
              </p:cNvSpPr>
              <p:nvPr/>
            </p:nvSpPr>
            <p:spPr bwMode="auto">
              <a:xfrm>
                <a:off x="272" y="3504"/>
                <a:ext cx="15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altLang="de-DE" sz="2000"/>
                  <a:t>         </a:t>
                </a:r>
                <a:r>
                  <a:rPr lang="de-DE" altLang="de-DE" sz="1600"/>
                  <a:t>Microsimulation</a:t>
                </a:r>
                <a:endParaRPr lang="de-DE" altLang="de-DE" sz="2000"/>
              </a:p>
            </p:txBody>
          </p:sp>
          <p:sp>
            <p:nvSpPr>
              <p:cNvPr id="16407" name="Rectangle 35"/>
              <p:cNvSpPr>
                <a:spLocks noChangeArrowheads="1"/>
              </p:cNvSpPr>
              <p:nvPr/>
            </p:nvSpPr>
            <p:spPr bwMode="auto">
              <a:xfrm>
                <a:off x="360" y="3568"/>
                <a:ext cx="248" cy="136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/>
              </a:p>
            </p:txBody>
          </p:sp>
        </p:grpSp>
      </p:grpSp>
      <p:grpSp>
        <p:nvGrpSpPr>
          <p:cNvPr id="42" name="Gruppieren 41"/>
          <p:cNvGrpSpPr>
            <a:grpSpLocks/>
          </p:cNvGrpSpPr>
          <p:nvPr/>
        </p:nvGrpSpPr>
        <p:grpSpPr bwMode="auto">
          <a:xfrm>
            <a:off x="3789363" y="1641475"/>
            <a:ext cx="4703762" cy="4452938"/>
            <a:chOff x="3789363" y="1641473"/>
            <a:chExt cx="4703762" cy="4452940"/>
          </a:xfrm>
        </p:grpSpPr>
        <p:grpSp>
          <p:nvGrpSpPr>
            <p:cNvPr id="43" name="Gruppieren 5"/>
            <p:cNvGrpSpPr>
              <a:grpSpLocks/>
            </p:cNvGrpSpPr>
            <p:nvPr/>
          </p:nvGrpSpPr>
          <p:grpSpPr bwMode="auto">
            <a:xfrm>
              <a:off x="5784535" y="3635069"/>
              <a:ext cx="775731" cy="511381"/>
              <a:chOff x="1257300" y="2595867"/>
              <a:chExt cx="775618" cy="511480"/>
            </a:xfrm>
          </p:grpSpPr>
          <p:sp>
            <p:nvSpPr>
              <p:cNvPr id="56" name="Ellipse 40"/>
              <p:cNvSpPr>
                <a:spLocks noChangeArrowheads="1"/>
              </p:cNvSpPr>
              <p:nvPr/>
            </p:nvSpPr>
            <p:spPr bwMode="auto">
              <a:xfrm>
                <a:off x="1257300" y="2595867"/>
                <a:ext cx="775618" cy="5114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 b="0">
                  <a:latin typeface="Times New Roman" charset="0"/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1257615" y="2656509"/>
                <a:ext cx="774587" cy="430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050" dirty="0" err="1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Energy</a:t>
                </a:r>
                <a:endParaRPr lang="de-DE" sz="105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  <a:p>
                <a:pPr algn="ctr">
                  <a:defRPr/>
                </a:pPr>
                <a:r>
                  <a:rPr lang="de-DE" sz="105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</a:t>
                </a:r>
                <a:r>
                  <a:rPr lang="de-DE" sz="1050" baseline="-25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44" name="Gruppieren 43"/>
            <p:cNvGrpSpPr>
              <a:grpSpLocks/>
            </p:cNvGrpSpPr>
            <p:nvPr/>
          </p:nvGrpSpPr>
          <p:grpSpPr bwMode="auto">
            <a:xfrm>
              <a:off x="3789363" y="1641475"/>
              <a:ext cx="776287" cy="511381"/>
              <a:chOff x="1257300" y="2595867"/>
              <a:chExt cx="776174" cy="511480"/>
            </a:xfrm>
          </p:grpSpPr>
          <p:sp>
            <p:nvSpPr>
              <p:cNvPr id="54" name="Ellipse 44"/>
              <p:cNvSpPr>
                <a:spLocks noChangeArrowheads="1"/>
              </p:cNvSpPr>
              <p:nvPr/>
            </p:nvSpPr>
            <p:spPr bwMode="auto">
              <a:xfrm>
                <a:off x="1257300" y="2595867"/>
                <a:ext cx="775618" cy="5114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 b="0">
                  <a:latin typeface="Times New Roman" charset="0"/>
                </a:endParaRPr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1257300" y="2656202"/>
                <a:ext cx="776174" cy="4155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050" dirty="0" err="1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Energy</a:t>
                </a:r>
                <a:endParaRPr lang="de-DE" sz="105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  <a:p>
                <a:pPr algn="ctr">
                  <a:defRPr/>
                </a:pPr>
                <a:r>
                  <a:rPr lang="de-DE" sz="105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</a:t>
                </a:r>
                <a:r>
                  <a:rPr lang="de-DE" sz="1050" baseline="-25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45" name="Gruppieren 46"/>
            <p:cNvGrpSpPr>
              <a:grpSpLocks/>
            </p:cNvGrpSpPr>
            <p:nvPr/>
          </p:nvGrpSpPr>
          <p:grpSpPr bwMode="auto">
            <a:xfrm>
              <a:off x="7704692" y="1641473"/>
              <a:ext cx="775731" cy="511381"/>
              <a:chOff x="1257300" y="2595867"/>
              <a:chExt cx="775618" cy="511480"/>
            </a:xfrm>
          </p:grpSpPr>
          <p:sp>
            <p:nvSpPr>
              <p:cNvPr id="52" name="Ellipse 47"/>
              <p:cNvSpPr>
                <a:spLocks noChangeArrowheads="1"/>
              </p:cNvSpPr>
              <p:nvPr/>
            </p:nvSpPr>
            <p:spPr bwMode="auto">
              <a:xfrm>
                <a:off x="1257300" y="2595867"/>
                <a:ext cx="775618" cy="5114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 b="0">
                  <a:latin typeface="Times New Roman" charset="0"/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1256746" y="2656204"/>
                <a:ext cx="776174" cy="430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050" dirty="0" err="1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Energy</a:t>
                </a:r>
                <a:endParaRPr lang="de-DE" sz="105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  <a:p>
                <a:pPr algn="ctr">
                  <a:defRPr/>
                </a:pPr>
                <a:r>
                  <a:rPr lang="de-DE" sz="105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</a:t>
                </a:r>
                <a:r>
                  <a:rPr lang="de-DE" sz="1050" baseline="-25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46" name="Gruppieren 49"/>
            <p:cNvGrpSpPr>
              <a:grpSpLocks/>
            </p:cNvGrpSpPr>
            <p:nvPr/>
          </p:nvGrpSpPr>
          <p:grpSpPr bwMode="auto">
            <a:xfrm>
              <a:off x="3802063" y="5583032"/>
              <a:ext cx="775731" cy="511381"/>
              <a:chOff x="1257300" y="2595867"/>
              <a:chExt cx="775618" cy="511480"/>
            </a:xfrm>
          </p:grpSpPr>
          <p:sp>
            <p:nvSpPr>
              <p:cNvPr id="50" name="Ellipse 50"/>
              <p:cNvSpPr>
                <a:spLocks noChangeArrowheads="1"/>
              </p:cNvSpPr>
              <p:nvPr/>
            </p:nvSpPr>
            <p:spPr bwMode="auto">
              <a:xfrm>
                <a:off x="1257300" y="2595867"/>
                <a:ext cx="775618" cy="5114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 b="0">
                  <a:latin typeface="Times New Roman" charset="0"/>
                </a:endParaRPr>
              </a:p>
            </p:txBody>
          </p:sp>
          <p:sp>
            <p:nvSpPr>
              <p:cNvPr id="51" name="Textfeld 50"/>
              <p:cNvSpPr txBox="1"/>
              <p:nvPr/>
            </p:nvSpPr>
            <p:spPr>
              <a:xfrm>
                <a:off x="1257300" y="2656410"/>
                <a:ext cx="776174" cy="4302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050" dirty="0" err="1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Energy</a:t>
                </a:r>
                <a:endParaRPr lang="de-DE" sz="105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  <a:p>
                <a:pPr algn="ctr">
                  <a:defRPr/>
                </a:pPr>
                <a:r>
                  <a:rPr lang="de-DE" sz="105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</a:t>
                </a:r>
                <a:r>
                  <a:rPr lang="de-DE" sz="1050" baseline="-25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  <p:grpSp>
          <p:nvGrpSpPr>
            <p:cNvPr id="47" name="Gruppieren 52"/>
            <p:cNvGrpSpPr>
              <a:grpSpLocks/>
            </p:cNvGrpSpPr>
            <p:nvPr/>
          </p:nvGrpSpPr>
          <p:grpSpPr bwMode="auto">
            <a:xfrm>
              <a:off x="7704692" y="5559250"/>
              <a:ext cx="788433" cy="511381"/>
              <a:chOff x="1244600" y="2595867"/>
              <a:chExt cx="788318" cy="511480"/>
            </a:xfrm>
          </p:grpSpPr>
          <p:sp>
            <p:nvSpPr>
              <p:cNvPr id="48" name="Ellipse 53"/>
              <p:cNvSpPr>
                <a:spLocks noChangeArrowheads="1"/>
              </p:cNvSpPr>
              <p:nvPr/>
            </p:nvSpPr>
            <p:spPr bwMode="auto">
              <a:xfrm>
                <a:off x="1257300" y="2595867"/>
                <a:ext cx="775618" cy="5114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de-DE" altLang="de-DE" b="0">
                  <a:latin typeface="Times New Roman" charset="0"/>
                </a:endParaRPr>
              </a:p>
            </p:txBody>
          </p:sp>
          <p:sp>
            <p:nvSpPr>
              <p:cNvPr id="49" name="Textfeld 48"/>
              <p:cNvSpPr txBox="1"/>
              <p:nvPr/>
            </p:nvSpPr>
            <p:spPr>
              <a:xfrm>
                <a:off x="1244046" y="2643676"/>
                <a:ext cx="776174" cy="430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050" dirty="0" err="1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Energy</a:t>
                </a:r>
                <a:endParaRPr lang="de-DE" sz="1050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  <a:p>
                <a:pPr algn="ctr">
                  <a:defRPr/>
                </a:pPr>
                <a:r>
                  <a:rPr lang="de-DE" sz="105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CO</a:t>
                </a:r>
                <a:r>
                  <a:rPr lang="de-DE" sz="1050" baseline="-25000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930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b="9452"/>
          <a:stretch/>
        </p:blipFill>
        <p:spPr bwMode="auto">
          <a:xfrm>
            <a:off x="92764" y="1335286"/>
            <a:ext cx="8867155" cy="530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72278" y="1391476"/>
            <a:ext cx="622852" cy="331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612000" y="460800"/>
            <a:ext cx="8101085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de-DE" sz="2400" i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Energy-retrofitted residential buildings 2050 (%)</a:t>
            </a:r>
            <a:endParaRPr lang="en-GB" altLang="de-DE" sz="2400" b="0" i="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de-DE" sz="2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20069" y="1470272"/>
            <a:ext cx="226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0" i="0" dirty="0" smtClean="0">
                <a:solidFill>
                  <a:schemeClr val="tx2"/>
                </a:solidFill>
              </a:rPr>
              <a:t>Scenario A31 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14" y="5699859"/>
            <a:ext cx="1790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159024" y="1152939"/>
            <a:ext cx="781880" cy="404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86819" y="6333984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5A80BC9-DFC5-4B69-B1F9-A85AF97C4697}" type="slidenum">
              <a:rPr lang="de-DE" altLang="de-DE" sz="1800"/>
              <a:pPr>
                <a:spcBef>
                  <a:spcPct val="50000"/>
                </a:spcBef>
              </a:pPr>
              <a:t>43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55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9" b="7963"/>
          <a:stretch/>
        </p:blipFill>
        <p:spPr bwMode="auto">
          <a:xfrm>
            <a:off x="119268" y="1354021"/>
            <a:ext cx="8830800" cy="537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20069" y="1470272"/>
            <a:ext cx="226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0" i="0" dirty="0" smtClean="0">
                <a:solidFill>
                  <a:schemeClr val="tx2"/>
                </a:solidFill>
              </a:rPr>
              <a:t>Scenario A33 </a:t>
            </a:r>
          </a:p>
        </p:txBody>
      </p:sp>
      <p:sp>
        <p:nvSpPr>
          <p:cNvPr id="6" name="Rechteck 5"/>
          <p:cNvSpPr/>
          <p:nvPr/>
        </p:nvSpPr>
        <p:spPr>
          <a:xfrm>
            <a:off x="172278" y="1391476"/>
            <a:ext cx="622852" cy="331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12000" y="460800"/>
            <a:ext cx="8101085" cy="8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de-DE" sz="2400" i="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de-DE" sz="2400" i="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tation-less car-sharing cars 2050 (%)</a:t>
            </a:r>
            <a:endParaRPr lang="en-GB" altLang="de-DE" sz="2400" b="0" i="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de-DE" sz="2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66" y="5699859"/>
            <a:ext cx="1790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159024" y="1152939"/>
            <a:ext cx="781880" cy="404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eaVert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86819" y="6333984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F5A80BC9-DFC5-4B69-B1F9-A85AF97C4697}" type="slidenum">
              <a:rPr lang="de-DE" altLang="de-DE" sz="1800"/>
              <a:pPr>
                <a:spcBef>
                  <a:spcPct val="50000"/>
                </a:spcBef>
              </a:pPr>
              <a:t>44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228012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85725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i="0" noProof="1" smtClean="0"/>
              <a:t>Comparison of scenarios</a:t>
            </a:r>
            <a:endParaRPr lang="de-DE" altLang="de-DE" i="0" noProof="1"/>
          </a:p>
          <a:p>
            <a:pPr>
              <a:spcBef>
                <a:spcPct val="50000"/>
              </a:spcBef>
            </a:pPr>
            <a:endParaRPr lang="de-DE" altLang="de-DE" sz="2000" b="0" i="0" noProof="1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320732"/>
            <a:ext cx="8280000" cy="47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2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228012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85725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i="0" noProof="1"/>
              <a:t>Comparison of </a:t>
            </a:r>
            <a:r>
              <a:rPr lang="de-DE" altLang="de-DE" i="0" noProof="1" smtClean="0"/>
              <a:t>scenarios</a:t>
            </a:r>
            <a:endParaRPr lang="de-DE" altLang="de-DE" i="0" noProof="1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254472"/>
            <a:ext cx="8280000" cy="48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3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/>
          </a:p>
          <a:p>
            <a:endParaRPr lang="de-DE" altLang="de-DE" i="0"/>
          </a:p>
          <a:p>
            <a:endParaRPr lang="de-DE" altLang="de-DE" i="0"/>
          </a:p>
          <a:p>
            <a:endParaRPr lang="de-DE" altLang="de-DE" i="0"/>
          </a:p>
          <a:p>
            <a:endParaRPr lang="de-DE" altLang="de-DE" i="0"/>
          </a:p>
          <a:p>
            <a:endParaRPr lang="de-DE" altLang="de-DE" i="0"/>
          </a:p>
          <a:p>
            <a:pPr algn="ctr"/>
            <a:endParaRPr lang="de-DE" altLang="de-DE" i="0"/>
          </a:p>
          <a:p>
            <a:pPr algn="ctr"/>
            <a:endParaRPr lang="de-DE" altLang="de-DE" i="0"/>
          </a:p>
          <a:p>
            <a:pPr algn="ctr">
              <a:spcBef>
                <a:spcPct val="50000"/>
              </a:spcBef>
            </a:pPr>
            <a:r>
              <a:rPr lang="en-GB" altLang="de-DE" i="0"/>
              <a:t>Conclusions</a:t>
            </a:r>
            <a:endParaRPr lang="de-DE" altLang="de-DE" b="0" i="0"/>
          </a:p>
          <a:p>
            <a:pPr algn="just"/>
            <a:endParaRPr lang="de-DE" altLang="de-DE" i="0"/>
          </a:p>
          <a:p>
            <a:pPr algn="just"/>
            <a:endParaRPr lang="de-DE" altLang="de-DE" i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47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228012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85725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i="0" dirty="0"/>
              <a:t>Urban models and fundamental change</a:t>
            </a:r>
            <a:endParaRPr lang="en-GB" altLang="de-DE" i="0" noProof="1"/>
          </a:p>
          <a:p>
            <a:pPr>
              <a:spcBef>
                <a:spcPct val="50000"/>
              </a:spcBef>
            </a:pPr>
            <a:r>
              <a:rPr lang="en-GB" altLang="de-DE" b="0" i="0" dirty="0"/>
              <a:t>The </a:t>
            </a:r>
            <a:r>
              <a:rPr lang="en-GB" altLang="de-DE" dirty="0"/>
              <a:t>fundamental changes</a:t>
            </a:r>
            <a:r>
              <a:rPr lang="en-GB" altLang="de-DE" b="0" i="0" dirty="0"/>
              <a:t> in the problems and priorities</a:t>
            </a:r>
          </a:p>
          <a:p>
            <a:pPr marL="0" indent="0"/>
            <a:r>
              <a:rPr lang="en-GB" altLang="de-DE" b="0" i="0" dirty="0"/>
              <a:t>of urban planning </a:t>
            </a:r>
            <a:r>
              <a:rPr lang="en-GB" altLang="de-DE" b="0" i="0" dirty="0" smtClean="0"/>
              <a:t>will </a:t>
            </a:r>
            <a:r>
              <a:rPr lang="en-GB" altLang="de-DE" b="0" i="0" dirty="0"/>
              <a:t>have </a:t>
            </a:r>
            <a:r>
              <a:rPr lang="en-GB" altLang="de-DE" dirty="0"/>
              <a:t>deep impacts</a:t>
            </a:r>
            <a:r>
              <a:rPr lang="en-GB" altLang="de-DE" b="0" i="0" dirty="0"/>
              <a:t> on the </a:t>
            </a:r>
            <a:r>
              <a:rPr lang="en-GB" altLang="de-DE" noProof="1" smtClean="0"/>
              <a:t>philoso-phy </a:t>
            </a:r>
            <a:r>
              <a:rPr lang="en-GB" altLang="de-DE" b="0" i="0" dirty="0" smtClean="0"/>
              <a:t>and </a:t>
            </a:r>
            <a:r>
              <a:rPr lang="en-GB" altLang="de-DE" dirty="0" smtClean="0"/>
              <a:t>method</a:t>
            </a:r>
            <a:r>
              <a:rPr lang="en-GB" altLang="de-DE" b="0" i="0" dirty="0" smtClean="0"/>
              <a:t> </a:t>
            </a:r>
            <a:r>
              <a:rPr lang="en-GB" altLang="de-DE" b="0" i="0" dirty="0"/>
              <a:t>of urban modelling:</a:t>
            </a:r>
          </a:p>
          <a:p>
            <a:pPr>
              <a:spcBef>
                <a:spcPct val="25000"/>
              </a:spcBef>
            </a:pPr>
            <a:r>
              <a:rPr lang="en-GB" altLang="de-DE" b="0" i="0" dirty="0"/>
              <a:t>-	less </a:t>
            </a:r>
            <a:r>
              <a:rPr lang="en-GB" altLang="de-DE" dirty="0"/>
              <a:t>detail</a:t>
            </a:r>
            <a:r>
              <a:rPr lang="en-GB" altLang="de-DE" b="0" dirty="0"/>
              <a:t>, </a:t>
            </a:r>
            <a:r>
              <a:rPr lang="en-GB" altLang="de-DE" b="0" i="0" dirty="0"/>
              <a:t>more basic </a:t>
            </a:r>
            <a:r>
              <a:rPr lang="en-GB" altLang="de-DE" dirty="0"/>
              <a:t>essentials</a:t>
            </a:r>
          </a:p>
          <a:p>
            <a:pPr>
              <a:spcBef>
                <a:spcPts val="0"/>
              </a:spcBef>
            </a:pPr>
            <a:r>
              <a:rPr lang="en-GB" altLang="de-DE" b="0" i="0" dirty="0" smtClean="0"/>
              <a:t>-</a:t>
            </a:r>
            <a:r>
              <a:rPr lang="en-GB" altLang="de-DE" b="0" i="0" dirty="0"/>
              <a:t>	less </a:t>
            </a:r>
            <a:r>
              <a:rPr lang="en-GB" altLang="de-DE" dirty="0"/>
              <a:t>extrapolation</a:t>
            </a:r>
            <a:r>
              <a:rPr lang="en-GB" altLang="de-DE" b="0" i="0" dirty="0"/>
              <a:t>, more </a:t>
            </a:r>
            <a:r>
              <a:rPr lang="en-GB" altLang="de-DE" dirty="0"/>
              <a:t>fundamental</a:t>
            </a:r>
            <a:r>
              <a:rPr lang="en-GB" altLang="de-DE" b="0" dirty="0"/>
              <a:t> </a:t>
            </a:r>
            <a:r>
              <a:rPr lang="en-GB" altLang="de-DE" b="0" i="0" dirty="0"/>
              <a:t>change</a:t>
            </a:r>
          </a:p>
          <a:p>
            <a:r>
              <a:rPr lang="en-GB" altLang="de-DE" b="0" i="0" dirty="0"/>
              <a:t>-	less </a:t>
            </a:r>
            <a:r>
              <a:rPr lang="en-GB" altLang="de-DE" dirty="0"/>
              <a:t>equilibrium</a:t>
            </a:r>
            <a:r>
              <a:rPr lang="en-GB" altLang="de-DE" b="0" i="0" dirty="0"/>
              <a:t>, more </a:t>
            </a:r>
            <a:r>
              <a:rPr lang="en-GB" altLang="de-DE" dirty="0"/>
              <a:t>dynamics</a:t>
            </a:r>
            <a:endParaRPr lang="en-GB" altLang="de-DE" b="0" i="0" dirty="0"/>
          </a:p>
          <a:p>
            <a:r>
              <a:rPr lang="en-GB" altLang="de-DE" b="0" i="0" dirty="0"/>
              <a:t>-	less </a:t>
            </a:r>
            <a:r>
              <a:rPr lang="en-GB" altLang="de-DE" dirty="0"/>
              <a:t>observed</a:t>
            </a:r>
            <a:r>
              <a:rPr lang="en-GB" altLang="de-DE" b="0" dirty="0"/>
              <a:t> </a:t>
            </a:r>
            <a:r>
              <a:rPr lang="en-GB" altLang="de-DE" b="0" i="0" dirty="0"/>
              <a:t>behaviour, more </a:t>
            </a:r>
            <a:r>
              <a:rPr lang="en-GB" altLang="de-DE" dirty="0"/>
              <a:t>theory </a:t>
            </a:r>
            <a:r>
              <a:rPr lang="en-GB" altLang="de-DE" b="0" i="0" dirty="0"/>
              <a:t>on needs</a:t>
            </a:r>
          </a:p>
          <a:p>
            <a:r>
              <a:rPr lang="en-GB" altLang="de-DE" b="0" i="0" dirty="0"/>
              <a:t>-	less </a:t>
            </a:r>
            <a:r>
              <a:rPr lang="en-GB" altLang="de-DE" dirty="0"/>
              <a:t>preferences </a:t>
            </a:r>
            <a:r>
              <a:rPr lang="en-GB" altLang="de-DE" b="0" i="0" dirty="0"/>
              <a:t>and </a:t>
            </a:r>
            <a:r>
              <a:rPr lang="en-GB" altLang="de-DE" dirty="0"/>
              <a:t>choices</a:t>
            </a:r>
            <a:r>
              <a:rPr lang="en-GB" altLang="de-DE" b="0" i="0" dirty="0"/>
              <a:t>, more </a:t>
            </a:r>
            <a:r>
              <a:rPr lang="en-GB" altLang="de-DE" dirty="0"/>
              <a:t>constraints</a:t>
            </a:r>
            <a:endParaRPr lang="en-GB" altLang="de-DE" b="0" i="0" dirty="0"/>
          </a:p>
          <a:p>
            <a:r>
              <a:rPr lang="en-GB" altLang="de-DE" b="0" i="0" dirty="0"/>
              <a:t>-	less </a:t>
            </a:r>
            <a:r>
              <a:rPr lang="en-GB" altLang="de-DE" dirty="0"/>
              <a:t>calibration</a:t>
            </a:r>
            <a:r>
              <a:rPr lang="en-GB" altLang="de-DE" b="0" i="0" dirty="0"/>
              <a:t>, more </a:t>
            </a:r>
            <a:r>
              <a:rPr lang="en-GB" altLang="de-DE" dirty="0"/>
              <a:t>plausibility analysis</a:t>
            </a:r>
            <a:endParaRPr lang="en-GB" altLang="de-DE" b="0" i="0" dirty="0"/>
          </a:p>
          <a:p>
            <a:r>
              <a:rPr lang="en-GB" altLang="de-DE" b="0" i="0" dirty="0" smtClean="0"/>
              <a:t>-</a:t>
            </a:r>
            <a:r>
              <a:rPr lang="en-GB" altLang="de-DE" b="0" i="0" dirty="0"/>
              <a:t>	less </a:t>
            </a:r>
            <a:r>
              <a:rPr lang="en-GB" altLang="de-DE" dirty="0"/>
              <a:t>forecasting</a:t>
            </a:r>
            <a:r>
              <a:rPr lang="en-GB" altLang="de-DE" b="0" i="0" dirty="0"/>
              <a:t>, more </a:t>
            </a:r>
            <a:r>
              <a:rPr lang="en-GB" altLang="de-DE" noProof="1"/>
              <a:t>backcasting</a:t>
            </a:r>
            <a:r>
              <a:rPr lang="en-GB" altLang="de-DE" b="0" i="0" noProof="1"/>
              <a:t> (don't ask what</a:t>
            </a:r>
          </a:p>
          <a:p>
            <a:r>
              <a:rPr lang="en-GB" altLang="de-DE" b="0" i="0" noProof="1"/>
              <a:t>	can be done but what needs to be done)</a:t>
            </a:r>
            <a:endParaRPr lang="en-GB" altLang="de-DE" b="0" i="0" dirty="0"/>
          </a:p>
        </p:txBody>
      </p:sp>
    </p:spTree>
    <p:extLst>
      <p:ext uri="{BB962C8B-B14F-4D97-AF65-F5344CB8AC3E}">
        <p14:creationId xmlns:p14="http://schemas.microsoft.com/office/powerpoint/2010/main" val="23756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7999412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85000"/>
              </a:spcBef>
            </a:pPr>
            <a:r>
              <a:rPr lang="en-GB" altLang="de-DE" sz="2400" i="0" dirty="0" smtClean="0">
                <a:latin typeface="Arial" charset="0"/>
              </a:rPr>
              <a:t>Multi-level, multi-scale models</a:t>
            </a:r>
            <a:endParaRPr lang="en-GB" altLang="de-DE" sz="2400" i="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These considerations lead to a reassessment of the hypo-thesis that in the future all spatial modelling will be </a:t>
            </a:r>
            <a:r>
              <a:rPr lang="en-GB" altLang="de-DE" sz="2400" b="0" i="0" noProof="1">
                <a:latin typeface="Arial" charset="0"/>
              </a:rPr>
              <a:t>micro-scopic </a:t>
            </a:r>
            <a:r>
              <a:rPr lang="en-GB" altLang="de-DE" sz="2400" b="0" i="0" dirty="0">
                <a:latin typeface="Arial" charset="0"/>
              </a:rPr>
              <a:t>and agent-based.</a:t>
            </a:r>
            <a:endParaRPr lang="en-GB" altLang="de-DE" sz="2400" b="0" i="0" dirty="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Under constraints of </a:t>
            </a:r>
            <a:r>
              <a:rPr lang="en-GB" altLang="de-DE" sz="2400" dirty="0">
                <a:latin typeface="Arial" charset="0"/>
              </a:rPr>
              <a:t>data collection </a:t>
            </a:r>
            <a:r>
              <a:rPr lang="en-GB" altLang="de-DE" sz="2400" b="0" i="0" dirty="0">
                <a:latin typeface="Arial" charset="0"/>
              </a:rPr>
              <a:t>and of </a:t>
            </a:r>
            <a:r>
              <a:rPr lang="en-GB" altLang="de-DE" sz="2400" dirty="0">
                <a:latin typeface="Arial" charset="0"/>
              </a:rPr>
              <a:t>computing time</a:t>
            </a:r>
            <a:r>
              <a:rPr lang="en-GB" altLang="de-DE" sz="2400" b="0" i="0" dirty="0">
                <a:latin typeface="Arial" charset="0"/>
              </a:rPr>
              <a:t>, there is for each planning problem an optimum level of </a:t>
            </a:r>
            <a:r>
              <a:rPr lang="en-GB" altLang="de-DE" sz="2400" dirty="0">
                <a:latin typeface="Arial" charset="0"/>
              </a:rPr>
              <a:t>conceptual</a:t>
            </a:r>
            <a:r>
              <a:rPr lang="en-GB" altLang="de-DE" sz="2400" b="0" i="0" dirty="0">
                <a:latin typeface="Arial" charset="0"/>
              </a:rPr>
              <a:t>, </a:t>
            </a:r>
            <a:r>
              <a:rPr lang="en-GB" altLang="de-DE" sz="2400" dirty="0">
                <a:latin typeface="Arial" charset="0"/>
              </a:rPr>
              <a:t>spatial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and </a:t>
            </a:r>
            <a:r>
              <a:rPr lang="en-GB" altLang="de-DE" sz="2400" dirty="0">
                <a:latin typeface="Arial" charset="0"/>
              </a:rPr>
              <a:t>temporal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resolution.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This suggests to work towards a </a:t>
            </a:r>
            <a:r>
              <a:rPr lang="en-GB" altLang="de-DE" sz="2400" dirty="0">
                <a:latin typeface="Arial" charset="0"/>
              </a:rPr>
              <a:t>theory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of balanced </a:t>
            </a:r>
            <a:r>
              <a:rPr lang="en-GB" altLang="de-DE" sz="2400" dirty="0">
                <a:latin typeface="Arial" charset="0"/>
              </a:rPr>
              <a:t>multi-level models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which are as </a:t>
            </a:r>
            <a:r>
              <a:rPr lang="en-GB" altLang="de-DE" sz="2400" dirty="0">
                <a:latin typeface="Arial" charset="0"/>
              </a:rPr>
              <a:t>complex</a:t>
            </a:r>
            <a:r>
              <a:rPr lang="en-GB" altLang="de-DE" sz="2400" b="0" dirty="0">
                <a:latin typeface="Arial" charset="0"/>
              </a:rPr>
              <a:t> </a:t>
            </a:r>
            <a:r>
              <a:rPr lang="en-GB" altLang="de-DE" sz="2400" b="0" i="0" dirty="0">
                <a:latin typeface="Arial" charset="0"/>
              </a:rPr>
              <a:t>as necessary for the planning task at hand and – to quote Albert Einstein – "as simple as possible but no simpler".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 rot="-5400000">
            <a:off x="-741362" y="11620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GB" altLang="de-DE" sz="2000" b="0">
                <a:solidFill>
                  <a:schemeClr val="bg1"/>
                </a:solidFill>
                <a:latin typeface="Arial Black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29249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050"/>
          <p:cNvGrpSpPr>
            <a:grpSpLocks/>
          </p:cNvGrpSpPr>
          <p:nvPr/>
        </p:nvGrpSpPr>
        <p:grpSpPr bwMode="auto">
          <a:xfrm>
            <a:off x="393700" y="460375"/>
            <a:ext cx="8308975" cy="6065838"/>
            <a:chOff x="248" y="290"/>
            <a:chExt cx="5234" cy="3821"/>
          </a:xfrm>
        </p:grpSpPr>
        <p:pic>
          <p:nvPicPr>
            <p:cNvPr id="9289" name="Picture 2051" descr="wel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820"/>
              <a:ext cx="5234" cy="32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90" name="Group 2052"/>
            <p:cNvGrpSpPr>
              <a:grpSpLocks/>
            </p:cNvGrpSpPr>
            <p:nvPr/>
          </p:nvGrpSpPr>
          <p:grpSpPr bwMode="auto">
            <a:xfrm>
              <a:off x="4937" y="1601"/>
              <a:ext cx="290" cy="293"/>
              <a:chOff x="4937" y="1601"/>
              <a:chExt cx="290" cy="293"/>
            </a:xfrm>
          </p:grpSpPr>
          <p:sp>
            <p:nvSpPr>
              <p:cNvPr id="9326" name="Oval 2053"/>
              <p:cNvSpPr>
                <a:spLocks noChangeArrowheads="1"/>
              </p:cNvSpPr>
              <p:nvPr/>
            </p:nvSpPr>
            <p:spPr bwMode="auto">
              <a:xfrm>
                <a:off x="4937" y="1601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27" name="Text Box 2054"/>
              <p:cNvSpPr txBox="1">
                <a:spLocks noChangeArrowheads="1"/>
              </p:cNvSpPr>
              <p:nvPr/>
            </p:nvSpPr>
            <p:spPr bwMode="auto">
              <a:xfrm>
                <a:off x="4963" y="1678"/>
                <a:ext cx="249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CAL</a:t>
                </a:r>
                <a:endParaRPr lang="en-GB" altLang="de-DE" sz="900"/>
              </a:p>
            </p:txBody>
          </p:sp>
        </p:grpSp>
        <p:grpSp>
          <p:nvGrpSpPr>
            <p:cNvPr id="9291" name="Group 2055"/>
            <p:cNvGrpSpPr>
              <a:grpSpLocks/>
            </p:cNvGrpSpPr>
            <p:nvPr/>
          </p:nvGrpSpPr>
          <p:grpSpPr bwMode="auto">
            <a:xfrm>
              <a:off x="3067" y="1094"/>
              <a:ext cx="290" cy="293"/>
              <a:chOff x="3067" y="1094"/>
              <a:chExt cx="290" cy="293"/>
            </a:xfrm>
          </p:grpSpPr>
          <p:sp>
            <p:nvSpPr>
              <p:cNvPr id="9324" name="Oval 2056"/>
              <p:cNvSpPr>
                <a:spLocks noChangeArrowheads="1"/>
              </p:cNvSpPr>
              <p:nvPr/>
            </p:nvSpPr>
            <p:spPr bwMode="auto">
              <a:xfrm>
                <a:off x="3067" y="1094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25" name="Text Box 2057"/>
              <p:cNvSpPr txBox="1">
                <a:spLocks noChangeArrowheads="1"/>
              </p:cNvSpPr>
              <p:nvPr/>
            </p:nvSpPr>
            <p:spPr bwMode="auto">
              <a:xfrm>
                <a:off x="3102" y="1171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SAL</a:t>
                </a:r>
                <a:endParaRPr lang="en-GB" altLang="de-DE" sz="900"/>
              </a:p>
            </p:txBody>
          </p:sp>
        </p:grpSp>
        <p:grpSp>
          <p:nvGrpSpPr>
            <p:cNvPr id="9292" name="Group 2058"/>
            <p:cNvGrpSpPr>
              <a:grpSpLocks/>
            </p:cNvGrpSpPr>
            <p:nvPr/>
          </p:nvGrpSpPr>
          <p:grpSpPr bwMode="auto">
            <a:xfrm>
              <a:off x="5035" y="3497"/>
              <a:ext cx="290" cy="293"/>
              <a:chOff x="4185" y="3129"/>
              <a:chExt cx="284" cy="284"/>
            </a:xfrm>
          </p:grpSpPr>
          <p:sp>
            <p:nvSpPr>
              <p:cNvPr id="9322" name="Oval 2059"/>
              <p:cNvSpPr>
                <a:spLocks noChangeArrowheads="1"/>
              </p:cNvSpPr>
              <p:nvPr/>
            </p:nvSpPr>
            <p:spPr bwMode="auto">
              <a:xfrm>
                <a:off x="4185" y="3129"/>
                <a:ext cx="284" cy="284"/>
              </a:xfrm>
              <a:prstGeom prst="ellipse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2727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23" name="Text Box 2060"/>
              <p:cNvSpPr txBox="1">
                <a:spLocks noChangeArrowheads="1"/>
              </p:cNvSpPr>
              <p:nvPr/>
            </p:nvSpPr>
            <p:spPr bwMode="auto">
              <a:xfrm>
                <a:off x="4219" y="3204"/>
                <a:ext cx="226" cy="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TOP</a:t>
                </a:r>
                <a:endParaRPr lang="en-GB" altLang="de-DE" sz="900"/>
              </a:p>
            </p:txBody>
          </p:sp>
        </p:grpSp>
        <p:grpSp>
          <p:nvGrpSpPr>
            <p:cNvPr id="9293" name="Group 2061"/>
            <p:cNvGrpSpPr>
              <a:grpSpLocks/>
            </p:cNvGrpSpPr>
            <p:nvPr/>
          </p:nvGrpSpPr>
          <p:grpSpPr bwMode="auto">
            <a:xfrm>
              <a:off x="2857" y="1353"/>
              <a:ext cx="290" cy="293"/>
              <a:chOff x="2857" y="1353"/>
              <a:chExt cx="290" cy="293"/>
            </a:xfrm>
          </p:grpSpPr>
          <p:sp>
            <p:nvSpPr>
              <p:cNvPr id="9320" name="Oval 2062"/>
              <p:cNvSpPr>
                <a:spLocks noChangeArrowheads="1"/>
              </p:cNvSpPr>
              <p:nvPr/>
            </p:nvSpPr>
            <p:spPr bwMode="auto">
              <a:xfrm>
                <a:off x="2857" y="1353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21" name="Text Box 2063"/>
              <p:cNvSpPr txBox="1">
                <a:spLocks noChangeArrowheads="1"/>
              </p:cNvSpPr>
              <p:nvPr/>
            </p:nvSpPr>
            <p:spPr bwMode="auto">
              <a:xfrm>
                <a:off x="2892" y="1430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IRP</a:t>
                </a:r>
                <a:endParaRPr lang="en-GB" altLang="de-DE" sz="900"/>
              </a:p>
            </p:txBody>
          </p:sp>
        </p:grpSp>
        <p:grpSp>
          <p:nvGrpSpPr>
            <p:cNvPr id="9294" name="Group 2064"/>
            <p:cNvGrpSpPr>
              <a:grpSpLocks/>
            </p:cNvGrpSpPr>
            <p:nvPr/>
          </p:nvGrpSpPr>
          <p:grpSpPr bwMode="auto">
            <a:xfrm>
              <a:off x="2637" y="1161"/>
              <a:ext cx="290" cy="293"/>
              <a:chOff x="2637" y="1161"/>
              <a:chExt cx="290" cy="293"/>
            </a:xfrm>
          </p:grpSpPr>
          <p:sp>
            <p:nvSpPr>
              <p:cNvPr id="9318" name="Oval 2065"/>
              <p:cNvSpPr>
                <a:spLocks noChangeArrowheads="1"/>
              </p:cNvSpPr>
              <p:nvPr/>
            </p:nvSpPr>
            <p:spPr bwMode="auto">
              <a:xfrm>
                <a:off x="2637" y="1161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19" name="Text Box 2066"/>
              <p:cNvSpPr txBox="1">
                <a:spLocks noChangeArrowheads="1"/>
              </p:cNvSpPr>
              <p:nvPr/>
            </p:nvSpPr>
            <p:spPr bwMode="auto">
              <a:xfrm>
                <a:off x="2672" y="1238"/>
                <a:ext cx="249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MEP</a:t>
                </a:r>
                <a:endParaRPr lang="en-GB" altLang="de-DE" sz="900"/>
              </a:p>
            </p:txBody>
          </p:sp>
        </p:grpSp>
        <p:sp>
          <p:nvSpPr>
            <p:cNvPr id="9295" name="Rectangle 2067"/>
            <p:cNvSpPr>
              <a:spLocks noChangeArrowheads="1"/>
            </p:cNvSpPr>
            <p:nvPr/>
          </p:nvSpPr>
          <p:spPr bwMode="auto">
            <a:xfrm>
              <a:off x="385" y="290"/>
              <a:ext cx="4893" cy="3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762000" indent="-762000"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de-DE" i="0"/>
                <a:t>Urban models in the 1980s</a:t>
              </a:r>
            </a:p>
            <a:p>
              <a:pPr>
                <a:spcBef>
                  <a:spcPct val="70000"/>
                </a:spcBef>
              </a:pPr>
              <a:r>
                <a:rPr lang="en-GB" altLang="de-DE" b="0" i="0"/>
                <a:t>	</a:t>
              </a:r>
            </a:p>
          </p:txBody>
        </p:sp>
        <p:grpSp>
          <p:nvGrpSpPr>
            <p:cNvPr id="9296" name="Group 2068"/>
            <p:cNvGrpSpPr>
              <a:grpSpLocks/>
            </p:cNvGrpSpPr>
            <p:nvPr/>
          </p:nvGrpSpPr>
          <p:grpSpPr bwMode="auto">
            <a:xfrm>
              <a:off x="4785" y="1761"/>
              <a:ext cx="290" cy="293"/>
              <a:chOff x="4785" y="1761"/>
              <a:chExt cx="290" cy="293"/>
            </a:xfrm>
          </p:grpSpPr>
          <p:sp>
            <p:nvSpPr>
              <p:cNvPr id="9316" name="Oval 2069"/>
              <p:cNvSpPr>
                <a:spLocks noChangeArrowheads="1"/>
              </p:cNvSpPr>
              <p:nvPr/>
            </p:nvSpPr>
            <p:spPr bwMode="auto">
              <a:xfrm>
                <a:off x="4785" y="1761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17" name="Text Box 2070"/>
              <p:cNvSpPr txBox="1">
                <a:spLocks noChangeArrowheads="1"/>
              </p:cNvSpPr>
              <p:nvPr/>
            </p:nvSpPr>
            <p:spPr bwMode="auto">
              <a:xfrm>
                <a:off x="4811" y="1838"/>
                <a:ext cx="249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OSA</a:t>
                </a:r>
                <a:endParaRPr lang="en-GB" altLang="de-DE" sz="900"/>
              </a:p>
            </p:txBody>
          </p:sp>
        </p:grpSp>
        <p:grpSp>
          <p:nvGrpSpPr>
            <p:cNvPr id="9297" name="Group 2071"/>
            <p:cNvGrpSpPr>
              <a:grpSpLocks/>
            </p:cNvGrpSpPr>
            <p:nvPr/>
          </p:nvGrpSpPr>
          <p:grpSpPr bwMode="auto">
            <a:xfrm>
              <a:off x="2529" y="1347"/>
              <a:ext cx="290" cy="293"/>
              <a:chOff x="2529" y="1347"/>
              <a:chExt cx="290" cy="293"/>
            </a:xfrm>
          </p:grpSpPr>
          <p:sp>
            <p:nvSpPr>
              <p:cNvPr id="9314" name="Oval 2072"/>
              <p:cNvSpPr>
                <a:spLocks noChangeArrowheads="1"/>
              </p:cNvSpPr>
              <p:nvPr/>
            </p:nvSpPr>
            <p:spPr bwMode="auto">
              <a:xfrm>
                <a:off x="2529" y="1347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15" name="Text Box 2073"/>
              <p:cNvSpPr txBox="1">
                <a:spLocks noChangeArrowheads="1"/>
              </p:cNvSpPr>
              <p:nvPr/>
            </p:nvSpPr>
            <p:spPr bwMode="auto">
              <a:xfrm>
                <a:off x="2564" y="1424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LIL</a:t>
                </a:r>
                <a:endParaRPr lang="en-GB" altLang="de-DE" sz="900"/>
              </a:p>
            </p:txBody>
          </p:sp>
        </p:grpSp>
        <p:grpSp>
          <p:nvGrpSpPr>
            <p:cNvPr id="9298" name="Group 2074"/>
            <p:cNvGrpSpPr>
              <a:grpSpLocks/>
            </p:cNvGrpSpPr>
            <p:nvPr/>
          </p:nvGrpSpPr>
          <p:grpSpPr bwMode="auto">
            <a:xfrm>
              <a:off x="1317" y="1428"/>
              <a:ext cx="290" cy="293"/>
              <a:chOff x="1317" y="1428"/>
              <a:chExt cx="290" cy="293"/>
            </a:xfrm>
          </p:grpSpPr>
          <p:sp>
            <p:nvSpPr>
              <p:cNvPr id="9312" name="Oval 2075"/>
              <p:cNvSpPr>
                <a:spLocks noChangeArrowheads="1"/>
              </p:cNvSpPr>
              <p:nvPr/>
            </p:nvSpPr>
            <p:spPr bwMode="auto">
              <a:xfrm>
                <a:off x="1317" y="1428"/>
                <a:ext cx="290" cy="29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13" name="Text Box 2076"/>
              <p:cNvSpPr txBox="1">
                <a:spLocks noChangeArrowheads="1"/>
              </p:cNvSpPr>
              <p:nvPr/>
            </p:nvSpPr>
            <p:spPr bwMode="auto">
              <a:xfrm>
                <a:off x="1352" y="1505"/>
                <a:ext cx="249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HUD</a:t>
                </a:r>
                <a:endParaRPr lang="en-GB" altLang="de-DE" sz="900"/>
              </a:p>
            </p:txBody>
          </p:sp>
        </p:grpSp>
        <p:grpSp>
          <p:nvGrpSpPr>
            <p:cNvPr id="9299" name="Group 2077"/>
            <p:cNvGrpSpPr>
              <a:grpSpLocks/>
            </p:cNvGrpSpPr>
            <p:nvPr/>
          </p:nvGrpSpPr>
          <p:grpSpPr bwMode="auto">
            <a:xfrm>
              <a:off x="308" y="1694"/>
              <a:ext cx="290" cy="293"/>
              <a:chOff x="308" y="1694"/>
              <a:chExt cx="290" cy="293"/>
            </a:xfrm>
          </p:grpSpPr>
          <p:sp>
            <p:nvSpPr>
              <p:cNvPr id="9310" name="Oval 2078"/>
              <p:cNvSpPr>
                <a:spLocks noChangeArrowheads="1"/>
              </p:cNvSpPr>
              <p:nvPr/>
            </p:nvSpPr>
            <p:spPr bwMode="auto">
              <a:xfrm>
                <a:off x="308" y="1694"/>
                <a:ext cx="290" cy="29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11" name="Text Box 2079"/>
              <p:cNvSpPr txBox="1">
                <a:spLocks noChangeArrowheads="1"/>
              </p:cNvSpPr>
              <p:nvPr/>
            </p:nvSpPr>
            <p:spPr bwMode="auto">
              <a:xfrm>
                <a:off x="345" y="1783"/>
                <a:ext cx="231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POL</a:t>
                </a:r>
                <a:endParaRPr lang="en-GB" altLang="de-DE" sz="900"/>
              </a:p>
            </p:txBody>
          </p:sp>
        </p:grpSp>
        <p:grpSp>
          <p:nvGrpSpPr>
            <p:cNvPr id="9300" name="Group 2080"/>
            <p:cNvGrpSpPr>
              <a:grpSpLocks/>
            </p:cNvGrpSpPr>
            <p:nvPr/>
          </p:nvGrpSpPr>
          <p:grpSpPr bwMode="auto">
            <a:xfrm>
              <a:off x="883" y="1418"/>
              <a:ext cx="290" cy="293"/>
              <a:chOff x="883" y="1418"/>
              <a:chExt cx="290" cy="293"/>
            </a:xfrm>
          </p:grpSpPr>
          <p:sp>
            <p:nvSpPr>
              <p:cNvPr id="9308" name="Oval 2081"/>
              <p:cNvSpPr>
                <a:spLocks noChangeArrowheads="1"/>
              </p:cNvSpPr>
              <p:nvPr/>
            </p:nvSpPr>
            <p:spPr bwMode="auto">
              <a:xfrm>
                <a:off x="883" y="1418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09" name="Text Box 2082"/>
              <p:cNvSpPr txBox="1">
                <a:spLocks noChangeArrowheads="1"/>
              </p:cNvSpPr>
              <p:nvPr/>
            </p:nvSpPr>
            <p:spPr bwMode="auto">
              <a:xfrm>
                <a:off x="915" y="1495"/>
                <a:ext cx="249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BOY</a:t>
                </a:r>
                <a:endParaRPr lang="en-GB" altLang="de-DE" sz="900"/>
              </a:p>
            </p:txBody>
          </p:sp>
        </p:grpSp>
        <p:grpSp>
          <p:nvGrpSpPr>
            <p:cNvPr id="9301" name="Group 2083"/>
            <p:cNvGrpSpPr>
              <a:grpSpLocks/>
            </p:cNvGrpSpPr>
            <p:nvPr/>
          </p:nvGrpSpPr>
          <p:grpSpPr bwMode="auto">
            <a:xfrm>
              <a:off x="1065" y="1577"/>
              <a:ext cx="290" cy="293"/>
              <a:chOff x="981" y="1557"/>
              <a:chExt cx="290" cy="293"/>
            </a:xfrm>
          </p:grpSpPr>
          <p:sp>
            <p:nvSpPr>
              <p:cNvPr id="9306" name="Oval 2084"/>
              <p:cNvSpPr>
                <a:spLocks noChangeArrowheads="1"/>
              </p:cNvSpPr>
              <p:nvPr/>
            </p:nvSpPr>
            <p:spPr bwMode="auto">
              <a:xfrm>
                <a:off x="981" y="1557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07" name="Text Box 2085"/>
              <p:cNvSpPr txBox="1">
                <a:spLocks noChangeArrowheads="1"/>
              </p:cNvSpPr>
              <p:nvPr/>
            </p:nvSpPr>
            <p:spPr bwMode="auto">
              <a:xfrm>
                <a:off x="1019" y="1634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ITL</a:t>
                </a:r>
                <a:endParaRPr lang="en-GB" altLang="de-DE" sz="900"/>
              </a:p>
            </p:txBody>
          </p:sp>
        </p:grpSp>
        <p:grpSp>
          <p:nvGrpSpPr>
            <p:cNvPr id="9302" name="Group 2086"/>
            <p:cNvGrpSpPr>
              <a:grpSpLocks/>
            </p:cNvGrpSpPr>
            <p:nvPr/>
          </p:nvGrpSpPr>
          <p:grpSpPr bwMode="auto">
            <a:xfrm>
              <a:off x="732" y="1599"/>
              <a:ext cx="290" cy="293"/>
              <a:chOff x="732" y="1599"/>
              <a:chExt cx="290" cy="293"/>
            </a:xfrm>
          </p:grpSpPr>
          <p:sp>
            <p:nvSpPr>
              <p:cNvPr id="9304" name="Oval 2087"/>
              <p:cNvSpPr>
                <a:spLocks noChangeArrowheads="1"/>
              </p:cNvSpPr>
              <p:nvPr/>
            </p:nvSpPr>
            <p:spPr bwMode="auto">
              <a:xfrm>
                <a:off x="732" y="1599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305" name="Text Box 2088"/>
              <p:cNvSpPr txBox="1">
                <a:spLocks noChangeArrowheads="1"/>
              </p:cNvSpPr>
              <p:nvPr/>
            </p:nvSpPr>
            <p:spPr bwMode="auto">
              <a:xfrm>
                <a:off x="767" y="1676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KIM</a:t>
                </a:r>
                <a:endParaRPr lang="en-GB" altLang="de-DE" sz="900"/>
              </a:p>
            </p:txBody>
          </p:sp>
        </p:grpSp>
        <p:sp>
          <p:nvSpPr>
            <p:cNvPr id="9303" name="Text Box 2089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A2A242DD-262D-4D3A-8F60-DA0773CC1445}" type="slidenum">
                <a:rPr lang="en-GB" altLang="de-DE" sz="1800"/>
                <a:pPr>
                  <a:spcBef>
                    <a:spcPct val="50000"/>
                  </a:spcBef>
                </a:pPr>
                <a:t>5</a:t>
              </a:fld>
              <a:endParaRPr lang="en-GB" altLang="de-DE" sz="2000" b="0" i="0">
                <a:latin typeface="Times New Roman" pitchFamily="18" charset="0"/>
              </a:endParaRPr>
            </a:p>
          </p:txBody>
        </p:sp>
      </p:grpSp>
      <p:grpSp>
        <p:nvGrpSpPr>
          <p:cNvPr id="568432" name="Group 2160"/>
          <p:cNvGrpSpPr>
            <a:grpSpLocks/>
          </p:cNvGrpSpPr>
          <p:nvPr/>
        </p:nvGrpSpPr>
        <p:grpSpPr bwMode="auto">
          <a:xfrm>
            <a:off x="393700" y="460375"/>
            <a:ext cx="8453438" cy="6065838"/>
            <a:chOff x="248" y="290"/>
            <a:chExt cx="5325" cy="3821"/>
          </a:xfrm>
        </p:grpSpPr>
        <p:sp>
          <p:nvSpPr>
            <p:cNvPr id="9220" name="Rectangle 2091"/>
            <p:cNvSpPr>
              <a:spLocks noChangeArrowheads="1"/>
            </p:cNvSpPr>
            <p:nvPr/>
          </p:nvSpPr>
          <p:spPr bwMode="auto">
            <a:xfrm>
              <a:off x="385" y="290"/>
              <a:ext cx="4893" cy="3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762000" indent="-762000"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de-DE" i="0"/>
                <a:t>Urban models today</a:t>
              </a:r>
            </a:p>
            <a:p>
              <a:endParaRPr lang="en-GB" altLang="de-DE" i="0"/>
            </a:p>
            <a:p>
              <a:pPr>
                <a:spcBef>
                  <a:spcPct val="70000"/>
                </a:spcBef>
              </a:pPr>
              <a:r>
                <a:rPr lang="en-GB" altLang="de-DE" b="0" i="0"/>
                <a:t>	</a:t>
              </a:r>
            </a:p>
          </p:txBody>
        </p:sp>
        <p:pic>
          <p:nvPicPr>
            <p:cNvPr id="9221" name="Picture 2092" descr="wel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820"/>
              <a:ext cx="5234" cy="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2093"/>
            <p:cNvSpPr txBox="1">
              <a:spLocks noChangeArrowheads="1"/>
            </p:cNvSpPr>
            <p:nvPr/>
          </p:nvSpPr>
          <p:spPr bwMode="auto">
            <a:xfrm>
              <a:off x="360" y="3848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fld id="{55DDEA39-A74A-4E72-BF7F-A1D243DBB806}" type="slidenum">
                <a:rPr lang="de-DE" altLang="de-DE" sz="1800"/>
                <a:pPr>
                  <a:spcBef>
                    <a:spcPct val="50000"/>
                  </a:spcBef>
                </a:pPr>
                <a:t>5</a:t>
              </a:fld>
              <a:endParaRPr lang="de-DE" altLang="de-DE" sz="2000" b="0" i="0" dirty="0">
                <a:latin typeface="Times New Roman" pitchFamily="18" charset="0"/>
              </a:endParaRPr>
            </a:p>
          </p:txBody>
        </p:sp>
        <p:grpSp>
          <p:nvGrpSpPr>
            <p:cNvPr id="9223" name="Group 2094"/>
            <p:cNvGrpSpPr>
              <a:grpSpLocks/>
            </p:cNvGrpSpPr>
            <p:nvPr/>
          </p:nvGrpSpPr>
          <p:grpSpPr bwMode="auto">
            <a:xfrm>
              <a:off x="4937" y="1601"/>
              <a:ext cx="290" cy="293"/>
              <a:chOff x="4937" y="1601"/>
              <a:chExt cx="290" cy="293"/>
            </a:xfrm>
          </p:grpSpPr>
          <p:sp>
            <p:nvSpPr>
              <p:cNvPr id="9287" name="Oval 2095"/>
              <p:cNvSpPr>
                <a:spLocks noChangeArrowheads="1"/>
              </p:cNvSpPr>
              <p:nvPr/>
            </p:nvSpPr>
            <p:spPr bwMode="auto">
              <a:xfrm>
                <a:off x="4937" y="1601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88" name="Text Box 2096"/>
              <p:cNvSpPr txBox="1">
                <a:spLocks noChangeArrowheads="1"/>
              </p:cNvSpPr>
              <p:nvPr/>
            </p:nvSpPr>
            <p:spPr bwMode="auto">
              <a:xfrm>
                <a:off x="4963" y="1678"/>
                <a:ext cx="249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RUR</a:t>
                </a:r>
                <a:endParaRPr lang="en-GB" altLang="de-DE" sz="900"/>
              </a:p>
            </p:txBody>
          </p:sp>
        </p:grpSp>
        <p:grpSp>
          <p:nvGrpSpPr>
            <p:cNvPr id="9224" name="Group 2097"/>
            <p:cNvGrpSpPr>
              <a:grpSpLocks/>
            </p:cNvGrpSpPr>
            <p:nvPr/>
          </p:nvGrpSpPr>
          <p:grpSpPr bwMode="auto">
            <a:xfrm>
              <a:off x="376" y="1519"/>
              <a:ext cx="290" cy="293"/>
              <a:chOff x="4185" y="3129"/>
              <a:chExt cx="284" cy="284"/>
            </a:xfrm>
          </p:grpSpPr>
          <p:sp>
            <p:nvSpPr>
              <p:cNvPr id="9285" name="Oval 2098"/>
              <p:cNvSpPr>
                <a:spLocks noChangeArrowheads="1"/>
              </p:cNvSpPr>
              <p:nvPr/>
            </p:nvSpPr>
            <p:spPr bwMode="auto">
              <a:xfrm>
                <a:off x="4185" y="3129"/>
                <a:ext cx="284" cy="284"/>
              </a:xfrm>
              <a:prstGeom prst="ellipse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2727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86" name="Text Box 2099"/>
              <p:cNvSpPr txBox="1">
                <a:spLocks noChangeArrowheads="1"/>
              </p:cNvSpPr>
              <p:nvPr/>
            </p:nvSpPr>
            <p:spPr bwMode="auto">
              <a:xfrm>
                <a:off x="4219" y="3204"/>
                <a:ext cx="226" cy="125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CUF</a:t>
                </a:r>
                <a:endParaRPr lang="en-GB" altLang="de-DE" sz="900"/>
              </a:p>
            </p:txBody>
          </p:sp>
        </p:grpSp>
        <p:grpSp>
          <p:nvGrpSpPr>
            <p:cNvPr id="9225" name="Group 2100"/>
            <p:cNvGrpSpPr>
              <a:grpSpLocks/>
            </p:cNvGrpSpPr>
            <p:nvPr/>
          </p:nvGrpSpPr>
          <p:grpSpPr bwMode="auto">
            <a:xfrm>
              <a:off x="991" y="1263"/>
              <a:ext cx="290" cy="293"/>
              <a:chOff x="991" y="1263"/>
              <a:chExt cx="290" cy="293"/>
            </a:xfrm>
          </p:grpSpPr>
          <p:sp>
            <p:nvSpPr>
              <p:cNvPr id="9283" name="Oval 2101"/>
              <p:cNvSpPr>
                <a:spLocks noChangeArrowheads="1"/>
              </p:cNvSpPr>
              <p:nvPr/>
            </p:nvSpPr>
            <p:spPr bwMode="auto">
              <a:xfrm>
                <a:off x="991" y="1263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84" name="Text Box 2102"/>
              <p:cNvSpPr txBox="1">
                <a:spLocks noChangeArrowheads="1"/>
              </p:cNvSpPr>
              <p:nvPr/>
            </p:nvSpPr>
            <p:spPr bwMode="auto">
              <a:xfrm>
                <a:off x="1026" y="1340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ILU</a:t>
                </a:r>
                <a:endParaRPr lang="en-GB" altLang="de-DE" sz="900"/>
              </a:p>
            </p:txBody>
          </p:sp>
        </p:grpSp>
        <p:grpSp>
          <p:nvGrpSpPr>
            <p:cNvPr id="9226" name="Group 2103"/>
            <p:cNvGrpSpPr>
              <a:grpSpLocks/>
            </p:cNvGrpSpPr>
            <p:nvPr/>
          </p:nvGrpSpPr>
          <p:grpSpPr bwMode="auto">
            <a:xfrm>
              <a:off x="3067" y="1094"/>
              <a:ext cx="290" cy="293"/>
              <a:chOff x="3067" y="1094"/>
              <a:chExt cx="290" cy="293"/>
            </a:xfrm>
          </p:grpSpPr>
          <p:sp>
            <p:nvSpPr>
              <p:cNvPr id="9281" name="Oval 2104"/>
              <p:cNvSpPr>
                <a:spLocks noChangeArrowheads="1"/>
              </p:cNvSpPr>
              <p:nvPr/>
            </p:nvSpPr>
            <p:spPr bwMode="auto">
              <a:xfrm>
                <a:off x="3067" y="1094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82" name="Text Box 2105"/>
              <p:cNvSpPr txBox="1">
                <a:spLocks noChangeArrowheads="1"/>
              </p:cNvSpPr>
              <p:nvPr/>
            </p:nvSpPr>
            <p:spPr bwMode="auto">
              <a:xfrm>
                <a:off x="3102" y="1171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IMR</a:t>
                </a:r>
                <a:endParaRPr lang="en-GB" altLang="de-DE" sz="900"/>
              </a:p>
            </p:txBody>
          </p:sp>
        </p:grpSp>
        <p:grpSp>
          <p:nvGrpSpPr>
            <p:cNvPr id="9227" name="Group 2106"/>
            <p:cNvGrpSpPr>
              <a:grpSpLocks/>
            </p:cNvGrpSpPr>
            <p:nvPr/>
          </p:nvGrpSpPr>
          <p:grpSpPr bwMode="auto">
            <a:xfrm>
              <a:off x="5283" y="3241"/>
              <a:ext cx="290" cy="293"/>
              <a:chOff x="5283" y="3241"/>
              <a:chExt cx="290" cy="293"/>
            </a:xfrm>
          </p:grpSpPr>
          <p:sp>
            <p:nvSpPr>
              <p:cNvPr id="9279" name="Oval 2107"/>
              <p:cNvSpPr>
                <a:spLocks noChangeArrowheads="1"/>
              </p:cNvSpPr>
              <p:nvPr/>
            </p:nvSpPr>
            <p:spPr bwMode="auto">
              <a:xfrm>
                <a:off x="5283" y="3241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80" name="Text Box 2108"/>
              <p:cNvSpPr txBox="1">
                <a:spLocks noChangeArrowheads="1"/>
              </p:cNvSpPr>
              <p:nvPr/>
            </p:nvSpPr>
            <p:spPr bwMode="auto">
              <a:xfrm>
                <a:off x="5318" y="3318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TRE</a:t>
                </a:r>
                <a:endParaRPr lang="en-GB" altLang="de-DE" sz="900"/>
              </a:p>
            </p:txBody>
          </p:sp>
        </p:grpSp>
        <p:grpSp>
          <p:nvGrpSpPr>
            <p:cNvPr id="9228" name="Group 2109"/>
            <p:cNvGrpSpPr>
              <a:grpSpLocks/>
            </p:cNvGrpSpPr>
            <p:nvPr/>
          </p:nvGrpSpPr>
          <p:grpSpPr bwMode="auto">
            <a:xfrm>
              <a:off x="732" y="1599"/>
              <a:ext cx="290" cy="293"/>
              <a:chOff x="732" y="1599"/>
              <a:chExt cx="290" cy="293"/>
            </a:xfrm>
          </p:grpSpPr>
          <p:sp>
            <p:nvSpPr>
              <p:cNvPr id="9277" name="Oval 2110"/>
              <p:cNvSpPr>
                <a:spLocks noChangeArrowheads="1"/>
              </p:cNvSpPr>
              <p:nvPr/>
            </p:nvSpPr>
            <p:spPr bwMode="auto">
              <a:xfrm>
                <a:off x="732" y="1599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78" name="Text Box 2111"/>
              <p:cNvSpPr txBox="1">
                <a:spLocks noChangeArrowheads="1"/>
              </p:cNvSpPr>
              <p:nvPr/>
            </p:nvSpPr>
            <p:spPr bwMode="auto">
              <a:xfrm>
                <a:off x="767" y="1676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KIM</a:t>
                </a:r>
                <a:endParaRPr lang="en-GB" altLang="de-DE" sz="900"/>
              </a:p>
            </p:txBody>
          </p:sp>
        </p:grpSp>
        <p:grpSp>
          <p:nvGrpSpPr>
            <p:cNvPr id="9229" name="Group 2112"/>
            <p:cNvGrpSpPr>
              <a:grpSpLocks/>
            </p:cNvGrpSpPr>
            <p:nvPr/>
          </p:nvGrpSpPr>
          <p:grpSpPr bwMode="auto">
            <a:xfrm>
              <a:off x="1199" y="3078"/>
              <a:ext cx="290" cy="293"/>
              <a:chOff x="1199" y="3078"/>
              <a:chExt cx="290" cy="293"/>
            </a:xfrm>
          </p:grpSpPr>
          <p:sp>
            <p:nvSpPr>
              <p:cNvPr id="9275" name="Oval 2113"/>
              <p:cNvSpPr>
                <a:spLocks noChangeArrowheads="1"/>
              </p:cNvSpPr>
              <p:nvPr/>
            </p:nvSpPr>
            <p:spPr bwMode="auto">
              <a:xfrm>
                <a:off x="1199" y="3078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76" name="Text Box 2114"/>
              <p:cNvSpPr txBox="1">
                <a:spLocks noChangeArrowheads="1"/>
              </p:cNvSpPr>
              <p:nvPr/>
            </p:nvSpPr>
            <p:spPr bwMode="auto">
              <a:xfrm>
                <a:off x="1228" y="3155"/>
                <a:ext cx="249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MUS</a:t>
                </a:r>
                <a:endParaRPr lang="en-GB" altLang="de-DE" sz="900"/>
              </a:p>
            </p:txBody>
          </p:sp>
        </p:grpSp>
        <p:grpSp>
          <p:nvGrpSpPr>
            <p:cNvPr id="9230" name="Group 2115"/>
            <p:cNvGrpSpPr>
              <a:grpSpLocks/>
            </p:cNvGrpSpPr>
            <p:nvPr/>
          </p:nvGrpSpPr>
          <p:grpSpPr bwMode="auto">
            <a:xfrm>
              <a:off x="308" y="1694"/>
              <a:ext cx="290" cy="293"/>
              <a:chOff x="308" y="1694"/>
              <a:chExt cx="290" cy="293"/>
            </a:xfrm>
          </p:grpSpPr>
          <p:sp>
            <p:nvSpPr>
              <p:cNvPr id="9273" name="Oval 2116"/>
              <p:cNvSpPr>
                <a:spLocks noChangeArrowheads="1"/>
              </p:cNvSpPr>
              <p:nvPr/>
            </p:nvSpPr>
            <p:spPr bwMode="auto">
              <a:xfrm>
                <a:off x="308" y="1694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74" name="Text Box 2117"/>
              <p:cNvSpPr txBox="1">
                <a:spLocks noChangeArrowheads="1"/>
              </p:cNvSpPr>
              <p:nvPr/>
            </p:nvSpPr>
            <p:spPr bwMode="auto">
              <a:xfrm>
                <a:off x="349" y="1771"/>
                <a:ext cx="249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POL</a:t>
                </a:r>
                <a:endParaRPr lang="en-GB" altLang="de-DE" sz="900"/>
              </a:p>
            </p:txBody>
          </p:sp>
        </p:grpSp>
        <p:grpSp>
          <p:nvGrpSpPr>
            <p:cNvPr id="9231" name="Group 2118"/>
            <p:cNvGrpSpPr>
              <a:grpSpLocks/>
            </p:cNvGrpSpPr>
            <p:nvPr/>
          </p:nvGrpSpPr>
          <p:grpSpPr bwMode="auto">
            <a:xfrm>
              <a:off x="1005" y="2345"/>
              <a:ext cx="290" cy="293"/>
              <a:chOff x="1005" y="2345"/>
              <a:chExt cx="290" cy="293"/>
            </a:xfrm>
          </p:grpSpPr>
          <p:sp>
            <p:nvSpPr>
              <p:cNvPr id="9271" name="Oval 2119"/>
              <p:cNvSpPr>
                <a:spLocks noChangeArrowheads="1"/>
              </p:cNvSpPr>
              <p:nvPr/>
            </p:nvSpPr>
            <p:spPr bwMode="auto">
              <a:xfrm>
                <a:off x="1005" y="2345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72" name="Text Box 2120"/>
              <p:cNvSpPr txBox="1">
                <a:spLocks noChangeArrowheads="1"/>
              </p:cNvSpPr>
              <p:nvPr/>
            </p:nvSpPr>
            <p:spPr bwMode="auto">
              <a:xfrm>
                <a:off x="1040" y="2422"/>
                <a:ext cx="249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TRA</a:t>
                </a:r>
                <a:endParaRPr lang="en-GB" altLang="de-DE" sz="900"/>
              </a:p>
            </p:txBody>
          </p:sp>
        </p:grpSp>
        <p:grpSp>
          <p:nvGrpSpPr>
            <p:cNvPr id="9232" name="Group 2121"/>
            <p:cNvGrpSpPr>
              <a:grpSpLocks/>
            </p:cNvGrpSpPr>
            <p:nvPr/>
          </p:nvGrpSpPr>
          <p:grpSpPr bwMode="auto">
            <a:xfrm>
              <a:off x="973" y="1685"/>
              <a:ext cx="290" cy="293"/>
              <a:chOff x="973" y="1685"/>
              <a:chExt cx="290" cy="293"/>
            </a:xfrm>
          </p:grpSpPr>
          <p:sp>
            <p:nvSpPr>
              <p:cNvPr id="9269" name="Oval 2122"/>
              <p:cNvSpPr>
                <a:spLocks noChangeArrowheads="1"/>
              </p:cNvSpPr>
              <p:nvPr/>
            </p:nvSpPr>
            <p:spPr bwMode="auto">
              <a:xfrm>
                <a:off x="973" y="1685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70" name="Text Box 2123"/>
              <p:cNvSpPr txBox="1">
                <a:spLocks noChangeArrowheads="1"/>
              </p:cNvSpPr>
              <p:nvPr/>
            </p:nvSpPr>
            <p:spPr bwMode="auto">
              <a:xfrm>
                <a:off x="1011" y="1762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ITL</a:t>
                </a:r>
                <a:endParaRPr lang="en-GB" altLang="de-DE" sz="900"/>
              </a:p>
            </p:txBody>
          </p:sp>
        </p:grpSp>
        <p:grpSp>
          <p:nvGrpSpPr>
            <p:cNvPr id="9233" name="Group 2124"/>
            <p:cNvGrpSpPr>
              <a:grpSpLocks/>
            </p:cNvGrpSpPr>
            <p:nvPr/>
          </p:nvGrpSpPr>
          <p:grpSpPr bwMode="auto">
            <a:xfrm>
              <a:off x="520" y="1133"/>
              <a:ext cx="290" cy="293"/>
              <a:chOff x="520" y="1133"/>
              <a:chExt cx="290" cy="293"/>
            </a:xfrm>
          </p:grpSpPr>
          <p:sp>
            <p:nvSpPr>
              <p:cNvPr id="9267" name="Oval 2125"/>
              <p:cNvSpPr>
                <a:spLocks noChangeArrowheads="1"/>
              </p:cNvSpPr>
              <p:nvPr/>
            </p:nvSpPr>
            <p:spPr bwMode="auto">
              <a:xfrm>
                <a:off x="520" y="1133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68" name="Text Box 2126"/>
              <p:cNvSpPr txBox="1">
                <a:spLocks noChangeArrowheads="1"/>
              </p:cNvSpPr>
              <p:nvPr/>
            </p:nvSpPr>
            <p:spPr bwMode="auto">
              <a:xfrm>
                <a:off x="549" y="1210"/>
                <a:ext cx="249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URB</a:t>
                </a:r>
                <a:endParaRPr lang="en-GB" altLang="de-DE" sz="900"/>
              </a:p>
            </p:txBody>
          </p:sp>
        </p:grpSp>
        <p:grpSp>
          <p:nvGrpSpPr>
            <p:cNvPr id="9234" name="Group 2127"/>
            <p:cNvGrpSpPr>
              <a:grpSpLocks/>
            </p:cNvGrpSpPr>
            <p:nvPr/>
          </p:nvGrpSpPr>
          <p:grpSpPr bwMode="auto">
            <a:xfrm>
              <a:off x="447" y="1314"/>
              <a:ext cx="290" cy="293"/>
              <a:chOff x="447" y="1314"/>
              <a:chExt cx="290" cy="293"/>
            </a:xfrm>
          </p:grpSpPr>
          <p:sp>
            <p:nvSpPr>
              <p:cNvPr id="9265" name="Oval 2128"/>
              <p:cNvSpPr>
                <a:spLocks noChangeArrowheads="1"/>
              </p:cNvSpPr>
              <p:nvPr/>
            </p:nvSpPr>
            <p:spPr bwMode="auto">
              <a:xfrm>
                <a:off x="447" y="1314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66" name="Text Box 2129"/>
              <p:cNvSpPr txBox="1">
                <a:spLocks noChangeArrowheads="1"/>
              </p:cNvSpPr>
              <p:nvPr/>
            </p:nvSpPr>
            <p:spPr bwMode="auto">
              <a:xfrm>
                <a:off x="482" y="1391"/>
                <a:ext cx="249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TLU</a:t>
                </a:r>
                <a:endParaRPr lang="en-GB" altLang="de-DE" sz="900"/>
              </a:p>
            </p:txBody>
          </p:sp>
        </p:grpSp>
        <p:grpSp>
          <p:nvGrpSpPr>
            <p:cNvPr id="9235" name="Group 2130"/>
            <p:cNvGrpSpPr>
              <a:grpSpLocks/>
            </p:cNvGrpSpPr>
            <p:nvPr/>
          </p:nvGrpSpPr>
          <p:grpSpPr bwMode="auto">
            <a:xfrm>
              <a:off x="1112" y="1529"/>
              <a:ext cx="290" cy="293"/>
              <a:chOff x="1112" y="1529"/>
              <a:chExt cx="290" cy="293"/>
            </a:xfrm>
          </p:grpSpPr>
          <p:sp>
            <p:nvSpPr>
              <p:cNvPr id="9263" name="Oval 2131"/>
              <p:cNvSpPr>
                <a:spLocks noChangeArrowheads="1"/>
              </p:cNvSpPr>
              <p:nvPr/>
            </p:nvSpPr>
            <p:spPr bwMode="auto">
              <a:xfrm>
                <a:off x="1112" y="1529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64" name="Text Box 2132"/>
              <p:cNvSpPr txBox="1">
                <a:spLocks noChangeArrowheads="1"/>
              </p:cNvSpPr>
              <p:nvPr/>
            </p:nvSpPr>
            <p:spPr bwMode="auto">
              <a:xfrm>
                <a:off x="1147" y="1606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MET</a:t>
                </a:r>
                <a:endParaRPr lang="en-GB" altLang="de-DE" sz="900"/>
              </a:p>
            </p:txBody>
          </p:sp>
        </p:grpSp>
        <p:grpSp>
          <p:nvGrpSpPr>
            <p:cNvPr id="9236" name="Group 2133"/>
            <p:cNvGrpSpPr>
              <a:grpSpLocks/>
            </p:cNvGrpSpPr>
            <p:nvPr/>
          </p:nvGrpSpPr>
          <p:grpSpPr bwMode="auto">
            <a:xfrm>
              <a:off x="2406" y="1167"/>
              <a:ext cx="290" cy="293"/>
              <a:chOff x="4185" y="3129"/>
              <a:chExt cx="284" cy="284"/>
            </a:xfrm>
          </p:grpSpPr>
          <p:sp>
            <p:nvSpPr>
              <p:cNvPr id="9261" name="Oval 2134"/>
              <p:cNvSpPr>
                <a:spLocks noChangeArrowheads="1"/>
              </p:cNvSpPr>
              <p:nvPr/>
            </p:nvSpPr>
            <p:spPr bwMode="auto">
              <a:xfrm>
                <a:off x="4185" y="3129"/>
                <a:ext cx="284" cy="284"/>
              </a:xfrm>
              <a:prstGeom prst="ellipse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2727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62" name="Text Box 2135"/>
              <p:cNvSpPr txBox="1">
                <a:spLocks noChangeArrowheads="1"/>
              </p:cNvSpPr>
              <p:nvPr/>
            </p:nvSpPr>
            <p:spPr bwMode="auto">
              <a:xfrm>
                <a:off x="4219" y="3204"/>
                <a:ext cx="226" cy="125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DEL</a:t>
                </a:r>
                <a:endParaRPr lang="en-GB" altLang="de-DE" sz="900"/>
              </a:p>
            </p:txBody>
          </p:sp>
        </p:grpSp>
        <p:grpSp>
          <p:nvGrpSpPr>
            <p:cNvPr id="9237" name="Group 2136"/>
            <p:cNvGrpSpPr>
              <a:grpSpLocks/>
            </p:cNvGrpSpPr>
            <p:nvPr/>
          </p:nvGrpSpPr>
          <p:grpSpPr bwMode="auto">
            <a:xfrm>
              <a:off x="2637" y="1161"/>
              <a:ext cx="290" cy="293"/>
              <a:chOff x="2637" y="1161"/>
              <a:chExt cx="290" cy="293"/>
            </a:xfrm>
          </p:grpSpPr>
          <p:sp>
            <p:nvSpPr>
              <p:cNvPr id="9259" name="Oval 2137"/>
              <p:cNvSpPr>
                <a:spLocks noChangeArrowheads="1"/>
              </p:cNvSpPr>
              <p:nvPr/>
            </p:nvSpPr>
            <p:spPr bwMode="auto">
              <a:xfrm>
                <a:off x="2637" y="1161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60" name="Text Box 2138"/>
              <p:cNvSpPr txBox="1">
                <a:spLocks noChangeArrowheads="1"/>
              </p:cNvSpPr>
              <p:nvPr/>
            </p:nvSpPr>
            <p:spPr bwMode="auto">
              <a:xfrm>
                <a:off x="2672" y="1238"/>
                <a:ext cx="249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MEP</a:t>
                </a:r>
                <a:endParaRPr lang="en-GB" altLang="de-DE" sz="900"/>
              </a:p>
            </p:txBody>
          </p:sp>
        </p:grpSp>
        <p:grpSp>
          <p:nvGrpSpPr>
            <p:cNvPr id="9238" name="Group 2139"/>
            <p:cNvGrpSpPr>
              <a:grpSpLocks/>
            </p:cNvGrpSpPr>
            <p:nvPr/>
          </p:nvGrpSpPr>
          <p:grpSpPr bwMode="auto">
            <a:xfrm>
              <a:off x="3113" y="1345"/>
              <a:ext cx="290" cy="293"/>
              <a:chOff x="3113" y="1345"/>
              <a:chExt cx="290" cy="293"/>
            </a:xfrm>
          </p:grpSpPr>
          <p:sp>
            <p:nvSpPr>
              <p:cNvPr id="9257" name="Oval 2140"/>
              <p:cNvSpPr>
                <a:spLocks noChangeArrowheads="1"/>
              </p:cNvSpPr>
              <p:nvPr/>
            </p:nvSpPr>
            <p:spPr bwMode="auto">
              <a:xfrm>
                <a:off x="3113" y="1345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58" name="Text Box 2141"/>
              <p:cNvSpPr txBox="1">
                <a:spLocks noChangeArrowheads="1"/>
              </p:cNvSpPr>
              <p:nvPr/>
            </p:nvSpPr>
            <p:spPr bwMode="auto">
              <a:xfrm>
                <a:off x="3148" y="1422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ILM</a:t>
                </a:r>
                <a:endParaRPr lang="en-GB" altLang="de-DE" sz="900"/>
              </a:p>
            </p:txBody>
          </p:sp>
        </p:grpSp>
        <p:grpSp>
          <p:nvGrpSpPr>
            <p:cNvPr id="9239" name="Group 2142"/>
            <p:cNvGrpSpPr>
              <a:grpSpLocks/>
            </p:cNvGrpSpPr>
            <p:nvPr/>
          </p:nvGrpSpPr>
          <p:grpSpPr bwMode="auto">
            <a:xfrm>
              <a:off x="727" y="1239"/>
              <a:ext cx="290" cy="293"/>
              <a:chOff x="727" y="1239"/>
              <a:chExt cx="290" cy="293"/>
            </a:xfrm>
          </p:grpSpPr>
          <p:sp>
            <p:nvSpPr>
              <p:cNvPr id="9255" name="Oval 2143"/>
              <p:cNvSpPr>
                <a:spLocks noChangeArrowheads="1"/>
              </p:cNvSpPr>
              <p:nvPr/>
            </p:nvSpPr>
            <p:spPr bwMode="auto">
              <a:xfrm>
                <a:off x="727" y="1239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56" name="Text Box 2144"/>
              <p:cNvSpPr txBox="1">
                <a:spLocks noChangeArrowheads="1"/>
              </p:cNvSpPr>
              <p:nvPr/>
            </p:nvSpPr>
            <p:spPr bwMode="auto">
              <a:xfrm>
                <a:off x="762" y="1316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PEC</a:t>
                </a:r>
                <a:endParaRPr lang="en-GB" altLang="de-DE" sz="900"/>
              </a:p>
            </p:txBody>
          </p:sp>
        </p:grpSp>
        <p:grpSp>
          <p:nvGrpSpPr>
            <p:cNvPr id="9240" name="Group 2145"/>
            <p:cNvGrpSpPr>
              <a:grpSpLocks/>
            </p:cNvGrpSpPr>
            <p:nvPr/>
          </p:nvGrpSpPr>
          <p:grpSpPr bwMode="auto">
            <a:xfrm>
              <a:off x="3207" y="1586"/>
              <a:ext cx="290" cy="293"/>
              <a:chOff x="3207" y="1586"/>
              <a:chExt cx="290" cy="293"/>
            </a:xfrm>
          </p:grpSpPr>
          <p:sp>
            <p:nvSpPr>
              <p:cNvPr id="9253" name="Oval 2146"/>
              <p:cNvSpPr>
                <a:spLocks noChangeArrowheads="1"/>
              </p:cNvSpPr>
              <p:nvPr/>
            </p:nvSpPr>
            <p:spPr bwMode="auto">
              <a:xfrm>
                <a:off x="3207" y="1586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54" name="Text Box 2147"/>
              <p:cNvSpPr txBox="1">
                <a:spLocks noChangeArrowheads="1"/>
              </p:cNvSpPr>
              <p:nvPr/>
            </p:nvSpPr>
            <p:spPr bwMode="auto">
              <a:xfrm>
                <a:off x="3218" y="1663"/>
                <a:ext cx="27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MAR</a:t>
                </a:r>
                <a:endParaRPr lang="en-GB" altLang="de-DE" sz="900"/>
              </a:p>
            </p:txBody>
          </p:sp>
        </p:grpSp>
        <p:grpSp>
          <p:nvGrpSpPr>
            <p:cNvPr id="9241" name="Group 2148"/>
            <p:cNvGrpSpPr>
              <a:grpSpLocks/>
            </p:cNvGrpSpPr>
            <p:nvPr/>
          </p:nvGrpSpPr>
          <p:grpSpPr bwMode="auto">
            <a:xfrm>
              <a:off x="2967" y="1554"/>
              <a:ext cx="290" cy="293"/>
              <a:chOff x="2967" y="1514"/>
              <a:chExt cx="290" cy="293"/>
            </a:xfrm>
          </p:grpSpPr>
          <p:sp>
            <p:nvSpPr>
              <p:cNvPr id="9251" name="Oval 2149"/>
              <p:cNvSpPr>
                <a:spLocks noChangeArrowheads="1"/>
              </p:cNvSpPr>
              <p:nvPr/>
            </p:nvSpPr>
            <p:spPr bwMode="auto">
              <a:xfrm>
                <a:off x="2967" y="1514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52" name="Text Box 2150"/>
              <p:cNvSpPr txBox="1">
                <a:spLocks noChangeArrowheads="1"/>
              </p:cNvSpPr>
              <p:nvPr/>
            </p:nvSpPr>
            <p:spPr bwMode="auto">
              <a:xfrm>
                <a:off x="3002" y="1591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STA</a:t>
                </a:r>
                <a:endParaRPr lang="en-GB" altLang="de-DE" sz="900"/>
              </a:p>
            </p:txBody>
          </p:sp>
        </p:grpSp>
        <p:grpSp>
          <p:nvGrpSpPr>
            <p:cNvPr id="9242" name="Group 2151"/>
            <p:cNvGrpSpPr>
              <a:grpSpLocks/>
            </p:cNvGrpSpPr>
            <p:nvPr/>
          </p:nvGrpSpPr>
          <p:grpSpPr bwMode="auto">
            <a:xfrm>
              <a:off x="2857" y="1353"/>
              <a:ext cx="290" cy="293"/>
              <a:chOff x="2857" y="1353"/>
              <a:chExt cx="290" cy="293"/>
            </a:xfrm>
          </p:grpSpPr>
          <p:sp>
            <p:nvSpPr>
              <p:cNvPr id="9249" name="Oval 2152"/>
              <p:cNvSpPr>
                <a:spLocks noChangeArrowheads="1"/>
              </p:cNvSpPr>
              <p:nvPr/>
            </p:nvSpPr>
            <p:spPr bwMode="auto">
              <a:xfrm>
                <a:off x="2857" y="1353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50" name="Text Box 2153"/>
              <p:cNvSpPr txBox="1">
                <a:spLocks noChangeArrowheads="1"/>
              </p:cNvSpPr>
              <p:nvPr/>
            </p:nvSpPr>
            <p:spPr bwMode="auto">
              <a:xfrm>
                <a:off x="2900" y="1438"/>
                <a:ext cx="230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72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IRP</a:t>
                </a:r>
                <a:endParaRPr lang="en-GB" altLang="de-DE" sz="900"/>
              </a:p>
            </p:txBody>
          </p:sp>
        </p:grpSp>
        <p:grpSp>
          <p:nvGrpSpPr>
            <p:cNvPr id="9243" name="Group 2154"/>
            <p:cNvGrpSpPr>
              <a:grpSpLocks/>
            </p:cNvGrpSpPr>
            <p:nvPr/>
          </p:nvGrpSpPr>
          <p:grpSpPr bwMode="auto">
            <a:xfrm>
              <a:off x="2621" y="1393"/>
              <a:ext cx="290" cy="293"/>
              <a:chOff x="2621" y="1393"/>
              <a:chExt cx="290" cy="293"/>
            </a:xfrm>
          </p:grpSpPr>
          <p:sp>
            <p:nvSpPr>
              <p:cNvPr id="9247" name="Oval 2155"/>
              <p:cNvSpPr>
                <a:spLocks noChangeArrowheads="1"/>
              </p:cNvSpPr>
              <p:nvPr/>
            </p:nvSpPr>
            <p:spPr bwMode="auto">
              <a:xfrm>
                <a:off x="2621" y="1393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48" name="Text Box 2156"/>
              <p:cNvSpPr txBox="1">
                <a:spLocks noChangeArrowheads="1"/>
              </p:cNvSpPr>
              <p:nvPr/>
            </p:nvSpPr>
            <p:spPr bwMode="auto">
              <a:xfrm>
                <a:off x="2656" y="1470"/>
                <a:ext cx="246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PUM</a:t>
                </a:r>
                <a:endParaRPr lang="en-GB" altLang="de-DE" sz="900"/>
              </a:p>
            </p:txBody>
          </p:sp>
        </p:grpSp>
        <p:grpSp>
          <p:nvGrpSpPr>
            <p:cNvPr id="9244" name="Group 2157"/>
            <p:cNvGrpSpPr>
              <a:grpSpLocks/>
            </p:cNvGrpSpPr>
            <p:nvPr/>
          </p:nvGrpSpPr>
          <p:grpSpPr bwMode="auto">
            <a:xfrm>
              <a:off x="2375" y="1387"/>
              <a:ext cx="290" cy="293"/>
              <a:chOff x="2375" y="1387"/>
              <a:chExt cx="290" cy="293"/>
            </a:xfrm>
          </p:grpSpPr>
          <p:sp>
            <p:nvSpPr>
              <p:cNvPr id="9245" name="Oval 2158"/>
              <p:cNvSpPr>
                <a:spLocks noChangeArrowheads="1"/>
              </p:cNvSpPr>
              <p:nvPr/>
            </p:nvSpPr>
            <p:spPr bwMode="auto">
              <a:xfrm>
                <a:off x="2375" y="1387"/>
                <a:ext cx="290" cy="29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9246" name="Text Box 2159"/>
              <p:cNvSpPr txBox="1">
                <a:spLocks noChangeArrowheads="1"/>
              </p:cNvSpPr>
              <p:nvPr/>
            </p:nvSpPr>
            <p:spPr bwMode="auto">
              <a:xfrm>
                <a:off x="2410" y="1464"/>
                <a:ext cx="230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TXL</a:t>
                </a:r>
                <a:endParaRPr lang="en-GB" altLang="de-DE" sz="9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11188" y="460375"/>
            <a:ext cx="8228012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85725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i="0" noProof="1" smtClean="0"/>
              <a:t>More information</a:t>
            </a:r>
            <a:endParaRPr lang="de-DE" altLang="de-DE" i="0" noProof="1"/>
          </a:p>
          <a:p>
            <a:pPr>
              <a:spcBef>
                <a:spcPts val="1200"/>
              </a:spcBef>
            </a:pPr>
            <a:r>
              <a:rPr lang="en-US" sz="2200" b="0" i="0" dirty="0" smtClean="0"/>
              <a:t>Wagner</a:t>
            </a:r>
            <a:r>
              <a:rPr lang="en-US" sz="2200" b="0" i="0" dirty="0"/>
              <a:t>, P., Wegener, M. (2007</a:t>
            </a:r>
            <a:r>
              <a:rPr lang="en-US" sz="2200" b="0" i="0" dirty="0" smtClean="0"/>
              <a:t>): Urban land use, transport and environment models: experiences with an integrated microscopic approach. </a:t>
            </a:r>
            <a:r>
              <a:rPr lang="en-US" sz="2200" b="0" noProof="1" smtClean="0"/>
              <a:t>disP</a:t>
            </a:r>
            <a:r>
              <a:rPr lang="en-US" sz="2200" b="0" dirty="0" smtClean="0"/>
              <a:t> </a:t>
            </a:r>
            <a:r>
              <a:rPr lang="en-US" sz="2200" b="0" i="0" dirty="0"/>
              <a:t>170 (3/2007), 45-56. http://www</a:t>
            </a:r>
            <a:r>
              <a:rPr lang="en-US" sz="2200" b="0" i="0" dirty="0" smtClean="0"/>
              <a:t>. spiekermann-wegener.de/pub/pdf/PWMW_ILUMASS.pdf</a:t>
            </a:r>
            <a:endParaRPr lang="en-GB" altLang="de-DE" sz="2200" b="0" i="0" dirty="0" smtClean="0"/>
          </a:p>
          <a:p>
            <a:pPr>
              <a:spcBef>
                <a:spcPts val="600"/>
              </a:spcBef>
            </a:pPr>
            <a:r>
              <a:rPr lang="en-US" sz="2200" b="0" i="0" dirty="0" smtClean="0"/>
              <a:t>Wegener</a:t>
            </a:r>
            <a:r>
              <a:rPr lang="en-US" sz="2200" b="0" i="0" dirty="0"/>
              <a:t>, M. (2011</a:t>
            </a:r>
            <a:r>
              <a:rPr lang="en-US" sz="2200" b="0" i="0" dirty="0" smtClean="0"/>
              <a:t>): From macro to micro </a:t>
            </a:r>
            <a:r>
              <a:rPr lang="en-GB" sz="2200" b="0" i="0" dirty="0"/>
              <a:t>– </a:t>
            </a:r>
            <a:r>
              <a:rPr lang="en-US" sz="2200" b="0" i="0" dirty="0" smtClean="0"/>
              <a:t> how much micro is too much? </a:t>
            </a:r>
            <a:r>
              <a:rPr lang="en-US" sz="2200" b="0" dirty="0" smtClean="0"/>
              <a:t>Transport </a:t>
            </a:r>
            <a:r>
              <a:rPr lang="en-US" sz="2200" b="0" dirty="0"/>
              <a:t>Reviews </a:t>
            </a:r>
            <a:r>
              <a:rPr lang="en-US" sz="2200" b="0" i="0" dirty="0"/>
              <a:t>31, 2, 161-177.</a:t>
            </a:r>
            <a:endParaRPr lang="en-GB" sz="2200" b="0" i="0" dirty="0" smtClean="0"/>
          </a:p>
          <a:p>
            <a:pPr>
              <a:spcBef>
                <a:spcPts val="1200"/>
              </a:spcBef>
            </a:pPr>
            <a:r>
              <a:rPr lang="en-US" altLang="de-DE" sz="2200" dirty="0" smtClean="0"/>
              <a:t>ILUMASS model</a:t>
            </a:r>
            <a:r>
              <a:rPr lang="de-DE" altLang="de-DE" sz="22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de-DE" altLang="de-DE" sz="2200" b="0" i="0" dirty="0"/>
              <a:t>http://</a:t>
            </a:r>
            <a:r>
              <a:rPr lang="de-DE" altLang="de-DE" sz="2200" b="0" i="0" dirty="0" smtClean="0"/>
              <a:t>www.spiekermann-wegener.de/mod/ilumassmod.htm</a:t>
            </a:r>
          </a:p>
          <a:p>
            <a:pPr>
              <a:spcBef>
                <a:spcPts val="1200"/>
              </a:spcBef>
            </a:pPr>
            <a:r>
              <a:rPr lang="en-US" altLang="de-DE" sz="2200" dirty="0" smtClean="0"/>
              <a:t>STEPs project:</a:t>
            </a:r>
          </a:p>
          <a:p>
            <a:pPr>
              <a:spcBef>
                <a:spcPts val="0"/>
              </a:spcBef>
            </a:pPr>
            <a:r>
              <a:rPr lang="de-DE" altLang="de-DE" sz="2200" b="0" i="0" dirty="0" smtClean="0"/>
              <a:t>http</a:t>
            </a:r>
            <a:r>
              <a:rPr lang="de-DE" altLang="de-DE" sz="2200" b="0" i="0" dirty="0"/>
              <a:t>://www.spiekermann-wegener.de/pro/steps.htm</a:t>
            </a:r>
          </a:p>
          <a:p>
            <a:pPr>
              <a:spcBef>
                <a:spcPts val="1200"/>
              </a:spcBef>
            </a:pPr>
            <a:r>
              <a:rPr lang="de-DE" altLang="de-DE" sz="2200" dirty="0" smtClean="0"/>
              <a:t>Ruhr </a:t>
            </a:r>
            <a:r>
              <a:rPr lang="en-GB" altLang="de-DE" sz="2200" dirty="0" smtClean="0"/>
              <a:t>model</a:t>
            </a:r>
            <a:r>
              <a:rPr lang="de-DE" altLang="de-DE" sz="22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de-DE" altLang="de-DE" sz="2200" b="0" i="0" dirty="0" smtClean="0"/>
              <a:t>http</a:t>
            </a:r>
            <a:r>
              <a:rPr lang="de-DE" altLang="de-DE" sz="2200" b="0" i="0" dirty="0"/>
              <a:t>://www.energiewende-ruhr.de/</a:t>
            </a:r>
          </a:p>
          <a:p>
            <a:pPr>
              <a:spcBef>
                <a:spcPts val="0"/>
              </a:spcBef>
            </a:pPr>
            <a:r>
              <a:rPr lang="de-DE" altLang="de-DE" sz="2200" b="0" i="0" dirty="0"/>
              <a:t>http://www.spiekermann-wegener.de/pro/ruhr2050.htm</a:t>
            </a:r>
          </a:p>
          <a:p>
            <a:pPr>
              <a:spcBef>
                <a:spcPct val="25000"/>
              </a:spcBef>
            </a:pPr>
            <a:endParaRPr lang="en-GB" altLang="de-DE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>
            <a:spLocks noChangeArrowheads="1"/>
          </p:cNvSpPr>
          <p:nvPr/>
        </p:nvSpPr>
        <p:spPr bwMode="auto">
          <a:xfrm>
            <a:off x="611188" y="460375"/>
            <a:ext cx="8288337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82600" indent="-4826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i="0"/>
              <a:t>Trends in urban modelling</a:t>
            </a:r>
          </a:p>
          <a:p>
            <a:pPr>
              <a:spcBef>
                <a:spcPct val="50000"/>
              </a:spcBef>
            </a:pPr>
            <a:endParaRPr lang="en-GB" altLang="de-DE" sz="1800" b="0" i="0"/>
          </a:p>
        </p:txBody>
      </p:sp>
      <p:grpSp>
        <p:nvGrpSpPr>
          <p:cNvPr id="10243" name="Group 2051"/>
          <p:cNvGrpSpPr>
            <a:grpSpLocks/>
          </p:cNvGrpSpPr>
          <p:nvPr/>
        </p:nvGrpSpPr>
        <p:grpSpPr bwMode="auto">
          <a:xfrm>
            <a:off x="581025" y="5219700"/>
            <a:ext cx="1793875" cy="528638"/>
            <a:chOff x="390" y="3288"/>
            <a:chExt cx="1130" cy="333"/>
          </a:xfrm>
        </p:grpSpPr>
        <p:sp>
          <p:nvSpPr>
            <p:cNvPr id="10297" name="Line 2052"/>
            <p:cNvSpPr>
              <a:spLocks noChangeShapeType="1"/>
            </p:cNvSpPr>
            <p:nvPr/>
          </p:nvSpPr>
          <p:spPr bwMode="auto">
            <a:xfrm>
              <a:off x="432" y="3288"/>
              <a:ext cx="648" cy="0"/>
            </a:xfrm>
            <a:prstGeom prst="line">
              <a:avLst/>
            </a:prstGeom>
            <a:noFill/>
            <a:ln w="539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/>
            <a:p>
              <a:endParaRPr lang="de-DE"/>
            </a:p>
          </p:txBody>
        </p:sp>
        <p:sp>
          <p:nvSpPr>
            <p:cNvPr id="10298" name="Text Box 2053"/>
            <p:cNvSpPr txBox="1">
              <a:spLocks noChangeArrowheads="1"/>
            </p:cNvSpPr>
            <p:nvPr/>
          </p:nvSpPr>
          <p:spPr bwMode="auto">
            <a:xfrm>
              <a:off x="390" y="3424"/>
              <a:ext cx="113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altLang="de-DE" sz="1600" b="0" i="0"/>
                <a:t>Development path</a:t>
              </a:r>
            </a:p>
          </p:txBody>
        </p:sp>
      </p:grpSp>
      <p:sp>
        <p:nvSpPr>
          <p:cNvPr id="10244" name="Text Box 2054"/>
          <p:cNvSpPr txBox="1">
            <a:spLocks noChangeArrowheads="1"/>
          </p:cNvSpPr>
          <p:nvPr/>
        </p:nvSpPr>
        <p:spPr bwMode="auto">
          <a:xfrm>
            <a:off x="2686050" y="444500"/>
            <a:ext cx="5938838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673100" indent="555625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en-GB" altLang="de-DE" i="0"/>
          </a:p>
          <a:p>
            <a:pPr algn="just"/>
            <a:endParaRPr lang="en-GB" altLang="de-DE" i="0"/>
          </a:p>
        </p:txBody>
      </p:sp>
      <p:sp>
        <p:nvSpPr>
          <p:cNvPr id="10245" name="Text Box 2055"/>
          <p:cNvSpPr txBox="1">
            <a:spLocks noChangeArrowheads="1"/>
          </p:cNvSpPr>
          <p:nvPr/>
        </p:nvSpPr>
        <p:spPr bwMode="auto">
          <a:xfrm>
            <a:off x="2686050" y="444500"/>
            <a:ext cx="5938838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673100" indent="555625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en-GB" altLang="de-DE" i="0"/>
          </a:p>
          <a:p>
            <a:pPr algn="just"/>
            <a:endParaRPr lang="en-GB" altLang="de-DE" i="0"/>
          </a:p>
        </p:txBody>
      </p:sp>
      <p:pic>
        <p:nvPicPr>
          <p:cNvPr id="10246" name="Picture 2056" descr="mil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993775"/>
            <a:ext cx="60531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057"/>
          <p:cNvSpPr txBox="1">
            <a:spLocks noChangeArrowheads="1"/>
          </p:cNvSpPr>
          <p:nvPr/>
        </p:nvSpPr>
        <p:spPr bwMode="auto">
          <a:xfrm rot="-5400000">
            <a:off x="7446963" y="5446713"/>
            <a:ext cx="290512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54000" rIns="5400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200" b="0" i="0"/>
              <a:t>(</a:t>
            </a:r>
            <a:r>
              <a:rPr lang="en-GB" altLang="de-DE" sz="1200" b="0" i="0"/>
              <a:t>adapted from Miller et al. 1998</a:t>
            </a:r>
            <a:r>
              <a:rPr lang="de-DE" altLang="de-DE" sz="1200" b="0" i="0"/>
              <a:t>)</a:t>
            </a:r>
            <a:endParaRPr lang="en-GB" altLang="de-DE" sz="1200" b="0" i="0"/>
          </a:p>
        </p:txBody>
      </p:sp>
      <p:grpSp>
        <p:nvGrpSpPr>
          <p:cNvPr id="563293" name="Group 2141"/>
          <p:cNvGrpSpPr>
            <a:grpSpLocks/>
          </p:cNvGrpSpPr>
          <p:nvPr/>
        </p:nvGrpSpPr>
        <p:grpSpPr bwMode="auto">
          <a:xfrm>
            <a:off x="6016625" y="3446463"/>
            <a:ext cx="2557463" cy="3024187"/>
            <a:chOff x="3790" y="2171"/>
            <a:chExt cx="1611" cy="1905"/>
          </a:xfrm>
        </p:grpSpPr>
        <p:sp>
          <p:nvSpPr>
            <p:cNvPr id="10249" name="Oval 2092"/>
            <p:cNvSpPr>
              <a:spLocks noChangeArrowheads="1"/>
            </p:cNvSpPr>
            <p:nvPr/>
          </p:nvSpPr>
          <p:spPr bwMode="auto">
            <a:xfrm>
              <a:off x="3790" y="3080"/>
              <a:ext cx="292" cy="303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0" name="Text Box 2093"/>
            <p:cNvSpPr txBox="1">
              <a:spLocks noChangeArrowheads="1"/>
            </p:cNvSpPr>
            <p:nvPr/>
          </p:nvSpPr>
          <p:spPr bwMode="auto">
            <a:xfrm>
              <a:off x="3824" y="3161"/>
              <a:ext cx="25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272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MEP</a:t>
              </a:r>
              <a:endParaRPr lang="en-GB" altLang="de-DE" sz="900"/>
            </a:p>
          </p:txBody>
        </p:sp>
        <p:sp>
          <p:nvSpPr>
            <p:cNvPr id="10251" name="Oval 2063"/>
            <p:cNvSpPr>
              <a:spLocks noChangeArrowheads="1"/>
            </p:cNvSpPr>
            <p:nvPr/>
          </p:nvSpPr>
          <p:spPr bwMode="auto">
            <a:xfrm>
              <a:off x="4169" y="2171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2" name="Text Box 2064"/>
            <p:cNvSpPr txBox="1">
              <a:spLocks noChangeArrowheads="1"/>
            </p:cNvSpPr>
            <p:nvPr/>
          </p:nvSpPr>
          <p:spPr bwMode="auto">
            <a:xfrm>
              <a:off x="4203" y="2256"/>
              <a:ext cx="23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CUF</a:t>
              </a:r>
              <a:endParaRPr lang="en-GB" altLang="de-DE" sz="900"/>
            </a:p>
          </p:txBody>
        </p:sp>
        <p:sp>
          <p:nvSpPr>
            <p:cNvPr id="10253" name="Oval 2066"/>
            <p:cNvSpPr>
              <a:spLocks noChangeArrowheads="1"/>
            </p:cNvSpPr>
            <p:nvPr/>
          </p:nvSpPr>
          <p:spPr bwMode="auto">
            <a:xfrm>
              <a:off x="4415" y="2171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4" name="Text Box 2067"/>
            <p:cNvSpPr txBox="1">
              <a:spLocks noChangeArrowheads="1"/>
            </p:cNvSpPr>
            <p:nvPr/>
          </p:nvSpPr>
          <p:spPr bwMode="auto">
            <a:xfrm>
              <a:off x="4449" y="2256"/>
              <a:ext cx="233" cy="129"/>
            </a:xfrm>
            <a:prstGeom prst="rect">
              <a:avLst/>
            </a:prstGeom>
            <a:solidFill>
              <a:srgbClr val="FF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KIM</a:t>
              </a:r>
              <a:endParaRPr lang="en-GB" altLang="de-DE" sz="900"/>
            </a:p>
          </p:txBody>
        </p:sp>
        <p:sp>
          <p:nvSpPr>
            <p:cNvPr id="10255" name="Oval 2069"/>
            <p:cNvSpPr>
              <a:spLocks noChangeArrowheads="1"/>
            </p:cNvSpPr>
            <p:nvPr/>
          </p:nvSpPr>
          <p:spPr bwMode="auto">
            <a:xfrm>
              <a:off x="4187" y="2427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6" name="Text Box 2070"/>
            <p:cNvSpPr txBox="1">
              <a:spLocks noChangeArrowheads="1"/>
            </p:cNvSpPr>
            <p:nvPr/>
          </p:nvSpPr>
          <p:spPr bwMode="auto">
            <a:xfrm>
              <a:off x="4228" y="2507"/>
              <a:ext cx="25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POL</a:t>
              </a:r>
              <a:endParaRPr lang="en-GB" altLang="de-DE" sz="900"/>
            </a:p>
          </p:txBody>
        </p:sp>
        <p:sp>
          <p:nvSpPr>
            <p:cNvPr id="10257" name="Oval 2072"/>
            <p:cNvSpPr>
              <a:spLocks noChangeArrowheads="1"/>
            </p:cNvSpPr>
            <p:nvPr/>
          </p:nvSpPr>
          <p:spPr bwMode="auto">
            <a:xfrm>
              <a:off x="4416" y="2423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58" name="Text Box 2073"/>
            <p:cNvSpPr txBox="1">
              <a:spLocks noChangeArrowheads="1"/>
            </p:cNvSpPr>
            <p:nvPr/>
          </p:nvSpPr>
          <p:spPr bwMode="auto">
            <a:xfrm>
              <a:off x="4450" y="2508"/>
              <a:ext cx="233" cy="129"/>
            </a:xfrm>
            <a:prstGeom prst="rect">
              <a:avLst/>
            </a:prstGeom>
            <a:solidFill>
              <a:srgbClr val="FF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STA</a:t>
              </a:r>
              <a:endParaRPr lang="en-GB" altLang="de-DE" sz="900"/>
            </a:p>
          </p:txBody>
        </p:sp>
        <p:grpSp>
          <p:nvGrpSpPr>
            <p:cNvPr id="10259" name="Group 2135"/>
            <p:cNvGrpSpPr>
              <a:grpSpLocks/>
            </p:cNvGrpSpPr>
            <p:nvPr/>
          </p:nvGrpSpPr>
          <p:grpSpPr bwMode="auto">
            <a:xfrm>
              <a:off x="4849" y="3514"/>
              <a:ext cx="293" cy="304"/>
              <a:chOff x="5187" y="3732"/>
              <a:chExt cx="293" cy="304"/>
            </a:xfrm>
          </p:grpSpPr>
          <p:sp>
            <p:nvSpPr>
              <p:cNvPr id="10295" name="Oval 2082"/>
              <p:cNvSpPr>
                <a:spLocks noChangeArrowheads="1"/>
              </p:cNvSpPr>
              <p:nvPr/>
            </p:nvSpPr>
            <p:spPr bwMode="auto">
              <a:xfrm>
                <a:off x="5187" y="3732"/>
                <a:ext cx="293" cy="304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296" name="Text Box 2083"/>
              <p:cNvSpPr txBox="1">
                <a:spLocks noChangeArrowheads="1"/>
              </p:cNvSpPr>
              <p:nvPr/>
            </p:nvSpPr>
            <p:spPr bwMode="auto">
              <a:xfrm>
                <a:off x="5220" y="3820"/>
                <a:ext cx="235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ILT</a:t>
                </a:r>
                <a:endParaRPr lang="en-GB" altLang="de-DE" sz="900"/>
              </a:p>
            </p:txBody>
          </p:sp>
        </p:grpSp>
        <p:sp>
          <p:nvSpPr>
            <p:cNvPr id="10260" name="Oval 2128"/>
            <p:cNvSpPr>
              <a:spLocks noChangeArrowheads="1"/>
            </p:cNvSpPr>
            <p:nvPr/>
          </p:nvSpPr>
          <p:spPr bwMode="auto">
            <a:xfrm>
              <a:off x="4644" y="2655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61" name="Text Box 2129"/>
            <p:cNvSpPr txBox="1">
              <a:spLocks noChangeArrowheads="1"/>
            </p:cNvSpPr>
            <p:nvPr/>
          </p:nvSpPr>
          <p:spPr bwMode="auto">
            <a:xfrm>
              <a:off x="4654" y="2746"/>
              <a:ext cx="275" cy="129"/>
            </a:xfrm>
            <a:prstGeom prst="rect">
              <a:avLst/>
            </a:prstGeom>
            <a:solidFill>
              <a:srgbClr val="FF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MAR</a:t>
              </a:r>
              <a:endParaRPr lang="en-GB" altLang="de-DE" sz="900"/>
            </a:p>
          </p:txBody>
        </p:sp>
        <p:sp>
          <p:nvSpPr>
            <p:cNvPr id="10262" name="Oval 2089"/>
            <p:cNvSpPr>
              <a:spLocks noChangeArrowheads="1"/>
            </p:cNvSpPr>
            <p:nvPr/>
          </p:nvSpPr>
          <p:spPr bwMode="auto">
            <a:xfrm>
              <a:off x="3955" y="2870"/>
              <a:ext cx="293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63" name="Text Box 2090"/>
            <p:cNvSpPr txBox="1">
              <a:spLocks noChangeArrowheads="1"/>
            </p:cNvSpPr>
            <p:nvPr/>
          </p:nvSpPr>
          <p:spPr bwMode="auto">
            <a:xfrm>
              <a:off x="3990" y="2950"/>
              <a:ext cx="23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DEL</a:t>
              </a:r>
              <a:endParaRPr lang="en-GB" altLang="de-DE" sz="900"/>
            </a:p>
          </p:txBody>
        </p:sp>
        <p:sp>
          <p:nvSpPr>
            <p:cNvPr id="10264" name="Oval 2095"/>
            <p:cNvSpPr>
              <a:spLocks noChangeArrowheads="1"/>
            </p:cNvSpPr>
            <p:nvPr/>
          </p:nvSpPr>
          <p:spPr bwMode="auto">
            <a:xfrm>
              <a:off x="4182" y="2864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65" name="Text Box 2096"/>
            <p:cNvSpPr txBox="1">
              <a:spLocks noChangeArrowheads="1"/>
            </p:cNvSpPr>
            <p:nvPr/>
          </p:nvSpPr>
          <p:spPr bwMode="auto">
            <a:xfrm>
              <a:off x="4217" y="2945"/>
              <a:ext cx="23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272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IRP</a:t>
              </a:r>
              <a:endParaRPr lang="en-GB" altLang="de-DE" sz="900"/>
            </a:p>
          </p:txBody>
        </p:sp>
        <p:sp>
          <p:nvSpPr>
            <p:cNvPr id="10266" name="Oval 2098"/>
            <p:cNvSpPr>
              <a:spLocks noChangeArrowheads="1"/>
            </p:cNvSpPr>
            <p:nvPr/>
          </p:nvSpPr>
          <p:spPr bwMode="auto">
            <a:xfrm>
              <a:off x="4041" y="3080"/>
              <a:ext cx="293" cy="303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67" name="Text Box 2099"/>
            <p:cNvSpPr txBox="1">
              <a:spLocks noChangeArrowheads="1"/>
            </p:cNvSpPr>
            <p:nvPr/>
          </p:nvSpPr>
          <p:spPr bwMode="auto">
            <a:xfrm>
              <a:off x="4076" y="3161"/>
              <a:ext cx="23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272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MET</a:t>
              </a:r>
              <a:endParaRPr lang="en-GB" altLang="de-DE" sz="900"/>
            </a:p>
          </p:txBody>
        </p:sp>
        <p:sp>
          <p:nvSpPr>
            <p:cNvPr id="10268" name="Oval 2101"/>
            <p:cNvSpPr>
              <a:spLocks noChangeArrowheads="1"/>
            </p:cNvSpPr>
            <p:nvPr/>
          </p:nvSpPr>
          <p:spPr bwMode="auto">
            <a:xfrm>
              <a:off x="4406" y="2869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69" name="Text Box 2102"/>
            <p:cNvSpPr txBox="1">
              <a:spLocks noChangeArrowheads="1"/>
            </p:cNvSpPr>
            <p:nvPr/>
          </p:nvSpPr>
          <p:spPr bwMode="auto">
            <a:xfrm>
              <a:off x="4440" y="2949"/>
              <a:ext cx="233" cy="129"/>
            </a:xfrm>
            <a:prstGeom prst="rect">
              <a:avLst/>
            </a:prstGeom>
            <a:solidFill>
              <a:srgbClr val="FF272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IMR</a:t>
              </a:r>
              <a:endParaRPr lang="en-GB" altLang="de-DE" sz="900"/>
            </a:p>
          </p:txBody>
        </p:sp>
        <p:sp>
          <p:nvSpPr>
            <p:cNvPr id="10270" name="Oval 2104"/>
            <p:cNvSpPr>
              <a:spLocks noChangeArrowheads="1"/>
            </p:cNvSpPr>
            <p:nvPr/>
          </p:nvSpPr>
          <p:spPr bwMode="auto">
            <a:xfrm>
              <a:off x="4654" y="2868"/>
              <a:ext cx="292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71" name="Text Box 2105"/>
            <p:cNvSpPr txBox="1">
              <a:spLocks noChangeArrowheads="1"/>
            </p:cNvSpPr>
            <p:nvPr/>
          </p:nvSpPr>
          <p:spPr bwMode="auto">
            <a:xfrm>
              <a:off x="4693" y="2948"/>
              <a:ext cx="23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272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MPL</a:t>
              </a:r>
              <a:endParaRPr lang="en-GB" altLang="de-DE" sz="900"/>
            </a:p>
          </p:txBody>
        </p:sp>
        <p:sp>
          <p:nvSpPr>
            <p:cNvPr id="10272" name="Oval 2107"/>
            <p:cNvSpPr>
              <a:spLocks noChangeArrowheads="1"/>
            </p:cNvSpPr>
            <p:nvPr/>
          </p:nvSpPr>
          <p:spPr bwMode="auto">
            <a:xfrm>
              <a:off x="4302" y="3080"/>
              <a:ext cx="293" cy="303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73" name="Text Box 2108"/>
            <p:cNvSpPr txBox="1">
              <a:spLocks noChangeArrowheads="1"/>
            </p:cNvSpPr>
            <p:nvPr/>
          </p:nvSpPr>
          <p:spPr bwMode="auto">
            <a:xfrm>
              <a:off x="4330" y="3160"/>
              <a:ext cx="25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MUS</a:t>
              </a:r>
              <a:endParaRPr lang="en-GB" altLang="de-DE" sz="900"/>
            </a:p>
          </p:txBody>
        </p:sp>
        <p:sp>
          <p:nvSpPr>
            <p:cNvPr id="10274" name="Oval 2110"/>
            <p:cNvSpPr>
              <a:spLocks noChangeArrowheads="1"/>
            </p:cNvSpPr>
            <p:nvPr/>
          </p:nvSpPr>
          <p:spPr bwMode="auto">
            <a:xfrm>
              <a:off x="4538" y="3086"/>
              <a:ext cx="293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75" name="Text Box 2111"/>
            <p:cNvSpPr txBox="1">
              <a:spLocks noChangeArrowheads="1"/>
            </p:cNvSpPr>
            <p:nvPr/>
          </p:nvSpPr>
          <p:spPr bwMode="auto">
            <a:xfrm>
              <a:off x="4553" y="3166"/>
              <a:ext cx="25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RUR</a:t>
              </a:r>
              <a:endParaRPr lang="en-GB" altLang="de-DE" sz="900"/>
            </a:p>
          </p:txBody>
        </p:sp>
        <p:sp>
          <p:nvSpPr>
            <p:cNvPr id="10276" name="Oval 2113"/>
            <p:cNvSpPr>
              <a:spLocks noChangeArrowheads="1"/>
            </p:cNvSpPr>
            <p:nvPr/>
          </p:nvSpPr>
          <p:spPr bwMode="auto">
            <a:xfrm>
              <a:off x="4788" y="3093"/>
              <a:ext cx="293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77" name="Text Box 2114"/>
            <p:cNvSpPr txBox="1">
              <a:spLocks noChangeArrowheads="1"/>
            </p:cNvSpPr>
            <p:nvPr/>
          </p:nvSpPr>
          <p:spPr bwMode="auto">
            <a:xfrm>
              <a:off x="4812" y="3179"/>
              <a:ext cx="25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PEC</a:t>
              </a:r>
              <a:endParaRPr lang="en-GB" altLang="de-DE" sz="900"/>
            </a:p>
          </p:txBody>
        </p:sp>
        <p:sp>
          <p:nvSpPr>
            <p:cNvPr id="10278" name="Oval 2116"/>
            <p:cNvSpPr>
              <a:spLocks noChangeArrowheads="1"/>
            </p:cNvSpPr>
            <p:nvPr/>
          </p:nvSpPr>
          <p:spPr bwMode="auto">
            <a:xfrm>
              <a:off x="3942" y="3283"/>
              <a:ext cx="293" cy="303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79" name="Text Box 2117"/>
            <p:cNvSpPr txBox="1">
              <a:spLocks noChangeArrowheads="1"/>
            </p:cNvSpPr>
            <p:nvPr/>
          </p:nvSpPr>
          <p:spPr bwMode="auto">
            <a:xfrm>
              <a:off x="3970" y="3367"/>
              <a:ext cx="25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272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TRA</a:t>
              </a:r>
              <a:endParaRPr lang="en-GB" altLang="de-DE" sz="900"/>
            </a:p>
          </p:txBody>
        </p:sp>
        <p:sp>
          <p:nvSpPr>
            <p:cNvPr id="10280" name="Oval 2119"/>
            <p:cNvSpPr>
              <a:spLocks noChangeArrowheads="1"/>
            </p:cNvSpPr>
            <p:nvPr/>
          </p:nvSpPr>
          <p:spPr bwMode="auto">
            <a:xfrm>
              <a:off x="4180" y="3291"/>
              <a:ext cx="293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81" name="Text Box 2120"/>
            <p:cNvSpPr txBox="1">
              <a:spLocks noChangeArrowheads="1"/>
            </p:cNvSpPr>
            <p:nvPr/>
          </p:nvSpPr>
          <p:spPr bwMode="auto">
            <a:xfrm>
              <a:off x="4207" y="3371"/>
              <a:ext cx="24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272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TRE</a:t>
              </a:r>
              <a:endParaRPr lang="en-GB" altLang="de-DE" sz="900"/>
            </a:p>
          </p:txBody>
        </p:sp>
        <p:sp>
          <p:nvSpPr>
            <p:cNvPr id="10282" name="Oval 2122"/>
            <p:cNvSpPr>
              <a:spLocks noChangeArrowheads="1"/>
            </p:cNvSpPr>
            <p:nvPr/>
          </p:nvSpPr>
          <p:spPr bwMode="auto">
            <a:xfrm>
              <a:off x="4406" y="3292"/>
              <a:ext cx="293" cy="304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83" name="Text Box 2123"/>
            <p:cNvSpPr txBox="1">
              <a:spLocks noChangeArrowheads="1"/>
            </p:cNvSpPr>
            <p:nvPr/>
          </p:nvSpPr>
          <p:spPr bwMode="auto">
            <a:xfrm>
              <a:off x="4429" y="3366"/>
              <a:ext cx="25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272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TLU</a:t>
              </a:r>
              <a:endParaRPr lang="en-GB" altLang="de-DE" sz="900"/>
            </a:p>
          </p:txBody>
        </p:sp>
        <p:sp>
          <p:nvSpPr>
            <p:cNvPr id="10284" name="Oval 2125"/>
            <p:cNvSpPr>
              <a:spLocks noChangeArrowheads="1"/>
            </p:cNvSpPr>
            <p:nvPr/>
          </p:nvSpPr>
          <p:spPr bwMode="auto">
            <a:xfrm>
              <a:off x="4646" y="3299"/>
              <a:ext cx="293" cy="303"/>
            </a:xfrm>
            <a:prstGeom prst="ellipse">
              <a:avLst/>
            </a:prstGeom>
            <a:solidFill>
              <a:srgbClr val="FF2727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 lIns="54000" rIns="54000" anchor="ctr"/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285" name="Text Box 2126"/>
            <p:cNvSpPr txBox="1">
              <a:spLocks noChangeArrowheads="1"/>
            </p:cNvSpPr>
            <p:nvPr/>
          </p:nvSpPr>
          <p:spPr bwMode="auto">
            <a:xfrm>
              <a:off x="4678" y="3386"/>
              <a:ext cx="236" cy="1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de-DE" sz="1200" i="0">
                  <a:solidFill>
                    <a:schemeClr val="bg1"/>
                  </a:solidFill>
                </a:rPr>
                <a:t>TXL</a:t>
              </a:r>
              <a:endParaRPr lang="en-GB" altLang="de-DE" sz="900"/>
            </a:p>
          </p:txBody>
        </p:sp>
        <p:grpSp>
          <p:nvGrpSpPr>
            <p:cNvPr id="10286" name="Group 2136"/>
            <p:cNvGrpSpPr>
              <a:grpSpLocks/>
            </p:cNvGrpSpPr>
            <p:nvPr/>
          </p:nvGrpSpPr>
          <p:grpSpPr bwMode="auto">
            <a:xfrm>
              <a:off x="5104" y="3515"/>
              <a:ext cx="293" cy="303"/>
              <a:chOff x="5182" y="3509"/>
              <a:chExt cx="293" cy="303"/>
            </a:xfrm>
          </p:grpSpPr>
          <p:sp>
            <p:nvSpPr>
              <p:cNvPr id="10293" name="Oval 2079"/>
              <p:cNvSpPr>
                <a:spLocks noChangeArrowheads="1"/>
              </p:cNvSpPr>
              <p:nvPr/>
            </p:nvSpPr>
            <p:spPr bwMode="auto">
              <a:xfrm>
                <a:off x="5182" y="3509"/>
                <a:ext cx="293" cy="30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294" name="Text Box 2080"/>
              <p:cNvSpPr txBox="1">
                <a:spLocks noChangeArrowheads="1"/>
              </p:cNvSpPr>
              <p:nvPr/>
            </p:nvSpPr>
            <p:spPr bwMode="auto">
              <a:xfrm>
                <a:off x="5212" y="3592"/>
                <a:ext cx="238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ILM</a:t>
                </a:r>
                <a:endParaRPr lang="en-GB" altLang="de-DE" sz="900"/>
              </a:p>
            </p:txBody>
          </p:sp>
        </p:grpSp>
        <p:grpSp>
          <p:nvGrpSpPr>
            <p:cNvPr id="10287" name="Group 2139"/>
            <p:cNvGrpSpPr>
              <a:grpSpLocks/>
            </p:cNvGrpSpPr>
            <p:nvPr/>
          </p:nvGrpSpPr>
          <p:grpSpPr bwMode="auto">
            <a:xfrm>
              <a:off x="4846" y="3764"/>
              <a:ext cx="293" cy="303"/>
              <a:chOff x="4846" y="3764"/>
              <a:chExt cx="293" cy="303"/>
            </a:xfrm>
          </p:grpSpPr>
          <p:sp>
            <p:nvSpPr>
              <p:cNvPr id="10291" name="Oval 2059"/>
              <p:cNvSpPr>
                <a:spLocks noChangeArrowheads="1"/>
              </p:cNvSpPr>
              <p:nvPr/>
            </p:nvSpPr>
            <p:spPr bwMode="auto">
              <a:xfrm>
                <a:off x="4846" y="3764"/>
                <a:ext cx="293" cy="30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292" name="Text Box 2060"/>
              <p:cNvSpPr txBox="1">
                <a:spLocks noChangeArrowheads="1"/>
              </p:cNvSpPr>
              <p:nvPr/>
            </p:nvSpPr>
            <p:spPr bwMode="auto">
              <a:xfrm>
                <a:off x="4865" y="3848"/>
                <a:ext cx="256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URB</a:t>
                </a:r>
                <a:endParaRPr lang="en-GB" altLang="de-DE" sz="900"/>
              </a:p>
            </p:txBody>
          </p:sp>
        </p:grpSp>
        <p:grpSp>
          <p:nvGrpSpPr>
            <p:cNvPr id="10288" name="Group 2134"/>
            <p:cNvGrpSpPr>
              <a:grpSpLocks/>
            </p:cNvGrpSpPr>
            <p:nvPr/>
          </p:nvGrpSpPr>
          <p:grpSpPr bwMode="auto">
            <a:xfrm>
              <a:off x="5108" y="3773"/>
              <a:ext cx="293" cy="303"/>
              <a:chOff x="4928" y="3743"/>
              <a:chExt cx="293" cy="303"/>
            </a:xfrm>
          </p:grpSpPr>
          <p:sp>
            <p:nvSpPr>
              <p:cNvPr id="10289" name="Oval 2085"/>
              <p:cNvSpPr>
                <a:spLocks noChangeArrowheads="1"/>
              </p:cNvSpPr>
              <p:nvPr/>
            </p:nvSpPr>
            <p:spPr bwMode="auto">
              <a:xfrm>
                <a:off x="4928" y="3743"/>
                <a:ext cx="293" cy="303"/>
              </a:xfrm>
              <a:prstGeom prst="ellipse">
                <a:avLst/>
              </a:prstGeom>
              <a:solidFill>
                <a:srgbClr val="FF2727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wrap="none" lIns="54000" rIns="54000" anchor="ctr"/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10290" name="Text Box 2086"/>
              <p:cNvSpPr txBox="1">
                <a:spLocks noChangeArrowheads="1"/>
              </p:cNvSpPr>
              <p:nvPr/>
            </p:nvSpPr>
            <p:spPr bwMode="auto">
              <a:xfrm>
                <a:off x="4960" y="3830"/>
                <a:ext cx="236" cy="129"/>
              </a:xfrm>
              <a:prstGeom prst="rect">
                <a:avLst/>
              </a:prstGeom>
              <a:solidFill>
                <a:srgbClr val="FF272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>
                <a:lvl1pPr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altLang="de-DE" sz="1200" i="0">
                    <a:solidFill>
                      <a:schemeClr val="bg1"/>
                    </a:solidFill>
                  </a:rPr>
                  <a:t>PUM</a:t>
                </a:r>
                <a:endParaRPr lang="en-GB" altLang="de-DE" sz="9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50350" cy="6859588"/>
          </a:xfrm>
          <a:prstGeom prst="rect">
            <a:avLst/>
          </a:prstGeom>
          <a:solidFill>
            <a:srgbClr val="AAB4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4000" tIns="108000" rIns="144000" bIns="108000"/>
          <a:lstStyle>
            <a:lvl1pPr marL="381000" indent="-381000"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762000" indent="2667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endParaRPr lang="de-DE" altLang="de-DE" i="0" dirty="0"/>
          </a:p>
          <a:p>
            <a:pPr algn="ctr"/>
            <a:endParaRPr lang="de-DE" altLang="de-DE" i="0" dirty="0"/>
          </a:p>
          <a:p>
            <a:pPr algn="ctr"/>
            <a:endParaRPr lang="de-DE" altLang="de-DE" i="0" dirty="0"/>
          </a:p>
          <a:p>
            <a:pPr algn="ctr">
              <a:spcBef>
                <a:spcPct val="50000"/>
              </a:spcBef>
            </a:pPr>
            <a:r>
              <a:rPr lang="de-DE" altLang="de-DE" i="0" noProof="1" smtClean="0"/>
              <a:t>ILUMASS</a:t>
            </a:r>
            <a:endParaRPr lang="de-DE" altLang="de-DE" i="0" dirty="0"/>
          </a:p>
        </p:txBody>
      </p:sp>
      <p:sp>
        <p:nvSpPr>
          <p:cNvPr id="3" name="Text Box 2093"/>
          <p:cNvSpPr txBox="1">
            <a:spLocks noChangeArrowheads="1"/>
          </p:cNvSpPr>
          <p:nvPr/>
        </p:nvSpPr>
        <p:spPr bwMode="auto">
          <a:xfrm>
            <a:off x="571500" y="6108700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55DDEA39-A74A-4E72-BF7F-A1D243DBB806}" type="slidenum">
              <a:rPr lang="de-DE" altLang="de-DE" sz="1800"/>
              <a:pPr>
                <a:spcBef>
                  <a:spcPct val="50000"/>
                </a:spcBef>
              </a:pPr>
              <a:t>7</a:t>
            </a:fld>
            <a:endParaRPr lang="de-DE" altLang="de-DE" sz="2000" b="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19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611189" y="460375"/>
            <a:ext cx="7961312" cy="5570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762000" indent="2667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400" i="0" dirty="0">
                <a:latin typeface="Arial" charset="0"/>
              </a:rPr>
              <a:t>The ILUMASS </a:t>
            </a:r>
            <a:r>
              <a:rPr lang="en-GB" altLang="de-DE" sz="2400" i="0" dirty="0" smtClean="0">
                <a:latin typeface="Arial" charset="0"/>
              </a:rPr>
              <a:t>project </a:t>
            </a:r>
            <a:r>
              <a:rPr lang="en-GB" altLang="de-DE" sz="2400" i="0" dirty="0">
                <a:latin typeface="Arial" charset="0"/>
              </a:rPr>
              <a:t>(2001-2006) </a:t>
            </a:r>
          </a:p>
          <a:p>
            <a:pPr>
              <a:spcBef>
                <a:spcPct val="50000"/>
              </a:spcBef>
            </a:pPr>
            <a:r>
              <a:rPr lang="en-GB" altLang="de-DE" sz="2400" b="0" i="0" dirty="0">
                <a:latin typeface="Arial" charset="0"/>
              </a:rPr>
              <a:t>The project ILUMASS (Integrated Land-Use Modelling and Transport Systems Simulation) </a:t>
            </a:r>
            <a:r>
              <a:rPr lang="en-GB" altLang="de-DE" sz="2400" b="0" i="0" dirty="0" smtClean="0">
                <a:latin typeface="Arial" charset="0"/>
              </a:rPr>
              <a:t>combined</a:t>
            </a:r>
          </a:p>
          <a:p>
            <a:pPr marL="252000"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400" b="0" i="0" dirty="0" smtClean="0">
                <a:latin typeface="Arial" charset="0"/>
              </a:rPr>
              <a:t>a </a:t>
            </a:r>
            <a:r>
              <a:rPr lang="en-GB" altLang="de-DE" sz="2400" b="0" i="0" dirty="0">
                <a:latin typeface="Arial" charset="0"/>
              </a:rPr>
              <a:t>microscopic </a:t>
            </a:r>
            <a:r>
              <a:rPr lang="en-GB" altLang="de-DE" sz="2400" dirty="0" smtClean="0">
                <a:latin typeface="Arial" charset="0"/>
              </a:rPr>
              <a:t>activity-based </a:t>
            </a:r>
            <a:r>
              <a:rPr lang="en-GB" altLang="de-DE" sz="2400" b="0" i="0" dirty="0" smtClean="0">
                <a:latin typeface="Arial" charset="0"/>
              </a:rPr>
              <a:t>simulation </a:t>
            </a:r>
            <a:r>
              <a:rPr lang="en-GB" altLang="de-DE" sz="2400" b="0" i="0" dirty="0">
                <a:latin typeface="Arial" charset="0"/>
              </a:rPr>
              <a:t>model of urban </a:t>
            </a:r>
            <a:r>
              <a:rPr lang="en-GB" altLang="de-DE" sz="2400" dirty="0">
                <a:latin typeface="Arial" charset="0"/>
              </a:rPr>
              <a:t>traffic flows</a:t>
            </a:r>
            <a:r>
              <a:rPr lang="en-GB" altLang="de-DE" sz="2400" b="0" i="0" dirty="0">
                <a:latin typeface="Arial" charset="0"/>
              </a:rPr>
              <a:t> </a:t>
            </a:r>
            <a:endParaRPr lang="en-GB" altLang="de-DE" sz="2400" b="0" i="0" dirty="0" smtClean="0">
              <a:latin typeface="Arial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400" b="0" i="0" dirty="0" smtClean="0">
                <a:latin typeface="Arial" charset="0"/>
              </a:rPr>
              <a:t>a microscopic </a:t>
            </a:r>
            <a:r>
              <a:rPr lang="en-GB" altLang="de-DE" sz="2400" dirty="0" smtClean="0">
                <a:latin typeface="Arial" charset="0"/>
              </a:rPr>
              <a:t>agent-based </a:t>
            </a:r>
            <a:r>
              <a:rPr lang="en-GB" altLang="de-DE" sz="2400" b="0" i="0" dirty="0" smtClean="0">
                <a:latin typeface="Arial" charset="0"/>
              </a:rPr>
              <a:t>model of </a:t>
            </a:r>
            <a:r>
              <a:rPr lang="en-GB" altLang="de-DE" sz="2400" dirty="0" smtClean="0">
                <a:latin typeface="Arial" charset="0"/>
              </a:rPr>
              <a:t>household </a:t>
            </a:r>
            <a:r>
              <a:rPr lang="en-GB" altLang="de-DE" sz="2400" b="0" i="0" dirty="0" smtClean="0">
                <a:latin typeface="Arial" charset="0"/>
              </a:rPr>
              <a:t>and </a:t>
            </a:r>
            <a:r>
              <a:rPr lang="en-GB" altLang="de-DE" sz="2400" dirty="0" smtClean="0">
                <a:latin typeface="Arial" charset="0"/>
              </a:rPr>
              <a:t>firm </a:t>
            </a:r>
            <a:r>
              <a:rPr lang="en-GB" altLang="de-DE" sz="2400" b="0" i="0" dirty="0" smtClean="0">
                <a:latin typeface="Arial" charset="0"/>
              </a:rPr>
              <a:t>development and the resulting changes of </a:t>
            </a:r>
            <a:r>
              <a:rPr lang="en-GB" altLang="de-DE" sz="2400" dirty="0" smtClean="0">
                <a:latin typeface="Arial" charset="0"/>
              </a:rPr>
              <a:t>land  </a:t>
            </a:r>
            <a:r>
              <a:rPr lang="en-GB" altLang="de-DE" sz="2400" b="0" i="0" dirty="0" smtClean="0">
                <a:latin typeface="Arial" charset="0"/>
              </a:rPr>
              <a:t>and </a:t>
            </a:r>
            <a:r>
              <a:rPr lang="en-GB" altLang="de-DE" sz="2400" dirty="0" smtClean="0">
                <a:latin typeface="Arial" charset="0"/>
              </a:rPr>
              <a:t>housing markets</a:t>
            </a:r>
            <a:r>
              <a:rPr lang="en-GB" altLang="de-DE" sz="2400" b="0" i="0" dirty="0" smtClean="0">
                <a:latin typeface="Arial" charset="0"/>
              </a:rPr>
              <a:t>.</a:t>
            </a:r>
          </a:p>
          <a:p>
            <a:pPr marL="252000"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de-DE" sz="2400" b="0" i="0" dirty="0" smtClean="0">
                <a:latin typeface="Arial" charset="0"/>
              </a:rPr>
              <a:t>a model of </a:t>
            </a:r>
            <a:r>
              <a:rPr lang="en-GB" altLang="de-DE" sz="2400" dirty="0" smtClean="0">
                <a:latin typeface="Arial" charset="0"/>
              </a:rPr>
              <a:t>environmental impacts</a:t>
            </a:r>
            <a:r>
              <a:rPr lang="en-GB" altLang="de-DE" sz="2400" b="0" i="0" dirty="0" smtClean="0">
                <a:latin typeface="Arial" charset="0"/>
              </a:rPr>
              <a:t>.</a:t>
            </a:r>
            <a:endParaRPr lang="en-GB" altLang="de-DE" sz="2400" b="0" i="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altLang="de-DE" sz="24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3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1026"/>
          <p:cNvSpPr txBox="1">
            <a:spLocks noChangeArrowheads="1"/>
          </p:cNvSpPr>
          <p:nvPr/>
        </p:nvSpPr>
        <p:spPr bwMode="auto">
          <a:xfrm>
            <a:off x="611188" y="460375"/>
            <a:ext cx="8110537" cy="5570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762000" indent="2667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400" i="0" dirty="0" smtClean="0">
                <a:latin typeface="Arial" charset="0"/>
              </a:rPr>
              <a:t>ILUMASS</a:t>
            </a:r>
          </a:p>
          <a:p>
            <a:r>
              <a:rPr lang="en-GB" altLang="de-DE" sz="2400" i="0" dirty="0" smtClean="0">
                <a:latin typeface="Arial" charset="0"/>
              </a:rPr>
              <a:t>model </a:t>
            </a:r>
            <a:endParaRPr lang="en-GB" altLang="de-DE" sz="2400" i="0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altLang="de-DE" sz="2400" b="0" dirty="0">
              <a:latin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19526" y="2858657"/>
            <a:ext cx="5538668" cy="1641697"/>
          </a:xfrm>
          <a:prstGeom prst="rect">
            <a:avLst/>
          </a:prstGeom>
          <a:solidFill>
            <a:srgbClr val="9DB9DB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1000" b="0">
              <a:latin typeface="Arial" charset="0"/>
            </a:endParaRP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3019526" y="761835"/>
            <a:ext cx="5538668" cy="1639375"/>
          </a:xfrm>
          <a:prstGeom prst="rect">
            <a:avLst/>
          </a:prstGeom>
          <a:solidFill>
            <a:srgbClr val="9DB9DB"/>
          </a:solidFill>
          <a:ln w="12700">
            <a:solidFill>
              <a:srgbClr val="000000"/>
            </a:solidFill>
            <a:miter lim="800000"/>
            <a:headEnd type="none"/>
            <a:tailEnd type="stealth"/>
          </a:ln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1000" b="0">
              <a:latin typeface="Arial" charset="0"/>
            </a:endParaRPr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6869057" y="935991"/>
            <a:ext cx="1535933" cy="12957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/>
            <a:tailEnd type="stealth"/>
          </a:ln>
        </p:spPr>
        <p:txBody>
          <a:bodyPr lIns="72000" tIns="72000" rIns="54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Firms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</a:t>
            </a:r>
            <a:r>
              <a:rPr lang="en-GB" altLang="de-DE" sz="1600" b="0" noProof="1" smtClean="0">
                <a:latin typeface="Arial" charset="0"/>
              </a:rPr>
              <a:t>floorspace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 smtClean="0">
                <a:latin typeface="Arial" charset="0"/>
              </a:rPr>
              <a:t>- </a:t>
            </a:r>
            <a:r>
              <a:rPr lang="en-GB" altLang="de-DE" sz="1600" b="0" dirty="0">
                <a:latin typeface="Arial" charset="0"/>
              </a:rPr>
              <a:t>firms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jobs</a:t>
            </a:r>
            <a:endParaRPr lang="en-GB" altLang="de-DE" sz="1600" b="0" dirty="0"/>
          </a:p>
        </p:txBody>
      </p:sp>
      <p:sp>
        <p:nvSpPr>
          <p:cNvPr id="38921" name="Line 14"/>
          <p:cNvSpPr>
            <a:spLocks noChangeShapeType="1"/>
          </p:cNvSpPr>
          <p:nvPr/>
        </p:nvSpPr>
        <p:spPr bwMode="auto">
          <a:xfrm>
            <a:off x="2870200" y="1532760"/>
            <a:ext cx="0" cy="422150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2" name="Line 15"/>
          <p:cNvSpPr>
            <a:spLocks noChangeShapeType="1"/>
          </p:cNvSpPr>
          <p:nvPr/>
        </p:nvSpPr>
        <p:spPr bwMode="auto">
          <a:xfrm rot="16200000" flipH="1">
            <a:off x="8560135" y="1392313"/>
            <a:ext cx="0" cy="31804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stealth" w="lg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3192125" y="3021202"/>
            <a:ext cx="1537872" cy="12980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 lIns="72000" tIns="72000" rIns="54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Person travel</a:t>
            </a:r>
          </a:p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demand 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activities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week plans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trips</a:t>
            </a:r>
          </a:p>
        </p:txBody>
      </p:sp>
      <p:sp>
        <p:nvSpPr>
          <p:cNvPr id="38924" name="Text Box 17"/>
          <p:cNvSpPr txBox="1">
            <a:spLocks noChangeArrowheads="1"/>
          </p:cNvSpPr>
          <p:nvPr/>
        </p:nvSpPr>
        <p:spPr bwMode="auto">
          <a:xfrm>
            <a:off x="6869057" y="3056032"/>
            <a:ext cx="1516540" cy="12957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 lIns="72000" tIns="72000" rIns="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Goods </a:t>
            </a:r>
            <a:r>
              <a:rPr lang="en-GB" altLang="de-DE" sz="1600" i="0" dirty="0" smtClean="0">
                <a:latin typeface="Arial" charset="0"/>
              </a:rPr>
              <a:t>trans-port demand</a:t>
            </a:r>
            <a:endParaRPr lang="en-GB" altLang="de-DE" sz="1600" i="0" dirty="0">
              <a:latin typeface="Arial" charset="0"/>
            </a:endParaRPr>
          </a:p>
          <a:p>
            <a:pPr>
              <a:lnSpc>
                <a:spcPct val="88000"/>
              </a:lnSpc>
            </a:pPr>
            <a:r>
              <a:rPr lang="en-GB" altLang="de-DE" sz="1400" b="0" dirty="0">
                <a:latin typeface="Arial" charset="0"/>
              </a:rPr>
              <a:t>- activities</a:t>
            </a:r>
          </a:p>
          <a:p>
            <a:pPr>
              <a:lnSpc>
                <a:spcPct val="88000"/>
              </a:lnSpc>
            </a:pPr>
            <a:r>
              <a:rPr lang="en-GB" altLang="de-DE" sz="1400" b="0" dirty="0">
                <a:latin typeface="Arial" charset="0"/>
              </a:rPr>
              <a:t>- trips</a:t>
            </a:r>
          </a:p>
        </p:txBody>
      </p:sp>
      <p:sp>
        <p:nvSpPr>
          <p:cNvPr id="38925" name="Text Box 18"/>
          <p:cNvSpPr txBox="1">
            <a:spLocks noChangeArrowheads="1"/>
          </p:cNvSpPr>
          <p:nvPr/>
        </p:nvSpPr>
        <p:spPr bwMode="auto">
          <a:xfrm>
            <a:off x="3019526" y="4939225"/>
            <a:ext cx="5538668" cy="1639375"/>
          </a:xfrm>
          <a:prstGeom prst="rect">
            <a:avLst/>
          </a:prstGeom>
          <a:solidFill>
            <a:srgbClr val="9DB9DB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1000" b="0">
              <a:latin typeface="Arial" charset="0"/>
            </a:endParaRPr>
          </a:p>
        </p:txBody>
      </p:sp>
      <p:sp>
        <p:nvSpPr>
          <p:cNvPr id="38926" name="Text Box 19"/>
          <p:cNvSpPr txBox="1">
            <a:spLocks noChangeArrowheads="1"/>
          </p:cNvSpPr>
          <p:nvPr/>
        </p:nvSpPr>
        <p:spPr bwMode="auto">
          <a:xfrm>
            <a:off x="2908986" y="4580024"/>
            <a:ext cx="3393792" cy="385462"/>
          </a:xfrm>
          <a:prstGeom prst="rect">
            <a:avLst/>
          </a:prstGeom>
          <a:noFill/>
          <a:ln w="9525">
            <a:noFill/>
            <a:miter lim="800000"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800" dirty="0">
                <a:latin typeface="Arial" charset="0"/>
              </a:rPr>
              <a:t>Environmental impacts</a:t>
            </a:r>
          </a:p>
        </p:txBody>
      </p:sp>
      <p:sp>
        <p:nvSpPr>
          <p:cNvPr id="38927" name="Text Box 20"/>
          <p:cNvSpPr txBox="1">
            <a:spLocks noChangeArrowheads="1"/>
          </p:cNvSpPr>
          <p:nvPr/>
        </p:nvSpPr>
        <p:spPr bwMode="auto">
          <a:xfrm>
            <a:off x="5034470" y="5129634"/>
            <a:ext cx="1516540" cy="12957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 lIns="72000" tIns="72000" rIns="54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Emissions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air pollution,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traffic noise</a:t>
            </a:r>
          </a:p>
          <a:p>
            <a:pPr>
              <a:lnSpc>
                <a:spcPct val="88000"/>
              </a:lnSpc>
            </a:pPr>
            <a:r>
              <a:rPr lang="de-DE" altLang="de-DE" sz="1600" b="0" dirty="0">
                <a:latin typeface="Arial" charset="0"/>
              </a:rPr>
              <a:t>  </a:t>
            </a:r>
            <a:r>
              <a:rPr lang="en-GB" altLang="de-DE" sz="1600" b="0" dirty="0">
                <a:latin typeface="Arial" charset="0"/>
              </a:rPr>
              <a:t>at sources</a:t>
            </a:r>
          </a:p>
          <a:p>
            <a:pPr>
              <a:lnSpc>
                <a:spcPct val="88000"/>
              </a:lnSpc>
            </a:pPr>
            <a:endParaRPr lang="en-GB" altLang="de-DE" sz="1200" dirty="0">
              <a:latin typeface="Arial" charset="0"/>
            </a:endParaRPr>
          </a:p>
        </p:txBody>
      </p:sp>
      <p:sp>
        <p:nvSpPr>
          <p:cNvPr id="38928" name="Text Box 21"/>
          <p:cNvSpPr txBox="1">
            <a:spLocks noChangeArrowheads="1"/>
          </p:cNvSpPr>
          <p:nvPr/>
        </p:nvSpPr>
        <p:spPr bwMode="auto">
          <a:xfrm>
            <a:off x="3178550" y="935992"/>
            <a:ext cx="1535933" cy="12957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/>
            <a:tailEnd type="stealth"/>
          </a:ln>
        </p:spPr>
        <p:txBody>
          <a:bodyPr lIns="72000" tIns="108000" rIns="36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  <a:spcBef>
                <a:spcPts val="0"/>
              </a:spcBef>
            </a:pPr>
            <a:r>
              <a:rPr lang="en-GB" altLang="de-DE" sz="1600" i="0" dirty="0">
                <a:latin typeface="Arial" charset="0"/>
              </a:rPr>
              <a:t>Population</a:t>
            </a:r>
            <a:endParaRPr lang="en-GB" altLang="de-DE" sz="1600" b="0" i="0" dirty="0">
              <a:latin typeface="Arial" charset="0"/>
            </a:endParaRP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housing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households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persons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cars</a:t>
            </a:r>
          </a:p>
          <a:p>
            <a:endParaRPr lang="en-GB" altLang="de-DE" sz="1200" b="0" dirty="0"/>
          </a:p>
        </p:txBody>
      </p:sp>
      <p:sp>
        <p:nvSpPr>
          <p:cNvPr id="38929" name="Text Box 22"/>
          <p:cNvSpPr txBox="1">
            <a:spLocks noChangeArrowheads="1"/>
          </p:cNvSpPr>
          <p:nvPr/>
        </p:nvSpPr>
        <p:spPr bwMode="auto">
          <a:xfrm>
            <a:off x="5034470" y="3049067"/>
            <a:ext cx="1516540" cy="129803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 lIns="72000" tIns="72000" rIns="54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Dynamic </a:t>
            </a:r>
          </a:p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assignment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</a:t>
            </a:r>
            <a:r>
              <a:rPr lang="en-GB" altLang="de-DE" sz="1600" b="0" dirty="0" smtClean="0">
                <a:latin typeface="Arial" charset="0"/>
              </a:rPr>
              <a:t>link flows</a:t>
            </a:r>
            <a:endParaRPr lang="en-GB" altLang="de-DE" sz="1600" b="0" dirty="0">
              <a:latin typeface="Arial" charset="0"/>
            </a:endParaRPr>
          </a:p>
          <a:p>
            <a:pPr>
              <a:lnSpc>
                <a:spcPct val="88000"/>
              </a:lnSpc>
            </a:pPr>
            <a:endParaRPr lang="en-GB" altLang="de-DE" sz="1600" dirty="0">
              <a:latin typeface="Arial" charset="0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>
            <a:off x="5792739" y="4344777"/>
            <a:ext cx="0" cy="78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1" name="Line 24"/>
          <p:cNvSpPr>
            <a:spLocks noChangeShapeType="1"/>
          </p:cNvSpPr>
          <p:nvPr/>
        </p:nvSpPr>
        <p:spPr bwMode="auto">
          <a:xfrm rot="16200000" flipH="1">
            <a:off x="3036011" y="5566935"/>
            <a:ext cx="0" cy="323864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2" name="Line 25"/>
          <p:cNvSpPr>
            <a:spLocks noChangeShapeType="1"/>
          </p:cNvSpPr>
          <p:nvPr/>
        </p:nvSpPr>
        <p:spPr bwMode="auto">
          <a:xfrm rot="16200000" flipH="1">
            <a:off x="8551407" y="5588458"/>
            <a:ext cx="0" cy="331621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8933" name="Group 26"/>
          <p:cNvGrpSpPr>
            <a:grpSpLocks/>
          </p:cNvGrpSpPr>
          <p:nvPr/>
        </p:nvGrpSpPr>
        <p:grpSpPr bwMode="auto">
          <a:xfrm>
            <a:off x="4726119" y="1470065"/>
            <a:ext cx="296715" cy="222918"/>
            <a:chOff x="4320" y="7056"/>
            <a:chExt cx="458" cy="280"/>
          </a:xfrm>
        </p:grpSpPr>
        <p:sp>
          <p:nvSpPr>
            <p:cNvPr id="38959" name="Line 27"/>
            <p:cNvSpPr>
              <a:spLocks noChangeShapeType="1"/>
            </p:cNvSpPr>
            <p:nvPr/>
          </p:nvSpPr>
          <p:spPr bwMode="auto">
            <a:xfrm>
              <a:off x="4320" y="7336"/>
              <a:ext cx="45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none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60" name="Line 28"/>
            <p:cNvSpPr>
              <a:spLocks noChangeShapeType="1"/>
            </p:cNvSpPr>
            <p:nvPr/>
          </p:nvSpPr>
          <p:spPr bwMode="auto">
            <a:xfrm>
              <a:off x="4320" y="7056"/>
              <a:ext cx="45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stealth" w="lg" len="lg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934" name="Group 29"/>
          <p:cNvGrpSpPr>
            <a:grpSpLocks/>
          </p:cNvGrpSpPr>
          <p:nvPr/>
        </p:nvGrpSpPr>
        <p:grpSpPr bwMode="auto">
          <a:xfrm>
            <a:off x="6560706" y="1470065"/>
            <a:ext cx="298654" cy="222918"/>
            <a:chOff x="4320" y="7056"/>
            <a:chExt cx="458" cy="280"/>
          </a:xfrm>
        </p:grpSpPr>
        <p:sp>
          <p:nvSpPr>
            <p:cNvPr id="38957" name="Line 30"/>
            <p:cNvSpPr>
              <a:spLocks noChangeShapeType="1"/>
            </p:cNvSpPr>
            <p:nvPr/>
          </p:nvSpPr>
          <p:spPr bwMode="auto">
            <a:xfrm>
              <a:off x="4320" y="7336"/>
              <a:ext cx="45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none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8" name="Line 31"/>
            <p:cNvSpPr>
              <a:spLocks noChangeShapeType="1"/>
            </p:cNvSpPr>
            <p:nvPr/>
          </p:nvSpPr>
          <p:spPr bwMode="auto">
            <a:xfrm>
              <a:off x="4320" y="7056"/>
              <a:ext cx="45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stealth" w="lg" len="lg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35" name="Line 32"/>
          <p:cNvSpPr>
            <a:spLocks noChangeShapeType="1"/>
          </p:cNvSpPr>
          <p:nvPr/>
        </p:nvSpPr>
        <p:spPr bwMode="auto">
          <a:xfrm>
            <a:off x="6552948" y="3778194"/>
            <a:ext cx="31610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6" name="Line 33"/>
          <p:cNvSpPr>
            <a:spLocks noChangeShapeType="1"/>
          </p:cNvSpPr>
          <p:nvPr/>
        </p:nvSpPr>
        <p:spPr bwMode="auto">
          <a:xfrm>
            <a:off x="6552948" y="3552953"/>
            <a:ext cx="31610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7" name="Line 34"/>
          <p:cNvSpPr>
            <a:spLocks noChangeShapeType="1"/>
          </p:cNvSpPr>
          <p:nvPr/>
        </p:nvSpPr>
        <p:spPr bwMode="auto">
          <a:xfrm>
            <a:off x="4733876" y="3778194"/>
            <a:ext cx="29671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8" name="Line 35"/>
          <p:cNvSpPr>
            <a:spLocks noChangeShapeType="1"/>
          </p:cNvSpPr>
          <p:nvPr/>
        </p:nvSpPr>
        <p:spPr bwMode="auto">
          <a:xfrm>
            <a:off x="4726119" y="3552953"/>
            <a:ext cx="31610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39" name="Line 36"/>
          <p:cNvSpPr>
            <a:spLocks noChangeShapeType="1"/>
          </p:cNvSpPr>
          <p:nvPr/>
        </p:nvSpPr>
        <p:spPr bwMode="auto">
          <a:xfrm>
            <a:off x="4729997" y="5758912"/>
            <a:ext cx="30253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0" name="Line 37"/>
          <p:cNvSpPr>
            <a:spLocks noChangeShapeType="1"/>
          </p:cNvSpPr>
          <p:nvPr/>
        </p:nvSpPr>
        <p:spPr bwMode="auto">
          <a:xfrm>
            <a:off x="6547131" y="5777488"/>
            <a:ext cx="31610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1" name="Text Box 38"/>
          <p:cNvSpPr txBox="1">
            <a:spLocks noChangeArrowheads="1"/>
          </p:cNvSpPr>
          <p:nvPr/>
        </p:nvSpPr>
        <p:spPr bwMode="auto">
          <a:xfrm>
            <a:off x="6869057" y="5127311"/>
            <a:ext cx="1516540" cy="129803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 lIns="72000" tIns="72000" rIns="54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Impacts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air quality,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traffic noise</a:t>
            </a:r>
            <a:endParaRPr lang="de-DE" altLang="de-DE" sz="1600" b="0" dirty="0">
              <a:latin typeface="Arial" charset="0"/>
            </a:endParaRPr>
          </a:p>
          <a:p>
            <a:pPr>
              <a:lnSpc>
                <a:spcPct val="88000"/>
              </a:lnSpc>
            </a:pPr>
            <a:r>
              <a:rPr lang="de-DE" altLang="de-DE" sz="1600" b="0" dirty="0">
                <a:latin typeface="Arial" charset="0"/>
              </a:rPr>
              <a:t>  </a:t>
            </a:r>
            <a:r>
              <a:rPr lang="en-GB" altLang="de-DE" sz="1600" b="0" dirty="0">
                <a:latin typeface="Arial" charset="0"/>
              </a:rPr>
              <a:t>at work</a:t>
            </a:r>
          </a:p>
        </p:txBody>
      </p:sp>
      <p:sp>
        <p:nvSpPr>
          <p:cNvPr id="38942" name="Text Box 39"/>
          <p:cNvSpPr txBox="1">
            <a:spLocks noChangeArrowheads="1"/>
          </p:cNvSpPr>
          <p:nvPr/>
        </p:nvSpPr>
        <p:spPr bwMode="auto">
          <a:xfrm>
            <a:off x="3192125" y="5099446"/>
            <a:ext cx="1537872" cy="129803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/>
            <a:tailEnd type="stealth"/>
          </a:ln>
        </p:spPr>
        <p:txBody>
          <a:bodyPr lIns="72000" tIns="72000" rIns="54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Impacts 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air quality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traffic noise</a:t>
            </a:r>
          </a:p>
          <a:p>
            <a:pPr>
              <a:lnSpc>
                <a:spcPct val="88000"/>
              </a:lnSpc>
            </a:pPr>
            <a:r>
              <a:rPr lang="de-DE" altLang="de-DE" sz="1600" b="0" dirty="0">
                <a:latin typeface="Arial" charset="0"/>
              </a:rPr>
              <a:t>  </a:t>
            </a:r>
            <a:r>
              <a:rPr lang="en-GB" altLang="de-DE" sz="1600" b="0" dirty="0">
                <a:latin typeface="Arial" charset="0"/>
              </a:rPr>
              <a:t>at housing </a:t>
            </a:r>
          </a:p>
        </p:txBody>
      </p:sp>
      <p:sp>
        <p:nvSpPr>
          <p:cNvPr id="38943" name="Text Box 40"/>
          <p:cNvSpPr txBox="1">
            <a:spLocks noChangeArrowheads="1"/>
          </p:cNvSpPr>
          <p:nvPr/>
        </p:nvSpPr>
        <p:spPr bwMode="auto">
          <a:xfrm>
            <a:off x="5020894" y="935991"/>
            <a:ext cx="1537873" cy="12957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/>
            <a:tailEnd type="stealth"/>
          </a:ln>
        </p:spPr>
        <p:txBody>
          <a:bodyPr lIns="72000" tIns="108000" rIns="54000"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8000"/>
              </a:lnSpc>
            </a:pPr>
            <a:r>
              <a:rPr lang="en-GB" altLang="de-DE" sz="1600" i="0" dirty="0">
                <a:latin typeface="Arial" charset="0"/>
              </a:rPr>
              <a:t>Accessibility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of jobs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of shops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of population</a:t>
            </a:r>
          </a:p>
          <a:p>
            <a:pPr>
              <a:lnSpc>
                <a:spcPct val="88000"/>
              </a:lnSpc>
            </a:pPr>
            <a:r>
              <a:rPr lang="en-GB" altLang="de-DE" sz="1600" b="0" dirty="0">
                <a:latin typeface="Arial" charset="0"/>
              </a:rPr>
              <a:t>- of facilities</a:t>
            </a:r>
          </a:p>
        </p:txBody>
      </p:sp>
      <p:sp>
        <p:nvSpPr>
          <p:cNvPr id="38944" name="Text Box 41"/>
          <p:cNvSpPr txBox="1">
            <a:spLocks noChangeArrowheads="1"/>
          </p:cNvSpPr>
          <p:nvPr/>
        </p:nvSpPr>
        <p:spPr bwMode="auto">
          <a:xfrm>
            <a:off x="2957468" y="413526"/>
            <a:ext cx="3397671" cy="385462"/>
          </a:xfrm>
          <a:prstGeom prst="rect">
            <a:avLst/>
          </a:prstGeom>
          <a:noFill/>
          <a:ln w="9525">
            <a:noFill/>
            <a:miter lim="800000"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40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38945" name="Text Box 42"/>
          <p:cNvSpPr txBox="1">
            <a:spLocks noChangeArrowheads="1"/>
          </p:cNvSpPr>
          <p:nvPr/>
        </p:nvSpPr>
        <p:spPr bwMode="auto">
          <a:xfrm>
            <a:off x="2918682" y="379414"/>
            <a:ext cx="3397671" cy="385462"/>
          </a:xfrm>
          <a:prstGeom prst="rect">
            <a:avLst/>
          </a:prstGeom>
          <a:noFill/>
          <a:ln w="9525">
            <a:noFill/>
            <a:miter lim="800000"/>
            <a:headEnd type="none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B9D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800" dirty="0">
                <a:latin typeface="Arial" charset="0"/>
              </a:rPr>
              <a:t>Land use</a:t>
            </a:r>
          </a:p>
        </p:txBody>
      </p:sp>
      <p:sp>
        <p:nvSpPr>
          <p:cNvPr id="38946" name="Text Box 43"/>
          <p:cNvSpPr txBox="1">
            <a:spLocks noChangeArrowheads="1"/>
          </p:cNvSpPr>
          <p:nvPr/>
        </p:nvSpPr>
        <p:spPr bwMode="auto">
          <a:xfrm>
            <a:off x="2908986" y="2501778"/>
            <a:ext cx="3393792" cy="385462"/>
          </a:xfrm>
          <a:prstGeom prst="rect">
            <a:avLst/>
          </a:prstGeom>
          <a:noFill/>
          <a:ln w="9525">
            <a:noFill/>
            <a:miter lim="800000"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800" dirty="0">
                <a:latin typeface="Arial" charset="0"/>
              </a:rPr>
              <a:t>Transport</a:t>
            </a:r>
          </a:p>
        </p:txBody>
      </p:sp>
      <p:sp>
        <p:nvSpPr>
          <p:cNvPr id="38947" name="Line 44"/>
          <p:cNvSpPr>
            <a:spLocks noChangeShapeType="1"/>
          </p:cNvSpPr>
          <p:nvPr/>
        </p:nvSpPr>
        <p:spPr bwMode="auto">
          <a:xfrm>
            <a:off x="3944578" y="2231701"/>
            <a:ext cx="0" cy="78717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8" name="Line 45"/>
          <p:cNvSpPr>
            <a:spLocks noChangeShapeType="1"/>
          </p:cNvSpPr>
          <p:nvPr/>
        </p:nvSpPr>
        <p:spPr bwMode="auto">
          <a:xfrm>
            <a:off x="7598237" y="2236345"/>
            <a:ext cx="0" cy="80575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49" name="Line 46"/>
          <p:cNvSpPr>
            <a:spLocks noChangeShapeType="1"/>
          </p:cNvSpPr>
          <p:nvPr/>
        </p:nvSpPr>
        <p:spPr bwMode="auto">
          <a:xfrm flipV="1">
            <a:off x="5947884" y="2234022"/>
            <a:ext cx="0" cy="815044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0" name="Line 47"/>
          <p:cNvSpPr>
            <a:spLocks noChangeShapeType="1"/>
          </p:cNvSpPr>
          <p:nvPr/>
        </p:nvSpPr>
        <p:spPr bwMode="auto">
          <a:xfrm rot="16200000" flipH="1">
            <a:off x="3021466" y="1385372"/>
            <a:ext cx="0" cy="2947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55" name="Line 52"/>
          <p:cNvSpPr>
            <a:spLocks noChangeShapeType="1"/>
          </p:cNvSpPr>
          <p:nvPr/>
        </p:nvSpPr>
        <p:spPr bwMode="auto">
          <a:xfrm>
            <a:off x="8715279" y="1551336"/>
            <a:ext cx="0" cy="422150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5613027" y="2236345"/>
            <a:ext cx="0" cy="80575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quest">
  <a:themeElements>
    <a:clrScheme name="bequest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quest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eaVert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eaVert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quest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quest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quest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quest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ques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ques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ques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Office\Vorlagen\bequest.pot</Template>
  <TotalTime>0</TotalTime>
  <Words>1741</Words>
  <Application>Microsoft Office PowerPoint</Application>
  <PresentationFormat>Bildschirmpräsentation (4:3)</PresentationFormat>
  <Paragraphs>694</Paragraphs>
  <Slides>50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bequest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Michael Wegener</dc:creator>
  <cp:lastModifiedBy>michael</cp:lastModifiedBy>
  <cp:revision>513</cp:revision>
  <cp:lastPrinted>2016-10-31T21:50:57Z</cp:lastPrinted>
  <dcterms:created xsi:type="dcterms:W3CDTF">2000-09-09T13:47:56Z</dcterms:created>
  <dcterms:modified xsi:type="dcterms:W3CDTF">2016-11-14T22:36:12Z</dcterms:modified>
</cp:coreProperties>
</file>