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1"/>
    <p:sldMasterId id="2147483711" r:id="rId2"/>
    <p:sldMasterId id="2147483742" r:id="rId3"/>
    <p:sldMasterId id="2147483747" r:id="rId4"/>
    <p:sldMasterId id="2147483752" r:id="rId5"/>
    <p:sldMasterId id="2147483754" r:id="rId6"/>
    <p:sldMasterId id="2147483756" r:id="rId7"/>
    <p:sldMasterId id="2147483758" r:id="rId8"/>
    <p:sldMasterId id="2147483760" r:id="rId9"/>
    <p:sldMasterId id="2147483766" r:id="rId10"/>
    <p:sldMasterId id="2147483768" r:id="rId11"/>
  </p:sldMasterIdLst>
  <p:notesMasterIdLst>
    <p:notesMasterId r:id="rId89"/>
  </p:notesMasterIdLst>
  <p:handoutMasterIdLst>
    <p:handoutMasterId r:id="rId90"/>
  </p:handoutMasterIdLst>
  <p:sldIdLst>
    <p:sldId id="962" r:id="rId12"/>
    <p:sldId id="964" r:id="rId13"/>
    <p:sldId id="965" r:id="rId14"/>
    <p:sldId id="966" r:id="rId15"/>
    <p:sldId id="1004" r:id="rId16"/>
    <p:sldId id="968" r:id="rId17"/>
    <p:sldId id="970" r:id="rId18"/>
    <p:sldId id="971" r:id="rId19"/>
    <p:sldId id="972" r:id="rId20"/>
    <p:sldId id="973" r:id="rId21"/>
    <p:sldId id="974" r:id="rId22"/>
    <p:sldId id="1003" r:id="rId23"/>
    <p:sldId id="1015" r:id="rId24"/>
    <p:sldId id="976" r:id="rId25"/>
    <p:sldId id="977" r:id="rId26"/>
    <p:sldId id="928" r:id="rId27"/>
    <p:sldId id="929" r:id="rId28"/>
    <p:sldId id="978" r:id="rId29"/>
    <p:sldId id="932" r:id="rId30"/>
    <p:sldId id="945" r:id="rId31"/>
    <p:sldId id="979" r:id="rId32"/>
    <p:sldId id="1014" r:id="rId33"/>
    <p:sldId id="950" r:id="rId34"/>
    <p:sldId id="952" r:id="rId35"/>
    <p:sldId id="951" r:id="rId36"/>
    <p:sldId id="957" r:id="rId37"/>
    <p:sldId id="946" r:id="rId38"/>
    <p:sldId id="982" r:id="rId39"/>
    <p:sldId id="981" r:id="rId40"/>
    <p:sldId id="953" r:id="rId41"/>
    <p:sldId id="1013" r:id="rId42"/>
    <p:sldId id="933" r:id="rId43"/>
    <p:sldId id="936" r:id="rId44"/>
    <p:sldId id="1016" r:id="rId45"/>
    <p:sldId id="1017" r:id="rId46"/>
    <p:sldId id="1018" r:id="rId47"/>
    <p:sldId id="1019" r:id="rId48"/>
    <p:sldId id="1020" r:id="rId49"/>
    <p:sldId id="1021" r:id="rId50"/>
    <p:sldId id="1022" r:id="rId51"/>
    <p:sldId id="990" r:id="rId52"/>
    <p:sldId id="991" r:id="rId53"/>
    <p:sldId id="992" r:id="rId54"/>
    <p:sldId id="993" r:id="rId55"/>
    <p:sldId id="994" r:id="rId56"/>
    <p:sldId id="995" r:id="rId57"/>
    <p:sldId id="996" r:id="rId58"/>
    <p:sldId id="997" r:id="rId59"/>
    <p:sldId id="1023" r:id="rId60"/>
    <p:sldId id="1024" r:id="rId61"/>
    <p:sldId id="998" r:id="rId62"/>
    <p:sldId id="956" r:id="rId63"/>
    <p:sldId id="937" r:id="rId64"/>
    <p:sldId id="943" r:id="rId65"/>
    <p:sldId id="938" r:id="rId66"/>
    <p:sldId id="942" r:id="rId67"/>
    <p:sldId id="1012" r:id="rId68"/>
    <p:sldId id="954" r:id="rId69"/>
    <p:sldId id="1000" r:id="rId70"/>
    <p:sldId id="1001" r:id="rId71"/>
    <p:sldId id="1002" r:id="rId72"/>
    <p:sldId id="1011" r:id="rId73"/>
    <p:sldId id="934" r:id="rId74"/>
    <p:sldId id="935" r:id="rId75"/>
    <p:sldId id="955" r:id="rId76"/>
    <p:sldId id="949" r:id="rId77"/>
    <p:sldId id="958" r:id="rId78"/>
    <p:sldId id="959" r:id="rId79"/>
    <p:sldId id="960" r:id="rId80"/>
    <p:sldId id="961" r:id="rId81"/>
    <p:sldId id="1009" r:id="rId82"/>
    <p:sldId id="1008" r:id="rId83"/>
    <p:sldId id="1005" r:id="rId84"/>
    <p:sldId id="1007" r:id="rId85"/>
    <p:sldId id="969" r:id="rId86"/>
    <p:sldId id="1006" r:id="rId87"/>
    <p:sldId id="1010" r:id="rId88"/>
  </p:sldIdLst>
  <p:sldSz cx="9144000" cy="6858000" type="screen4x3"/>
  <p:notesSz cx="6797675" cy="9872663"/>
  <p:custDataLst>
    <p:tags r:id="rId9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968F9F6-B09A-4A2F-95B9-E45DCDA6D54B}">
          <p14:sldIdLst>
            <p14:sldId id="962"/>
            <p14:sldId id="964"/>
            <p14:sldId id="965"/>
            <p14:sldId id="966"/>
            <p14:sldId id="1004"/>
            <p14:sldId id="968"/>
            <p14:sldId id="970"/>
            <p14:sldId id="971"/>
            <p14:sldId id="972"/>
            <p14:sldId id="973"/>
            <p14:sldId id="974"/>
            <p14:sldId id="1003"/>
            <p14:sldId id="1015"/>
            <p14:sldId id="976"/>
            <p14:sldId id="977"/>
            <p14:sldId id="928"/>
            <p14:sldId id="929"/>
            <p14:sldId id="978"/>
            <p14:sldId id="932"/>
            <p14:sldId id="945"/>
            <p14:sldId id="979"/>
            <p14:sldId id="1014"/>
            <p14:sldId id="950"/>
            <p14:sldId id="952"/>
            <p14:sldId id="951"/>
            <p14:sldId id="957"/>
            <p14:sldId id="946"/>
            <p14:sldId id="982"/>
            <p14:sldId id="981"/>
            <p14:sldId id="953"/>
            <p14:sldId id="1013"/>
            <p14:sldId id="933"/>
            <p14:sldId id="936"/>
            <p14:sldId id="1016"/>
            <p14:sldId id="1017"/>
            <p14:sldId id="1018"/>
            <p14:sldId id="1019"/>
            <p14:sldId id="1020"/>
            <p14:sldId id="1021"/>
            <p14:sldId id="1022"/>
            <p14:sldId id="990"/>
            <p14:sldId id="991"/>
            <p14:sldId id="992"/>
            <p14:sldId id="993"/>
            <p14:sldId id="994"/>
            <p14:sldId id="995"/>
            <p14:sldId id="996"/>
            <p14:sldId id="997"/>
            <p14:sldId id="1023"/>
            <p14:sldId id="1024"/>
            <p14:sldId id="998"/>
            <p14:sldId id="956"/>
            <p14:sldId id="937"/>
            <p14:sldId id="943"/>
            <p14:sldId id="938"/>
            <p14:sldId id="942"/>
            <p14:sldId id="1012"/>
            <p14:sldId id="954"/>
            <p14:sldId id="1000"/>
            <p14:sldId id="1001"/>
            <p14:sldId id="1002"/>
            <p14:sldId id="1011"/>
            <p14:sldId id="934"/>
            <p14:sldId id="935"/>
            <p14:sldId id="955"/>
            <p14:sldId id="949"/>
            <p14:sldId id="958"/>
            <p14:sldId id="959"/>
            <p14:sldId id="960"/>
            <p14:sldId id="961"/>
            <p14:sldId id="1009"/>
            <p14:sldId id="1008"/>
            <p14:sldId id="1005"/>
            <p14:sldId id="1007"/>
            <p14:sldId id="969"/>
            <p14:sldId id="1006"/>
            <p14:sldId id="10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07">
          <p15:clr>
            <a:srgbClr val="A4A3A4"/>
          </p15:clr>
        </p15:guide>
        <p15:guide id="2" pos="567">
          <p15:clr>
            <a:srgbClr val="A4A3A4"/>
          </p15:clr>
        </p15:guide>
        <p15:guide id="3" pos="5057">
          <p15:clr>
            <a:srgbClr val="A4A3A4"/>
          </p15:clr>
        </p15:guide>
        <p15:guide id="4" pos="2880">
          <p15:clr>
            <a:srgbClr val="A4A3A4"/>
          </p15:clr>
        </p15:guide>
        <p15:guide id="5" pos="1519">
          <p15:clr>
            <a:srgbClr val="A4A3A4"/>
          </p15:clr>
        </p15:guide>
        <p15:guide id="6" pos="4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ter, Christoph" initials="RC" lastIdx="2" clrIdx="0">
    <p:extLst>
      <p:ext uri="{19B8F6BF-5375-455C-9EA6-DF929625EA0E}">
        <p15:presenceInfo xmlns:p15="http://schemas.microsoft.com/office/powerpoint/2012/main" userId="S-1-5-21-1499261727-55176102-3529509929-2316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FF1"/>
    <a:srgbClr val="9DC8E7"/>
    <a:srgbClr val="009644"/>
    <a:srgbClr val="6FB8E5"/>
    <a:srgbClr val="418FC9"/>
    <a:srgbClr val="ECECEC"/>
    <a:srgbClr val="000000"/>
    <a:srgbClr val="FFA3D1"/>
    <a:srgbClr val="FFAFD7"/>
    <a:srgbClr val="FF8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4" autoAdjust="0"/>
    <p:restoredTop sz="74592" autoAdjust="0"/>
  </p:normalViewPr>
  <p:slideViewPr>
    <p:cSldViewPr>
      <p:cViewPr varScale="1">
        <p:scale>
          <a:sx n="82" d="100"/>
          <a:sy n="82" d="100"/>
        </p:scale>
        <p:origin x="1998" y="90"/>
      </p:cViewPr>
      <p:guideLst>
        <p:guide orient="horz" pos="1207"/>
        <p:guide pos="567"/>
        <p:guide pos="5057"/>
        <p:guide pos="2880"/>
        <p:guide pos="1519"/>
        <p:guide pos="4332"/>
      </p:guideLst>
    </p:cSldViewPr>
  </p:slideViewPr>
  <p:outlineViewPr>
    <p:cViewPr>
      <p:scale>
        <a:sx n="25" d="100"/>
        <a:sy n="25" d="100"/>
      </p:scale>
      <p:origin x="0" y="313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7494"/>
    </p:cViewPr>
  </p:sorterViewPr>
  <p:notesViewPr>
    <p:cSldViewPr>
      <p:cViewPr varScale="1">
        <p:scale>
          <a:sx n="51" d="100"/>
          <a:sy n="51" d="100"/>
        </p:scale>
        <p:origin x="2928" y="78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slide" Target="slides/slide73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handoutMaster" Target="handoutMasters/handoutMaster1.xml"/><Relationship Id="rId95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tags" Target="tags/tag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3BA1F-FF49-4692-BB58-B088384AC9B8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EF841F4-0F32-417E-81CF-5F0259CC47EA}">
      <dgm:prSet phldrT="[Text]"/>
      <dgm:spPr/>
      <dgm:t>
        <a:bodyPr/>
        <a:lstStyle/>
        <a:p>
          <a:r>
            <a:rPr lang="de-DE" dirty="0" smtClean="0"/>
            <a:t>Regression</a:t>
          </a:r>
          <a:endParaRPr lang="de-DE" dirty="0"/>
        </a:p>
      </dgm:t>
    </dgm:pt>
    <dgm:pt modelId="{BBC9E0E5-8725-4930-ADBA-7FBFC80300E0}" type="parTrans" cxnId="{BE54DFBC-A037-465E-9FD7-ADE300CB53B7}">
      <dgm:prSet/>
      <dgm:spPr/>
      <dgm:t>
        <a:bodyPr/>
        <a:lstStyle/>
        <a:p>
          <a:endParaRPr lang="de-DE"/>
        </a:p>
      </dgm:t>
    </dgm:pt>
    <dgm:pt modelId="{AA1FC5BB-47EB-439C-8A92-3F0AEC90DB39}" type="sibTrans" cxnId="{BE54DFBC-A037-465E-9FD7-ADE300CB53B7}">
      <dgm:prSet/>
      <dgm:spPr>
        <a:ln>
          <a:noFill/>
        </a:ln>
      </dgm:spPr>
      <dgm:t>
        <a:bodyPr/>
        <a:lstStyle/>
        <a:p>
          <a:endParaRPr lang="de-DE"/>
        </a:p>
      </dgm:t>
    </dgm:pt>
    <dgm:pt modelId="{B501BDD7-1987-47E2-A38A-585F864488FA}">
      <dgm:prSet phldrT="[Text]"/>
      <dgm:spPr/>
      <dgm:t>
        <a:bodyPr/>
        <a:lstStyle/>
        <a:p>
          <a:r>
            <a:rPr lang="de-DE" dirty="0" err="1" smtClean="0"/>
            <a:t>Predict</a:t>
          </a:r>
          <a:r>
            <a:rPr lang="de-DE" dirty="0" smtClean="0"/>
            <a:t> </a:t>
          </a:r>
          <a:r>
            <a:rPr lang="de-DE" b="1" dirty="0" err="1" smtClean="0"/>
            <a:t>continuous</a:t>
          </a:r>
          <a:r>
            <a:rPr lang="de-DE" dirty="0" smtClean="0"/>
            <a:t> </a:t>
          </a:r>
          <a:r>
            <a:rPr lang="de-DE" dirty="0" err="1" smtClean="0"/>
            <a:t>valued</a:t>
          </a:r>
          <a:r>
            <a:rPr lang="de-DE" dirty="0" smtClean="0"/>
            <a:t> </a:t>
          </a:r>
          <a:r>
            <a:rPr lang="de-DE" dirty="0" err="1" smtClean="0"/>
            <a:t>output</a:t>
          </a:r>
          <a:endParaRPr lang="de-DE" dirty="0"/>
        </a:p>
      </dgm:t>
    </dgm:pt>
    <dgm:pt modelId="{16296298-CA1C-4C0E-A717-54B194B572CC}" type="parTrans" cxnId="{FFC49249-95E4-4DE4-8294-F89D7B610FC6}">
      <dgm:prSet/>
      <dgm:spPr/>
      <dgm:t>
        <a:bodyPr/>
        <a:lstStyle/>
        <a:p>
          <a:endParaRPr lang="de-DE"/>
        </a:p>
      </dgm:t>
    </dgm:pt>
    <dgm:pt modelId="{2C9ACC43-1AA1-4FB3-A769-2FB735FC3469}" type="sibTrans" cxnId="{FFC49249-95E4-4DE4-8294-F89D7B610FC6}">
      <dgm:prSet/>
      <dgm:spPr/>
      <dgm:t>
        <a:bodyPr/>
        <a:lstStyle/>
        <a:p>
          <a:endParaRPr lang="de-DE"/>
        </a:p>
      </dgm:t>
    </dgm:pt>
    <dgm:pt modelId="{E5D7AC28-3A9D-4445-B6A2-BFE77206EDD1}">
      <dgm:prSet phldrT="[Text]"/>
      <dgm:spPr/>
      <dgm:t>
        <a:bodyPr/>
        <a:lstStyle/>
        <a:p>
          <a:r>
            <a:rPr lang="de-DE" b="0" dirty="0" err="1" smtClean="0"/>
            <a:t>Classification</a:t>
          </a:r>
          <a:endParaRPr lang="de-DE" b="0" dirty="0"/>
        </a:p>
      </dgm:t>
    </dgm:pt>
    <dgm:pt modelId="{763D8550-47D9-4F32-A649-BBB07F9BF5F6}" type="parTrans" cxnId="{70B65EF3-9985-441E-A728-1FAD18ACDDFD}">
      <dgm:prSet/>
      <dgm:spPr/>
      <dgm:t>
        <a:bodyPr/>
        <a:lstStyle/>
        <a:p>
          <a:endParaRPr lang="de-DE"/>
        </a:p>
      </dgm:t>
    </dgm:pt>
    <dgm:pt modelId="{E9B96B79-082A-4FFD-BCE6-BCDB367A6A2B}" type="sibTrans" cxnId="{70B65EF3-9985-441E-A728-1FAD18ACDDFD}">
      <dgm:prSet/>
      <dgm:spPr/>
      <dgm:t>
        <a:bodyPr/>
        <a:lstStyle/>
        <a:p>
          <a:endParaRPr lang="de-DE"/>
        </a:p>
      </dgm:t>
    </dgm:pt>
    <dgm:pt modelId="{128782C0-6687-46AD-B701-C4F1E2DFC25D}">
      <dgm:prSet phldrT="[Text]"/>
      <dgm:spPr/>
      <dgm:t>
        <a:bodyPr/>
        <a:lstStyle/>
        <a:p>
          <a:r>
            <a:rPr lang="de-DE" b="1" dirty="0" smtClean="0"/>
            <a:t>Clustering</a:t>
          </a:r>
          <a:endParaRPr lang="de-DE" b="1" dirty="0"/>
        </a:p>
      </dgm:t>
    </dgm:pt>
    <dgm:pt modelId="{2E8CB0AF-C46A-47D1-91E3-EAFE326EDF71}" type="parTrans" cxnId="{5D4261E1-CDBE-4687-A34C-405D5B5536D1}">
      <dgm:prSet/>
      <dgm:spPr/>
      <dgm:t>
        <a:bodyPr/>
        <a:lstStyle/>
        <a:p>
          <a:endParaRPr lang="de-DE"/>
        </a:p>
      </dgm:t>
    </dgm:pt>
    <dgm:pt modelId="{7DFAEB31-9EF8-47C2-9931-0985E5DAB906}" type="sibTrans" cxnId="{5D4261E1-CDBE-4687-A34C-405D5B5536D1}">
      <dgm:prSet/>
      <dgm:spPr/>
      <dgm:t>
        <a:bodyPr/>
        <a:lstStyle/>
        <a:p>
          <a:endParaRPr lang="de-DE"/>
        </a:p>
      </dgm:t>
    </dgm:pt>
    <dgm:pt modelId="{486B5189-56E0-4803-8789-0BCE1CBFBFB1}">
      <dgm:prSet phldrT="[Text]"/>
      <dgm:spPr/>
      <dgm:t>
        <a:bodyPr/>
        <a:lstStyle/>
        <a:p>
          <a:r>
            <a:rPr lang="de-DE" dirty="0" err="1" smtClean="0"/>
            <a:t>Supervised</a:t>
          </a:r>
          <a:endParaRPr lang="de-DE" dirty="0"/>
        </a:p>
      </dgm:t>
    </dgm:pt>
    <dgm:pt modelId="{31D3A79B-4BDE-40A6-99BD-379D9AFCC015}" type="parTrans" cxnId="{061A60CE-6F2D-4CE9-8D44-78007A178AB1}">
      <dgm:prSet/>
      <dgm:spPr/>
      <dgm:t>
        <a:bodyPr/>
        <a:lstStyle/>
        <a:p>
          <a:endParaRPr lang="de-DE"/>
        </a:p>
      </dgm:t>
    </dgm:pt>
    <dgm:pt modelId="{66A7B5C9-FDFE-41B6-937C-142E9CF0D05D}" type="sibTrans" cxnId="{061A60CE-6F2D-4CE9-8D44-78007A178AB1}">
      <dgm:prSet/>
      <dgm:spPr/>
      <dgm:t>
        <a:bodyPr/>
        <a:lstStyle/>
        <a:p>
          <a:endParaRPr lang="de-DE"/>
        </a:p>
      </dgm:t>
    </dgm:pt>
    <dgm:pt modelId="{8A14F811-70C8-41D2-93FF-60FDA6FF3D72}">
      <dgm:prSet/>
      <dgm:spPr/>
      <dgm:t>
        <a:bodyPr/>
        <a:lstStyle/>
        <a:p>
          <a:r>
            <a:rPr lang="de-DE" dirty="0" err="1" smtClean="0"/>
            <a:t>Predict</a:t>
          </a:r>
          <a:r>
            <a:rPr lang="de-DE" dirty="0" smtClean="0"/>
            <a:t> </a:t>
          </a:r>
          <a:r>
            <a:rPr lang="de-DE" b="1" dirty="0" err="1" smtClean="0"/>
            <a:t>discrete</a:t>
          </a:r>
          <a:r>
            <a:rPr lang="de-DE" dirty="0" smtClean="0"/>
            <a:t> </a:t>
          </a:r>
          <a:r>
            <a:rPr lang="de-DE" dirty="0" err="1" smtClean="0"/>
            <a:t>valued</a:t>
          </a:r>
          <a:r>
            <a:rPr lang="de-DE" dirty="0" smtClean="0"/>
            <a:t> </a:t>
          </a:r>
          <a:r>
            <a:rPr lang="de-DE" dirty="0" err="1" smtClean="0"/>
            <a:t>output</a:t>
          </a:r>
          <a:endParaRPr lang="de-DE" dirty="0"/>
        </a:p>
      </dgm:t>
    </dgm:pt>
    <dgm:pt modelId="{46F2A99C-EEDF-40D3-BFC1-2E1367C3A2C0}" type="parTrans" cxnId="{FA388174-AF05-4AF3-9B22-AA08A9F8E875}">
      <dgm:prSet/>
      <dgm:spPr/>
      <dgm:t>
        <a:bodyPr/>
        <a:lstStyle/>
        <a:p>
          <a:endParaRPr lang="de-DE"/>
        </a:p>
      </dgm:t>
    </dgm:pt>
    <dgm:pt modelId="{AE6C23C9-97FB-43E7-BDEC-61C3BFC9310A}" type="sibTrans" cxnId="{FA388174-AF05-4AF3-9B22-AA08A9F8E875}">
      <dgm:prSet/>
      <dgm:spPr/>
      <dgm:t>
        <a:bodyPr/>
        <a:lstStyle/>
        <a:p>
          <a:endParaRPr lang="de-DE"/>
        </a:p>
      </dgm:t>
    </dgm:pt>
    <dgm:pt modelId="{E8CF32E5-24A0-4FA6-9750-9BB3B2CF95B3}">
      <dgm:prSet/>
      <dgm:spPr/>
      <dgm:t>
        <a:bodyPr/>
        <a:lstStyle/>
        <a:p>
          <a:r>
            <a:rPr lang="de-DE" b="0" dirty="0" err="1" smtClean="0"/>
            <a:t>Supervised</a:t>
          </a:r>
          <a:endParaRPr lang="de-DE" b="0" dirty="0"/>
        </a:p>
      </dgm:t>
    </dgm:pt>
    <dgm:pt modelId="{2746946D-E667-4CFA-B8BA-A67AC7E2AAFE}" type="parTrans" cxnId="{E2D068DE-E119-428C-BDF9-8774B52DA076}">
      <dgm:prSet/>
      <dgm:spPr/>
      <dgm:t>
        <a:bodyPr/>
        <a:lstStyle/>
        <a:p>
          <a:endParaRPr lang="de-DE"/>
        </a:p>
      </dgm:t>
    </dgm:pt>
    <dgm:pt modelId="{BE85573B-EEA4-4576-A5DA-3FAA5A04C5F9}" type="sibTrans" cxnId="{E2D068DE-E119-428C-BDF9-8774B52DA076}">
      <dgm:prSet/>
      <dgm:spPr/>
      <dgm:t>
        <a:bodyPr/>
        <a:lstStyle/>
        <a:p>
          <a:endParaRPr lang="de-DE"/>
        </a:p>
      </dgm:t>
    </dgm:pt>
    <dgm:pt modelId="{336CF9EF-8F2E-4BEA-BACC-798E28A189BE}">
      <dgm:prSet/>
      <dgm:spPr/>
      <dgm:t>
        <a:bodyPr/>
        <a:lstStyle/>
        <a:p>
          <a:r>
            <a:rPr lang="de-DE" dirty="0" err="1" smtClean="0"/>
            <a:t>Predict</a:t>
          </a:r>
          <a:r>
            <a:rPr lang="de-DE" dirty="0" smtClean="0"/>
            <a:t> </a:t>
          </a:r>
          <a:r>
            <a:rPr lang="de-DE" dirty="0" err="1" smtClean="0"/>
            <a:t>discrete</a:t>
          </a:r>
          <a:r>
            <a:rPr lang="de-DE" dirty="0" smtClean="0"/>
            <a:t> </a:t>
          </a:r>
          <a:r>
            <a:rPr lang="de-DE" dirty="0" err="1" smtClean="0"/>
            <a:t>valued</a:t>
          </a:r>
          <a:r>
            <a:rPr lang="de-DE" dirty="0" smtClean="0"/>
            <a:t> </a:t>
          </a:r>
          <a:r>
            <a:rPr lang="de-DE" dirty="0" err="1" smtClean="0"/>
            <a:t>output</a:t>
          </a:r>
          <a:endParaRPr lang="de-DE" dirty="0"/>
        </a:p>
      </dgm:t>
    </dgm:pt>
    <dgm:pt modelId="{44341D59-79A3-44D4-8BB7-DB2B17F4A5ED}" type="parTrans" cxnId="{842CE29F-D099-46E0-B785-BA29FD32165D}">
      <dgm:prSet/>
      <dgm:spPr/>
      <dgm:t>
        <a:bodyPr/>
        <a:lstStyle/>
        <a:p>
          <a:endParaRPr lang="de-DE"/>
        </a:p>
      </dgm:t>
    </dgm:pt>
    <dgm:pt modelId="{771E080D-026D-438C-A088-16152C6E5B3C}" type="sibTrans" cxnId="{842CE29F-D099-46E0-B785-BA29FD32165D}">
      <dgm:prSet/>
      <dgm:spPr/>
      <dgm:t>
        <a:bodyPr/>
        <a:lstStyle/>
        <a:p>
          <a:endParaRPr lang="de-DE"/>
        </a:p>
      </dgm:t>
    </dgm:pt>
    <dgm:pt modelId="{CA33D85F-A062-4DC9-B3EA-DB74C345B84C}">
      <dgm:prSet/>
      <dgm:spPr/>
      <dgm:t>
        <a:bodyPr/>
        <a:lstStyle/>
        <a:p>
          <a:r>
            <a:rPr lang="de-DE" b="1" dirty="0" err="1" smtClean="0"/>
            <a:t>Unsupervised</a:t>
          </a:r>
          <a:endParaRPr lang="de-DE" b="1" dirty="0"/>
        </a:p>
      </dgm:t>
    </dgm:pt>
    <dgm:pt modelId="{461FC6A8-287B-4D9B-A2FB-D1DFA847DD8A}" type="parTrans" cxnId="{3D87A3FA-FAF6-47E1-B8BA-439DDB65C2D4}">
      <dgm:prSet/>
      <dgm:spPr/>
      <dgm:t>
        <a:bodyPr/>
        <a:lstStyle/>
        <a:p>
          <a:endParaRPr lang="de-DE"/>
        </a:p>
      </dgm:t>
    </dgm:pt>
    <dgm:pt modelId="{6E36068D-16CA-4485-9AC0-A7A64269F988}" type="sibTrans" cxnId="{3D87A3FA-FAF6-47E1-B8BA-439DDB65C2D4}">
      <dgm:prSet/>
      <dgm:spPr/>
      <dgm:t>
        <a:bodyPr/>
        <a:lstStyle/>
        <a:p>
          <a:endParaRPr lang="de-DE"/>
        </a:p>
      </dgm:t>
    </dgm:pt>
    <dgm:pt modelId="{0138B56F-2363-45FB-BB5F-F7C9DE47C3C6}">
      <dgm:prSet phldrT="[Text]"/>
      <dgm:spPr/>
      <dgm:t>
        <a:bodyPr/>
        <a:lstStyle/>
        <a:p>
          <a:endParaRPr lang="de-DE" dirty="0"/>
        </a:p>
      </dgm:t>
    </dgm:pt>
    <dgm:pt modelId="{644EF000-5AE1-4EDE-8759-5BF001621488}" type="parTrans" cxnId="{4ECD8BBE-C204-49B9-8D0D-ED317E28E1AD}">
      <dgm:prSet/>
      <dgm:spPr/>
      <dgm:t>
        <a:bodyPr/>
        <a:lstStyle/>
        <a:p>
          <a:endParaRPr lang="de-DE"/>
        </a:p>
      </dgm:t>
    </dgm:pt>
    <dgm:pt modelId="{1E8C253A-2340-4EC3-B72C-96D6600F1A08}" type="sibTrans" cxnId="{4ECD8BBE-C204-49B9-8D0D-ED317E28E1AD}">
      <dgm:prSet/>
      <dgm:spPr/>
      <dgm:t>
        <a:bodyPr/>
        <a:lstStyle/>
        <a:p>
          <a:endParaRPr lang="de-DE"/>
        </a:p>
      </dgm:t>
    </dgm:pt>
    <dgm:pt modelId="{38BDC812-DC64-46E1-ACBA-B4D2A3474A30}">
      <dgm:prSet/>
      <dgm:spPr/>
      <dgm:t>
        <a:bodyPr/>
        <a:lstStyle/>
        <a:p>
          <a:endParaRPr lang="de-DE" dirty="0"/>
        </a:p>
      </dgm:t>
    </dgm:pt>
    <dgm:pt modelId="{7E0769C8-8CC6-48C3-971C-1FB319AA6447}" type="parTrans" cxnId="{376C985E-7E7C-43DE-A3D7-1838606B1227}">
      <dgm:prSet/>
      <dgm:spPr/>
      <dgm:t>
        <a:bodyPr/>
        <a:lstStyle/>
        <a:p>
          <a:endParaRPr lang="de-DE"/>
        </a:p>
      </dgm:t>
    </dgm:pt>
    <dgm:pt modelId="{FF281622-A407-4D13-885A-B6228CB0318B}" type="sibTrans" cxnId="{376C985E-7E7C-43DE-A3D7-1838606B1227}">
      <dgm:prSet/>
      <dgm:spPr/>
      <dgm:t>
        <a:bodyPr/>
        <a:lstStyle/>
        <a:p>
          <a:endParaRPr lang="de-DE"/>
        </a:p>
      </dgm:t>
    </dgm:pt>
    <dgm:pt modelId="{8B83E0ED-D019-45D0-BA73-BF983C3FB774}">
      <dgm:prSet/>
      <dgm:spPr/>
      <dgm:t>
        <a:bodyPr/>
        <a:lstStyle/>
        <a:p>
          <a:endParaRPr lang="de-DE" dirty="0"/>
        </a:p>
      </dgm:t>
    </dgm:pt>
    <dgm:pt modelId="{8BDABE45-79DB-44B4-8DF3-184F8839437B}" type="parTrans" cxnId="{1353E789-6FA5-4514-B6F7-E5EF3FC8C850}">
      <dgm:prSet/>
      <dgm:spPr/>
      <dgm:t>
        <a:bodyPr/>
        <a:lstStyle/>
        <a:p>
          <a:endParaRPr lang="de-DE"/>
        </a:p>
      </dgm:t>
    </dgm:pt>
    <dgm:pt modelId="{71697BD7-E089-4885-AFAB-8FC09D70042F}" type="sibTrans" cxnId="{1353E789-6FA5-4514-B6F7-E5EF3FC8C850}">
      <dgm:prSet/>
      <dgm:spPr/>
      <dgm:t>
        <a:bodyPr/>
        <a:lstStyle/>
        <a:p>
          <a:endParaRPr lang="de-DE"/>
        </a:p>
      </dgm:t>
    </dgm:pt>
    <dgm:pt modelId="{EFFD5218-426A-4F47-9D9B-A37932D89563}" type="pres">
      <dgm:prSet presAssocID="{DA63BA1F-FF49-4692-BB58-B088384AC9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BC87E79-5F9E-4B3E-B9F9-7FFF134020BC}" type="pres">
      <dgm:prSet presAssocID="{3EF841F4-0F32-417E-81CF-5F0259CC47EA}" presName="composite" presStyleCnt="0"/>
      <dgm:spPr/>
    </dgm:pt>
    <dgm:pt modelId="{9BB879CA-F5A9-40A8-8115-E5E6E8FAE179}" type="pres">
      <dgm:prSet presAssocID="{3EF841F4-0F32-417E-81CF-5F0259CC47E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214F702-76B2-4482-B1C6-591A4D90F835}" type="pres">
      <dgm:prSet presAssocID="{3EF841F4-0F32-417E-81CF-5F0259CC47EA}" presName="desTx" presStyleLbl="alignAccFollowNode1" presStyleIdx="0" presStyleCnt="3" custLinFactNeighborY="190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0B7A012-653C-43A9-A832-07794867DCEA}" type="pres">
      <dgm:prSet presAssocID="{AA1FC5BB-47EB-439C-8A92-3F0AEC90DB39}" presName="space" presStyleCnt="0"/>
      <dgm:spPr/>
    </dgm:pt>
    <dgm:pt modelId="{582DB69D-7C06-48F9-A8F2-B84DADA7B5F8}" type="pres">
      <dgm:prSet presAssocID="{E5D7AC28-3A9D-4445-B6A2-BFE77206EDD1}" presName="composite" presStyleCnt="0"/>
      <dgm:spPr/>
    </dgm:pt>
    <dgm:pt modelId="{8A9ACACF-1344-4BE7-9AA7-AD3CB217DE30}" type="pres">
      <dgm:prSet presAssocID="{E5D7AC28-3A9D-4445-B6A2-BFE77206EDD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FCE7EA-371A-42C8-801A-E98810265126}" type="pres">
      <dgm:prSet presAssocID="{E5D7AC28-3A9D-4445-B6A2-BFE77206EDD1}" presName="desTx" presStyleLbl="alignAccFollowNode1" presStyleIdx="1" presStyleCnt="3" custScaleX="10036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92097B-7770-46A6-8D70-561FE72547F2}" type="pres">
      <dgm:prSet presAssocID="{E9B96B79-082A-4FFD-BCE6-BCDB367A6A2B}" presName="space" presStyleCnt="0"/>
      <dgm:spPr/>
    </dgm:pt>
    <dgm:pt modelId="{BE4F8AF8-BA8E-47C4-932C-235252079FAA}" type="pres">
      <dgm:prSet presAssocID="{128782C0-6687-46AD-B701-C4F1E2DFC25D}" presName="composite" presStyleCnt="0"/>
      <dgm:spPr/>
    </dgm:pt>
    <dgm:pt modelId="{33EAA886-F25A-4E67-A5AA-A94461CF28B2}" type="pres">
      <dgm:prSet presAssocID="{128782C0-6687-46AD-B701-C4F1E2DFC25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FF1A4E-180B-410D-904C-50BB56CE6D2A}" type="pres">
      <dgm:prSet presAssocID="{128782C0-6687-46AD-B701-C4F1E2DFC25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3449B09-4022-4F32-A30E-644E5FDEEC86}" type="presOf" srcId="{B501BDD7-1987-47E2-A38A-585F864488FA}" destId="{A214F702-76B2-4482-B1C6-591A4D90F835}" srcOrd="0" destOrd="0" presId="urn:microsoft.com/office/officeart/2005/8/layout/hList1"/>
    <dgm:cxn modelId="{D3AE9557-D8DA-4C79-BC7E-F5E7EF57C053}" type="presOf" srcId="{8A14F811-70C8-41D2-93FF-60FDA6FF3D72}" destId="{9BFCE7EA-371A-42C8-801A-E98810265126}" srcOrd="0" destOrd="0" presId="urn:microsoft.com/office/officeart/2005/8/layout/hList1"/>
    <dgm:cxn modelId="{DE643646-2440-49BA-90CD-104827501451}" type="presOf" srcId="{3EF841F4-0F32-417E-81CF-5F0259CC47EA}" destId="{9BB879CA-F5A9-40A8-8115-E5E6E8FAE179}" srcOrd="0" destOrd="0" presId="urn:microsoft.com/office/officeart/2005/8/layout/hList1"/>
    <dgm:cxn modelId="{343CDEC4-5656-4B28-91DD-D1F0DD819ED0}" type="presOf" srcId="{486B5189-56E0-4803-8789-0BCE1CBFBFB1}" destId="{A214F702-76B2-4482-B1C6-591A4D90F835}" srcOrd="0" destOrd="2" presId="urn:microsoft.com/office/officeart/2005/8/layout/hList1"/>
    <dgm:cxn modelId="{0AA82FEF-1AF1-4060-BC67-C4C3CC66794D}" type="presOf" srcId="{128782C0-6687-46AD-B701-C4F1E2DFC25D}" destId="{33EAA886-F25A-4E67-A5AA-A94461CF28B2}" srcOrd="0" destOrd="0" presId="urn:microsoft.com/office/officeart/2005/8/layout/hList1"/>
    <dgm:cxn modelId="{2FD1176C-B6F1-47CD-A8DE-FF99A7736970}" type="presOf" srcId="{38BDC812-DC64-46E1-ACBA-B4D2A3474A30}" destId="{9BFCE7EA-371A-42C8-801A-E98810265126}" srcOrd="0" destOrd="1" presId="urn:microsoft.com/office/officeart/2005/8/layout/hList1"/>
    <dgm:cxn modelId="{286BD341-D6FE-48FE-9F68-D404A7FF11E9}" type="presOf" srcId="{0138B56F-2363-45FB-BB5F-F7C9DE47C3C6}" destId="{A214F702-76B2-4482-B1C6-591A4D90F835}" srcOrd="0" destOrd="1" presId="urn:microsoft.com/office/officeart/2005/8/layout/hList1"/>
    <dgm:cxn modelId="{9ADF7ED8-367B-48D1-9977-873CF66D86F8}" type="presOf" srcId="{E5D7AC28-3A9D-4445-B6A2-BFE77206EDD1}" destId="{8A9ACACF-1344-4BE7-9AA7-AD3CB217DE30}" srcOrd="0" destOrd="0" presId="urn:microsoft.com/office/officeart/2005/8/layout/hList1"/>
    <dgm:cxn modelId="{148641C7-0860-4FB1-83AF-26681D2AD486}" type="presOf" srcId="{DA63BA1F-FF49-4692-BB58-B088384AC9B8}" destId="{EFFD5218-426A-4F47-9D9B-A37932D89563}" srcOrd="0" destOrd="0" presId="urn:microsoft.com/office/officeart/2005/8/layout/hList1"/>
    <dgm:cxn modelId="{70B65EF3-9985-441E-A728-1FAD18ACDDFD}" srcId="{DA63BA1F-FF49-4692-BB58-B088384AC9B8}" destId="{E5D7AC28-3A9D-4445-B6A2-BFE77206EDD1}" srcOrd="1" destOrd="0" parTransId="{763D8550-47D9-4F32-A649-BBB07F9BF5F6}" sibTransId="{E9B96B79-082A-4FFD-BCE6-BCDB367A6A2B}"/>
    <dgm:cxn modelId="{FA388174-AF05-4AF3-9B22-AA08A9F8E875}" srcId="{E5D7AC28-3A9D-4445-B6A2-BFE77206EDD1}" destId="{8A14F811-70C8-41D2-93FF-60FDA6FF3D72}" srcOrd="0" destOrd="0" parTransId="{46F2A99C-EEDF-40D3-BFC1-2E1367C3A2C0}" sibTransId="{AE6C23C9-97FB-43E7-BDEC-61C3BFC9310A}"/>
    <dgm:cxn modelId="{3D87A3FA-FAF6-47E1-B8BA-439DDB65C2D4}" srcId="{128782C0-6687-46AD-B701-C4F1E2DFC25D}" destId="{CA33D85F-A062-4DC9-B3EA-DB74C345B84C}" srcOrd="2" destOrd="0" parTransId="{461FC6A8-287B-4D9B-A2FB-D1DFA847DD8A}" sibTransId="{6E36068D-16CA-4485-9AC0-A7A64269F988}"/>
    <dgm:cxn modelId="{BE54DFBC-A037-465E-9FD7-ADE300CB53B7}" srcId="{DA63BA1F-FF49-4692-BB58-B088384AC9B8}" destId="{3EF841F4-0F32-417E-81CF-5F0259CC47EA}" srcOrd="0" destOrd="0" parTransId="{BBC9E0E5-8725-4930-ADBA-7FBFC80300E0}" sibTransId="{AA1FC5BB-47EB-439C-8A92-3F0AEC90DB39}"/>
    <dgm:cxn modelId="{493966C1-B1D3-4AC2-88D8-855CE1C0088D}" type="presOf" srcId="{8B83E0ED-D019-45D0-BA73-BF983C3FB774}" destId="{ECFF1A4E-180B-410D-904C-50BB56CE6D2A}" srcOrd="0" destOrd="1" presId="urn:microsoft.com/office/officeart/2005/8/layout/hList1"/>
    <dgm:cxn modelId="{D956CCBC-A8D2-4C0B-88B0-05AD3F5A3BDD}" type="presOf" srcId="{E8CF32E5-24A0-4FA6-9750-9BB3B2CF95B3}" destId="{9BFCE7EA-371A-42C8-801A-E98810265126}" srcOrd="0" destOrd="2" presId="urn:microsoft.com/office/officeart/2005/8/layout/hList1"/>
    <dgm:cxn modelId="{4ECD8BBE-C204-49B9-8D0D-ED317E28E1AD}" srcId="{3EF841F4-0F32-417E-81CF-5F0259CC47EA}" destId="{0138B56F-2363-45FB-BB5F-F7C9DE47C3C6}" srcOrd="1" destOrd="0" parTransId="{644EF000-5AE1-4EDE-8759-5BF001621488}" sibTransId="{1E8C253A-2340-4EC3-B72C-96D6600F1A08}"/>
    <dgm:cxn modelId="{5D4261E1-CDBE-4687-A34C-405D5B5536D1}" srcId="{DA63BA1F-FF49-4692-BB58-B088384AC9B8}" destId="{128782C0-6687-46AD-B701-C4F1E2DFC25D}" srcOrd="2" destOrd="0" parTransId="{2E8CB0AF-C46A-47D1-91E3-EAFE326EDF71}" sibTransId="{7DFAEB31-9EF8-47C2-9931-0985E5DAB906}"/>
    <dgm:cxn modelId="{1353E789-6FA5-4514-B6F7-E5EF3FC8C850}" srcId="{128782C0-6687-46AD-B701-C4F1E2DFC25D}" destId="{8B83E0ED-D019-45D0-BA73-BF983C3FB774}" srcOrd="1" destOrd="0" parTransId="{8BDABE45-79DB-44B4-8DF3-184F8839437B}" sibTransId="{71697BD7-E089-4885-AFAB-8FC09D70042F}"/>
    <dgm:cxn modelId="{061A60CE-6F2D-4CE9-8D44-78007A178AB1}" srcId="{3EF841F4-0F32-417E-81CF-5F0259CC47EA}" destId="{486B5189-56E0-4803-8789-0BCE1CBFBFB1}" srcOrd="2" destOrd="0" parTransId="{31D3A79B-4BDE-40A6-99BD-379D9AFCC015}" sibTransId="{66A7B5C9-FDFE-41B6-937C-142E9CF0D05D}"/>
    <dgm:cxn modelId="{E2D068DE-E119-428C-BDF9-8774B52DA076}" srcId="{E5D7AC28-3A9D-4445-B6A2-BFE77206EDD1}" destId="{E8CF32E5-24A0-4FA6-9750-9BB3B2CF95B3}" srcOrd="2" destOrd="0" parTransId="{2746946D-E667-4CFA-B8BA-A67AC7E2AAFE}" sibTransId="{BE85573B-EEA4-4576-A5DA-3FAA5A04C5F9}"/>
    <dgm:cxn modelId="{C8CAC58C-E1A0-4F98-8360-5C16C2551076}" type="presOf" srcId="{CA33D85F-A062-4DC9-B3EA-DB74C345B84C}" destId="{ECFF1A4E-180B-410D-904C-50BB56CE6D2A}" srcOrd="0" destOrd="2" presId="urn:microsoft.com/office/officeart/2005/8/layout/hList1"/>
    <dgm:cxn modelId="{FFC49249-95E4-4DE4-8294-F89D7B610FC6}" srcId="{3EF841F4-0F32-417E-81CF-5F0259CC47EA}" destId="{B501BDD7-1987-47E2-A38A-585F864488FA}" srcOrd="0" destOrd="0" parTransId="{16296298-CA1C-4C0E-A717-54B194B572CC}" sibTransId="{2C9ACC43-1AA1-4FB3-A769-2FB735FC3469}"/>
    <dgm:cxn modelId="{842CE29F-D099-46E0-B785-BA29FD32165D}" srcId="{128782C0-6687-46AD-B701-C4F1E2DFC25D}" destId="{336CF9EF-8F2E-4BEA-BACC-798E28A189BE}" srcOrd="0" destOrd="0" parTransId="{44341D59-79A3-44D4-8BB7-DB2B17F4A5ED}" sibTransId="{771E080D-026D-438C-A088-16152C6E5B3C}"/>
    <dgm:cxn modelId="{4A11DAB1-7A1D-4DCB-8671-6332A8BD9F15}" type="presOf" srcId="{336CF9EF-8F2E-4BEA-BACC-798E28A189BE}" destId="{ECFF1A4E-180B-410D-904C-50BB56CE6D2A}" srcOrd="0" destOrd="0" presId="urn:microsoft.com/office/officeart/2005/8/layout/hList1"/>
    <dgm:cxn modelId="{376C985E-7E7C-43DE-A3D7-1838606B1227}" srcId="{E5D7AC28-3A9D-4445-B6A2-BFE77206EDD1}" destId="{38BDC812-DC64-46E1-ACBA-B4D2A3474A30}" srcOrd="1" destOrd="0" parTransId="{7E0769C8-8CC6-48C3-971C-1FB319AA6447}" sibTransId="{FF281622-A407-4D13-885A-B6228CB0318B}"/>
    <dgm:cxn modelId="{E6BB1EF9-8510-41C1-9575-C5146460ED0E}" type="presParOf" srcId="{EFFD5218-426A-4F47-9D9B-A37932D89563}" destId="{DBC87E79-5F9E-4B3E-B9F9-7FFF134020BC}" srcOrd="0" destOrd="0" presId="urn:microsoft.com/office/officeart/2005/8/layout/hList1"/>
    <dgm:cxn modelId="{D8153CB4-3232-4180-82D4-D4E9BAD84A2E}" type="presParOf" srcId="{DBC87E79-5F9E-4B3E-B9F9-7FFF134020BC}" destId="{9BB879CA-F5A9-40A8-8115-E5E6E8FAE179}" srcOrd="0" destOrd="0" presId="urn:microsoft.com/office/officeart/2005/8/layout/hList1"/>
    <dgm:cxn modelId="{8937E200-28FF-4C34-B243-8CE6B85150CB}" type="presParOf" srcId="{DBC87E79-5F9E-4B3E-B9F9-7FFF134020BC}" destId="{A214F702-76B2-4482-B1C6-591A4D90F835}" srcOrd="1" destOrd="0" presId="urn:microsoft.com/office/officeart/2005/8/layout/hList1"/>
    <dgm:cxn modelId="{55E60BA2-596B-47F6-AF4D-898F24640405}" type="presParOf" srcId="{EFFD5218-426A-4F47-9D9B-A37932D89563}" destId="{10B7A012-653C-43A9-A832-07794867DCEA}" srcOrd="1" destOrd="0" presId="urn:microsoft.com/office/officeart/2005/8/layout/hList1"/>
    <dgm:cxn modelId="{3BCFC3A7-277D-4F7A-B7ED-1B87312D7044}" type="presParOf" srcId="{EFFD5218-426A-4F47-9D9B-A37932D89563}" destId="{582DB69D-7C06-48F9-A8F2-B84DADA7B5F8}" srcOrd="2" destOrd="0" presId="urn:microsoft.com/office/officeart/2005/8/layout/hList1"/>
    <dgm:cxn modelId="{D6C4AB40-422B-40E0-8781-7BCE927E5934}" type="presParOf" srcId="{582DB69D-7C06-48F9-A8F2-B84DADA7B5F8}" destId="{8A9ACACF-1344-4BE7-9AA7-AD3CB217DE30}" srcOrd="0" destOrd="0" presId="urn:microsoft.com/office/officeart/2005/8/layout/hList1"/>
    <dgm:cxn modelId="{57491DAF-636F-47C8-8983-4E8FF1DC6A28}" type="presParOf" srcId="{582DB69D-7C06-48F9-A8F2-B84DADA7B5F8}" destId="{9BFCE7EA-371A-42C8-801A-E98810265126}" srcOrd="1" destOrd="0" presId="urn:microsoft.com/office/officeart/2005/8/layout/hList1"/>
    <dgm:cxn modelId="{441028CF-F2AA-4F5D-BF63-DF22FC6D018C}" type="presParOf" srcId="{EFFD5218-426A-4F47-9D9B-A37932D89563}" destId="{ED92097B-7770-46A6-8D70-561FE72547F2}" srcOrd="3" destOrd="0" presId="urn:microsoft.com/office/officeart/2005/8/layout/hList1"/>
    <dgm:cxn modelId="{3C74F7E6-9CCD-4895-A419-BEEFB2E91606}" type="presParOf" srcId="{EFFD5218-426A-4F47-9D9B-A37932D89563}" destId="{BE4F8AF8-BA8E-47C4-932C-235252079FAA}" srcOrd="4" destOrd="0" presId="urn:microsoft.com/office/officeart/2005/8/layout/hList1"/>
    <dgm:cxn modelId="{04C81F73-9609-4AD5-A53E-B68DCAACCEE8}" type="presParOf" srcId="{BE4F8AF8-BA8E-47C4-932C-235252079FAA}" destId="{33EAA886-F25A-4E67-A5AA-A94461CF28B2}" srcOrd="0" destOrd="0" presId="urn:microsoft.com/office/officeart/2005/8/layout/hList1"/>
    <dgm:cxn modelId="{B40B19CB-3846-4DDF-B902-A2729BEB4CE2}" type="presParOf" srcId="{BE4F8AF8-BA8E-47C4-932C-235252079FAA}" destId="{ECFF1A4E-180B-410D-904C-50BB56CE6D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1458BC-419F-46EF-9D23-340FE6BAB2AD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CCF0DB5-69AB-4178-B171-E45F22D85CFC}">
      <dgm:prSet phldrT="[Text]" custT="1"/>
      <dgm:spPr/>
      <dgm:t>
        <a:bodyPr/>
        <a:lstStyle/>
        <a:p>
          <a:r>
            <a:rPr lang="de-DE" sz="3600" dirty="0" smtClean="0"/>
            <a:t>Pattern Recognition</a:t>
          </a:r>
          <a:endParaRPr lang="de-DE" sz="3600" dirty="0"/>
        </a:p>
      </dgm:t>
    </dgm:pt>
    <dgm:pt modelId="{88D8E08F-BBC1-4C2B-B768-3CE247585F83}" type="parTrans" cxnId="{89855D0F-F0BB-4E17-B2A3-985033036BFB}">
      <dgm:prSet/>
      <dgm:spPr/>
      <dgm:t>
        <a:bodyPr/>
        <a:lstStyle/>
        <a:p>
          <a:endParaRPr lang="de-DE"/>
        </a:p>
      </dgm:t>
    </dgm:pt>
    <dgm:pt modelId="{459A4ADF-4213-4C77-9F5D-5A2079AC2567}" type="sibTrans" cxnId="{89855D0F-F0BB-4E17-B2A3-985033036BFB}">
      <dgm:prSet/>
      <dgm:spPr/>
      <dgm:t>
        <a:bodyPr/>
        <a:lstStyle/>
        <a:p>
          <a:endParaRPr lang="de-DE"/>
        </a:p>
      </dgm:t>
    </dgm:pt>
    <dgm:pt modelId="{89765546-E218-4BA8-8E92-C05A3B72C976}" type="pres">
      <dgm:prSet presAssocID="{EA1458BC-419F-46EF-9D23-340FE6BAB2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7A3DDE-0841-4F05-9C76-2AEF3E4BB570}" type="pres">
      <dgm:prSet presAssocID="{FCCF0DB5-69AB-4178-B171-E45F22D85CFC}" presName="composite" presStyleCnt="0"/>
      <dgm:spPr/>
    </dgm:pt>
    <dgm:pt modelId="{1DBB599B-052C-40A2-A5D9-664B004B67D4}" type="pres">
      <dgm:prSet presAssocID="{FCCF0DB5-69AB-4178-B171-E45F22D85CFC}" presName="parTx" presStyleLbl="alignNode1" presStyleIdx="0" presStyleCnt="1" custScaleY="86865" custLinFactNeighborY="13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0AC112E-6504-461D-A975-8F1DDEF1CCB6}" type="pres">
      <dgm:prSet presAssocID="{FCCF0DB5-69AB-4178-B171-E45F22D85CFC}" presName="desTx" presStyleLbl="alignAccFollowNode1" presStyleIdx="0" presStyleCnt="1" custLinFactNeighborX="14161" custLinFactNeighborY="75481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de-DE"/>
        </a:p>
      </dgm:t>
    </dgm:pt>
  </dgm:ptLst>
  <dgm:cxnLst>
    <dgm:cxn modelId="{6E7056C1-4CAC-48E5-8A96-F67034FCE0C1}" type="presOf" srcId="{EA1458BC-419F-46EF-9D23-340FE6BAB2AD}" destId="{89765546-E218-4BA8-8E92-C05A3B72C976}" srcOrd="0" destOrd="0" presId="urn:microsoft.com/office/officeart/2005/8/layout/hList1"/>
    <dgm:cxn modelId="{BE7EBBEB-74AB-48F4-A7B9-88D409DE14F9}" type="presOf" srcId="{FCCF0DB5-69AB-4178-B171-E45F22D85CFC}" destId="{1DBB599B-052C-40A2-A5D9-664B004B67D4}" srcOrd="0" destOrd="0" presId="urn:microsoft.com/office/officeart/2005/8/layout/hList1"/>
    <dgm:cxn modelId="{89855D0F-F0BB-4E17-B2A3-985033036BFB}" srcId="{EA1458BC-419F-46EF-9D23-340FE6BAB2AD}" destId="{FCCF0DB5-69AB-4178-B171-E45F22D85CFC}" srcOrd="0" destOrd="0" parTransId="{88D8E08F-BBC1-4C2B-B768-3CE247585F83}" sibTransId="{459A4ADF-4213-4C77-9F5D-5A2079AC2567}"/>
    <dgm:cxn modelId="{2A21FC65-EE1F-46E0-80BA-7A7346B34574}" type="presParOf" srcId="{89765546-E218-4BA8-8E92-C05A3B72C976}" destId="{5C7A3DDE-0841-4F05-9C76-2AEF3E4BB570}" srcOrd="0" destOrd="0" presId="urn:microsoft.com/office/officeart/2005/8/layout/hList1"/>
    <dgm:cxn modelId="{83B90928-111B-46A2-93F8-82C60AE3F4CF}" type="presParOf" srcId="{5C7A3DDE-0841-4F05-9C76-2AEF3E4BB570}" destId="{1DBB599B-052C-40A2-A5D9-664B004B67D4}" srcOrd="0" destOrd="0" presId="urn:microsoft.com/office/officeart/2005/8/layout/hList1"/>
    <dgm:cxn modelId="{5F7909C8-3824-4D03-99EA-4DD141C4859E}" type="presParOf" srcId="{5C7A3DDE-0841-4F05-9C76-2AEF3E4BB570}" destId="{60AC112E-6504-461D-A975-8F1DDEF1CC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63BA1F-FF49-4692-BB58-B088384AC9B8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EF841F4-0F32-417E-81CF-5F0259CC47EA}">
      <dgm:prSet phldrT="[Text]"/>
      <dgm:spPr/>
      <dgm:t>
        <a:bodyPr/>
        <a:lstStyle/>
        <a:p>
          <a:r>
            <a:rPr lang="de-DE" dirty="0" smtClean="0"/>
            <a:t>Regression</a:t>
          </a:r>
          <a:endParaRPr lang="de-DE" dirty="0"/>
        </a:p>
      </dgm:t>
    </dgm:pt>
    <dgm:pt modelId="{BBC9E0E5-8725-4930-ADBA-7FBFC80300E0}" type="parTrans" cxnId="{BE54DFBC-A037-465E-9FD7-ADE300CB53B7}">
      <dgm:prSet/>
      <dgm:spPr/>
      <dgm:t>
        <a:bodyPr/>
        <a:lstStyle/>
        <a:p>
          <a:endParaRPr lang="de-DE"/>
        </a:p>
      </dgm:t>
    </dgm:pt>
    <dgm:pt modelId="{AA1FC5BB-47EB-439C-8A92-3F0AEC90DB39}" type="sibTrans" cxnId="{BE54DFBC-A037-465E-9FD7-ADE300CB53B7}">
      <dgm:prSet/>
      <dgm:spPr>
        <a:ln>
          <a:noFill/>
        </a:ln>
      </dgm:spPr>
      <dgm:t>
        <a:bodyPr/>
        <a:lstStyle/>
        <a:p>
          <a:endParaRPr lang="de-DE"/>
        </a:p>
      </dgm:t>
    </dgm:pt>
    <dgm:pt modelId="{E5D7AC28-3A9D-4445-B6A2-BFE77206EDD1}">
      <dgm:prSet phldrT="[Text]"/>
      <dgm:spPr/>
      <dgm:t>
        <a:bodyPr/>
        <a:lstStyle/>
        <a:p>
          <a:r>
            <a:rPr lang="de-DE" b="0" dirty="0" err="1" smtClean="0"/>
            <a:t>Classification</a:t>
          </a:r>
          <a:endParaRPr lang="de-DE" b="0" dirty="0"/>
        </a:p>
      </dgm:t>
    </dgm:pt>
    <dgm:pt modelId="{763D8550-47D9-4F32-A649-BBB07F9BF5F6}" type="parTrans" cxnId="{70B65EF3-9985-441E-A728-1FAD18ACDDFD}">
      <dgm:prSet/>
      <dgm:spPr/>
      <dgm:t>
        <a:bodyPr/>
        <a:lstStyle/>
        <a:p>
          <a:endParaRPr lang="de-DE"/>
        </a:p>
      </dgm:t>
    </dgm:pt>
    <dgm:pt modelId="{E9B96B79-082A-4FFD-BCE6-BCDB367A6A2B}" type="sibTrans" cxnId="{70B65EF3-9985-441E-A728-1FAD18ACDDFD}">
      <dgm:prSet/>
      <dgm:spPr/>
      <dgm:t>
        <a:bodyPr/>
        <a:lstStyle/>
        <a:p>
          <a:endParaRPr lang="de-DE"/>
        </a:p>
      </dgm:t>
    </dgm:pt>
    <dgm:pt modelId="{128782C0-6687-46AD-B701-C4F1E2DFC25D}">
      <dgm:prSet phldrT="[Text]"/>
      <dgm:spPr/>
      <dgm:t>
        <a:bodyPr/>
        <a:lstStyle/>
        <a:p>
          <a:r>
            <a:rPr lang="de-DE" b="1" dirty="0" smtClean="0"/>
            <a:t>Clustering</a:t>
          </a:r>
          <a:endParaRPr lang="de-DE" b="1" dirty="0"/>
        </a:p>
      </dgm:t>
    </dgm:pt>
    <dgm:pt modelId="{2E8CB0AF-C46A-47D1-91E3-EAFE326EDF71}" type="parTrans" cxnId="{5D4261E1-CDBE-4687-A34C-405D5B5536D1}">
      <dgm:prSet/>
      <dgm:spPr/>
      <dgm:t>
        <a:bodyPr/>
        <a:lstStyle/>
        <a:p>
          <a:endParaRPr lang="de-DE"/>
        </a:p>
      </dgm:t>
    </dgm:pt>
    <dgm:pt modelId="{7DFAEB31-9EF8-47C2-9931-0985E5DAB906}" type="sibTrans" cxnId="{5D4261E1-CDBE-4687-A34C-405D5B5536D1}">
      <dgm:prSet/>
      <dgm:spPr/>
      <dgm:t>
        <a:bodyPr/>
        <a:lstStyle/>
        <a:p>
          <a:endParaRPr lang="de-DE"/>
        </a:p>
      </dgm:t>
    </dgm:pt>
    <dgm:pt modelId="{EFFD5218-426A-4F47-9D9B-A37932D89563}" type="pres">
      <dgm:prSet presAssocID="{DA63BA1F-FF49-4692-BB58-B088384AC9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BC87E79-5F9E-4B3E-B9F9-7FFF134020BC}" type="pres">
      <dgm:prSet presAssocID="{3EF841F4-0F32-417E-81CF-5F0259CC47EA}" presName="composite" presStyleCnt="0"/>
      <dgm:spPr/>
    </dgm:pt>
    <dgm:pt modelId="{9BB879CA-F5A9-40A8-8115-E5E6E8FAE179}" type="pres">
      <dgm:prSet presAssocID="{3EF841F4-0F32-417E-81CF-5F0259CC47E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214F702-76B2-4482-B1C6-591A4D90F835}" type="pres">
      <dgm:prSet presAssocID="{3EF841F4-0F32-417E-81CF-5F0259CC47EA}" presName="desTx" presStyleLbl="alignAccFollowNode1" presStyleIdx="0" presStyleCnt="3" custFlipVert="0" custScaleY="49012" custLinFactNeighborY="190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0B7A012-653C-43A9-A832-07794867DCEA}" type="pres">
      <dgm:prSet presAssocID="{AA1FC5BB-47EB-439C-8A92-3F0AEC90DB39}" presName="space" presStyleCnt="0"/>
      <dgm:spPr/>
    </dgm:pt>
    <dgm:pt modelId="{582DB69D-7C06-48F9-A8F2-B84DADA7B5F8}" type="pres">
      <dgm:prSet presAssocID="{E5D7AC28-3A9D-4445-B6A2-BFE77206EDD1}" presName="composite" presStyleCnt="0"/>
      <dgm:spPr/>
    </dgm:pt>
    <dgm:pt modelId="{8A9ACACF-1344-4BE7-9AA7-AD3CB217DE30}" type="pres">
      <dgm:prSet presAssocID="{E5D7AC28-3A9D-4445-B6A2-BFE77206EDD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FCE7EA-371A-42C8-801A-E98810265126}" type="pres">
      <dgm:prSet presAssocID="{E5D7AC28-3A9D-4445-B6A2-BFE77206EDD1}" presName="desTx" presStyleLbl="alignAccFollowNode1" presStyleIdx="1" presStyleCnt="3" custFlipVert="1" custScaleX="100367" custScaleY="52374" custLinFactNeighborX="-1" custLinFactNeighborY="249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92097B-7770-46A6-8D70-561FE72547F2}" type="pres">
      <dgm:prSet presAssocID="{E9B96B79-082A-4FFD-BCE6-BCDB367A6A2B}" presName="space" presStyleCnt="0"/>
      <dgm:spPr/>
    </dgm:pt>
    <dgm:pt modelId="{BE4F8AF8-BA8E-47C4-932C-235252079FAA}" type="pres">
      <dgm:prSet presAssocID="{128782C0-6687-46AD-B701-C4F1E2DFC25D}" presName="composite" presStyleCnt="0"/>
      <dgm:spPr/>
    </dgm:pt>
    <dgm:pt modelId="{33EAA886-F25A-4E67-A5AA-A94461CF28B2}" type="pres">
      <dgm:prSet presAssocID="{128782C0-6687-46AD-B701-C4F1E2DFC25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FF1A4E-180B-410D-904C-50BB56CE6D2A}" type="pres">
      <dgm:prSet presAssocID="{128782C0-6687-46AD-B701-C4F1E2DFC25D}" presName="desTx" presStyleLbl="alignAccFollowNode1" presStyleIdx="2" presStyleCnt="3" custScaleY="53452" custLinFactNeighborX="-1293" custLinFactNeighborY="326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E643646-2440-49BA-90CD-104827501451}" type="presOf" srcId="{3EF841F4-0F32-417E-81CF-5F0259CC47EA}" destId="{9BB879CA-F5A9-40A8-8115-E5E6E8FAE179}" srcOrd="0" destOrd="0" presId="urn:microsoft.com/office/officeart/2005/8/layout/hList1"/>
    <dgm:cxn modelId="{0AA82FEF-1AF1-4060-BC67-C4C3CC66794D}" type="presOf" srcId="{128782C0-6687-46AD-B701-C4F1E2DFC25D}" destId="{33EAA886-F25A-4E67-A5AA-A94461CF28B2}" srcOrd="0" destOrd="0" presId="urn:microsoft.com/office/officeart/2005/8/layout/hList1"/>
    <dgm:cxn modelId="{9ADF7ED8-367B-48D1-9977-873CF66D86F8}" type="presOf" srcId="{E5D7AC28-3A9D-4445-B6A2-BFE77206EDD1}" destId="{8A9ACACF-1344-4BE7-9AA7-AD3CB217DE30}" srcOrd="0" destOrd="0" presId="urn:microsoft.com/office/officeart/2005/8/layout/hList1"/>
    <dgm:cxn modelId="{148641C7-0860-4FB1-83AF-26681D2AD486}" type="presOf" srcId="{DA63BA1F-FF49-4692-BB58-B088384AC9B8}" destId="{EFFD5218-426A-4F47-9D9B-A37932D89563}" srcOrd="0" destOrd="0" presId="urn:microsoft.com/office/officeart/2005/8/layout/hList1"/>
    <dgm:cxn modelId="{70B65EF3-9985-441E-A728-1FAD18ACDDFD}" srcId="{DA63BA1F-FF49-4692-BB58-B088384AC9B8}" destId="{E5D7AC28-3A9D-4445-B6A2-BFE77206EDD1}" srcOrd="1" destOrd="0" parTransId="{763D8550-47D9-4F32-A649-BBB07F9BF5F6}" sibTransId="{E9B96B79-082A-4FFD-BCE6-BCDB367A6A2B}"/>
    <dgm:cxn modelId="{BE54DFBC-A037-465E-9FD7-ADE300CB53B7}" srcId="{DA63BA1F-FF49-4692-BB58-B088384AC9B8}" destId="{3EF841F4-0F32-417E-81CF-5F0259CC47EA}" srcOrd="0" destOrd="0" parTransId="{BBC9E0E5-8725-4930-ADBA-7FBFC80300E0}" sibTransId="{AA1FC5BB-47EB-439C-8A92-3F0AEC90DB39}"/>
    <dgm:cxn modelId="{5D4261E1-CDBE-4687-A34C-405D5B5536D1}" srcId="{DA63BA1F-FF49-4692-BB58-B088384AC9B8}" destId="{128782C0-6687-46AD-B701-C4F1E2DFC25D}" srcOrd="2" destOrd="0" parTransId="{2E8CB0AF-C46A-47D1-91E3-EAFE326EDF71}" sibTransId="{7DFAEB31-9EF8-47C2-9931-0985E5DAB906}"/>
    <dgm:cxn modelId="{E6BB1EF9-8510-41C1-9575-C5146460ED0E}" type="presParOf" srcId="{EFFD5218-426A-4F47-9D9B-A37932D89563}" destId="{DBC87E79-5F9E-4B3E-B9F9-7FFF134020BC}" srcOrd="0" destOrd="0" presId="urn:microsoft.com/office/officeart/2005/8/layout/hList1"/>
    <dgm:cxn modelId="{D8153CB4-3232-4180-82D4-D4E9BAD84A2E}" type="presParOf" srcId="{DBC87E79-5F9E-4B3E-B9F9-7FFF134020BC}" destId="{9BB879CA-F5A9-40A8-8115-E5E6E8FAE179}" srcOrd="0" destOrd="0" presId="urn:microsoft.com/office/officeart/2005/8/layout/hList1"/>
    <dgm:cxn modelId="{8937E200-28FF-4C34-B243-8CE6B85150CB}" type="presParOf" srcId="{DBC87E79-5F9E-4B3E-B9F9-7FFF134020BC}" destId="{A214F702-76B2-4482-B1C6-591A4D90F835}" srcOrd="1" destOrd="0" presId="urn:microsoft.com/office/officeart/2005/8/layout/hList1"/>
    <dgm:cxn modelId="{55E60BA2-596B-47F6-AF4D-898F24640405}" type="presParOf" srcId="{EFFD5218-426A-4F47-9D9B-A37932D89563}" destId="{10B7A012-653C-43A9-A832-07794867DCEA}" srcOrd="1" destOrd="0" presId="urn:microsoft.com/office/officeart/2005/8/layout/hList1"/>
    <dgm:cxn modelId="{3BCFC3A7-277D-4F7A-B7ED-1B87312D7044}" type="presParOf" srcId="{EFFD5218-426A-4F47-9D9B-A37932D89563}" destId="{582DB69D-7C06-48F9-A8F2-B84DADA7B5F8}" srcOrd="2" destOrd="0" presId="urn:microsoft.com/office/officeart/2005/8/layout/hList1"/>
    <dgm:cxn modelId="{D6C4AB40-422B-40E0-8781-7BCE927E5934}" type="presParOf" srcId="{582DB69D-7C06-48F9-A8F2-B84DADA7B5F8}" destId="{8A9ACACF-1344-4BE7-9AA7-AD3CB217DE30}" srcOrd="0" destOrd="0" presId="urn:microsoft.com/office/officeart/2005/8/layout/hList1"/>
    <dgm:cxn modelId="{57491DAF-636F-47C8-8983-4E8FF1DC6A28}" type="presParOf" srcId="{582DB69D-7C06-48F9-A8F2-B84DADA7B5F8}" destId="{9BFCE7EA-371A-42C8-801A-E98810265126}" srcOrd="1" destOrd="0" presId="urn:microsoft.com/office/officeart/2005/8/layout/hList1"/>
    <dgm:cxn modelId="{441028CF-F2AA-4F5D-BF63-DF22FC6D018C}" type="presParOf" srcId="{EFFD5218-426A-4F47-9D9B-A37932D89563}" destId="{ED92097B-7770-46A6-8D70-561FE72547F2}" srcOrd="3" destOrd="0" presId="urn:microsoft.com/office/officeart/2005/8/layout/hList1"/>
    <dgm:cxn modelId="{3C74F7E6-9CCD-4895-A419-BEEFB2E91606}" type="presParOf" srcId="{EFFD5218-426A-4F47-9D9B-A37932D89563}" destId="{BE4F8AF8-BA8E-47C4-932C-235252079FAA}" srcOrd="4" destOrd="0" presId="urn:microsoft.com/office/officeart/2005/8/layout/hList1"/>
    <dgm:cxn modelId="{04C81F73-9609-4AD5-A53E-B68DCAACCEE8}" type="presParOf" srcId="{BE4F8AF8-BA8E-47C4-932C-235252079FAA}" destId="{33EAA886-F25A-4E67-A5AA-A94461CF28B2}" srcOrd="0" destOrd="0" presId="urn:microsoft.com/office/officeart/2005/8/layout/hList1"/>
    <dgm:cxn modelId="{B40B19CB-3846-4DDF-B902-A2729BEB4CE2}" type="presParOf" srcId="{BE4F8AF8-BA8E-47C4-932C-235252079FAA}" destId="{ECFF1A4E-180B-410D-904C-50BB56CE6D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1458BC-419F-46EF-9D23-340FE6BAB2AD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9765546-E218-4BA8-8E92-C05A3B72C976}" type="pres">
      <dgm:prSet presAssocID="{EA1458BC-419F-46EF-9D23-340FE6BAB2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6E7056C1-4CAC-48E5-8A96-F67034FCE0C1}" type="presOf" srcId="{EA1458BC-419F-46EF-9D23-340FE6BAB2AD}" destId="{89765546-E218-4BA8-8E92-C05A3B72C976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05EA00-562E-4379-BECF-031304B801CB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88207FAB-8BC1-458C-8D4A-AA11B17068EE}">
      <dgm:prSet phldrT="[Text]"/>
      <dgm:spPr/>
      <dgm:t>
        <a:bodyPr/>
        <a:lstStyle/>
        <a:p>
          <a:r>
            <a:rPr lang="de-DE" dirty="0" smtClean="0"/>
            <a:t>Cluster Points</a:t>
          </a:r>
          <a:endParaRPr lang="de-DE" dirty="0"/>
        </a:p>
      </dgm:t>
    </dgm:pt>
    <dgm:pt modelId="{D237D63D-64DF-4E36-B2AB-4012CC61E2A3}" type="parTrans" cxnId="{58918878-AD32-43DA-9CDF-D3256503EB0C}">
      <dgm:prSet/>
      <dgm:spPr/>
      <dgm:t>
        <a:bodyPr/>
        <a:lstStyle/>
        <a:p>
          <a:endParaRPr lang="de-DE"/>
        </a:p>
      </dgm:t>
    </dgm:pt>
    <dgm:pt modelId="{8412C47E-300E-4146-A7EF-2651ABBBF1C5}" type="sibTrans" cxnId="{58918878-AD32-43DA-9CDF-D3256503EB0C}">
      <dgm:prSet/>
      <dgm:spPr/>
      <dgm:t>
        <a:bodyPr/>
        <a:lstStyle/>
        <a:p>
          <a:endParaRPr lang="de-DE"/>
        </a:p>
      </dgm:t>
    </dgm:pt>
    <dgm:pt modelId="{5BDC9E6D-07DC-441D-8FC2-E31C375370CB}">
      <dgm:prSet phldrT="[Text]"/>
      <dgm:spPr/>
      <dgm:t>
        <a:bodyPr/>
        <a:lstStyle/>
        <a:p>
          <a:r>
            <a:rPr lang="de-DE" dirty="0" err="1" smtClean="0"/>
            <a:t>Classifiy</a:t>
          </a:r>
          <a:r>
            <a:rPr lang="de-DE" dirty="0" smtClean="0"/>
            <a:t> </a:t>
          </a:r>
          <a:r>
            <a:rPr lang="de-DE" dirty="0" err="1" smtClean="0"/>
            <a:t>subset</a:t>
          </a:r>
          <a:r>
            <a:rPr lang="de-DE" dirty="0" smtClean="0"/>
            <a:t> </a:t>
          </a:r>
          <a:r>
            <a:rPr lang="de-DE" dirty="0" err="1" smtClean="0"/>
            <a:t>of</a:t>
          </a:r>
          <a:r>
            <a:rPr lang="de-DE" dirty="0" smtClean="0"/>
            <a:t> </a:t>
          </a:r>
          <a:r>
            <a:rPr lang="de-DE" dirty="0" err="1" smtClean="0"/>
            <a:t>cluster</a:t>
          </a:r>
          <a:endParaRPr lang="de-DE" dirty="0"/>
        </a:p>
      </dgm:t>
    </dgm:pt>
    <dgm:pt modelId="{42A72CCD-AA0D-424D-9AC3-63DF2AA11141}" type="parTrans" cxnId="{BAB5F84F-648E-4DEA-AEAA-7A825DF5D883}">
      <dgm:prSet/>
      <dgm:spPr/>
      <dgm:t>
        <a:bodyPr/>
        <a:lstStyle/>
        <a:p>
          <a:endParaRPr lang="de-DE"/>
        </a:p>
      </dgm:t>
    </dgm:pt>
    <dgm:pt modelId="{F98B2264-ECF5-405E-9B46-B2F10102F961}" type="sibTrans" cxnId="{BAB5F84F-648E-4DEA-AEAA-7A825DF5D883}">
      <dgm:prSet/>
      <dgm:spPr/>
      <dgm:t>
        <a:bodyPr/>
        <a:lstStyle/>
        <a:p>
          <a:endParaRPr lang="de-DE"/>
        </a:p>
      </dgm:t>
    </dgm:pt>
    <dgm:pt modelId="{3B6869A1-C396-4E9D-B178-E0D9E1362F12}">
      <dgm:prSet phldrT="[Text]"/>
      <dgm:spPr/>
      <dgm:t>
        <a:bodyPr/>
        <a:lstStyle/>
        <a:p>
          <a:r>
            <a:rPr lang="de-DE" dirty="0" err="1" smtClean="0"/>
            <a:t>Assign</a:t>
          </a:r>
          <a:r>
            <a:rPr lang="de-DE" dirty="0" smtClean="0"/>
            <a:t> </a:t>
          </a:r>
          <a:r>
            <a:rPr lang="de-DE" dirty="0" err="1" smtClean="0"/>
            <a:t>class</a:t>
          </a:r>
          <a:r>
            <a:rPr lang="de-DE" dirty="0" smtClean="0"/>
            <a:t> </a:t>
          </a:r>
          <a:r>
            <a:rPr lang="de-DE" dirty="0" err="1" smtClean="0"/>
            <a:t>to</a:t>
          </a:r>
          <a:r>
            <a:rPr lang="de-DE" dirty="0" smtClean="0"/>
            <a:t> </a:t>
          </a:r>
          <a:r>
            <a:rPr lang="de-DE" dirty="0" err="1" smtClean="0"/>
            <a:t>cluster</a:t>
          </a:r>
          <a:r>
            <a:rPr lang="de-DE" dirty="0" smtClean="0"/>
            <a:t> </a:t>
          </a:r>
          <a:endParaRPr lang="de-DE" dirty="0"/>
        </a:p>
      </dgm:t>
    </dgm:pt>
    <dgm:pt modelId="{EF49B960-8794-45CC-B4FD-004DDB3D496C}" type="parTrans" cxnId="{D3925441-B00C-44AD-8FD5-8D5A51EBE561}">
      <dgm:prSet/>
      <dgm:spPr/>
      <dgm:t>
        <a:bodyPr/>
        <a:lstStyle/>
        <a:p>
          <a:endParaRPr lang="de-DE"/>
        </a:p>
      </dgm:t>
    </dgm:pt>
    <dgm:pt modelId="{6E2018AD-F501-4EC5-81BA-09170ACED2D4}" type="sibTrans" cxnId="{D3925441-B00C-44AD-8FD5-8D5A51EBE561}">
      <dgm:prSet/>
      <dgm:spPr/>
      <dgm:t>
        <a:bodyPr/>
        <a:lstStyle/>
        <a:p>
          <a:endParaRPr lang="de-DE"/>
        </a:p>
      </dgm:t>
    </dgm:pt>
    <dgm:pt modelId="{D883BB88-EE65-49A9-8BD3-D5E014DAE5A4}" type="pres">
      <dgm:prSet presAssocID="{D105EA00-562E-4379-BECF-031304B801CB}" presName="Name0" presStyleCnt="0">
        <dgm:presLayoutVars>
          <dgm:dir/>
          <dgm:resizeHandles val="exact"/>
        </dgm:presLayoutVars>
      </dgm:prSet>
      <dgm:spPr/>
    </dgm:pt>
    <dgm:pt modelId="{9425581F-0CAF-4626-8CFF-F021494DE828}" type="pres">
      <dgm:prSet presAssocID="{88207FAB-8BC1-458C-8D4A-AA11B17068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3B0F3DC-4F79-46CB-A7B0-FF67F4674ACE}" type="pres">
      <dgm:prSet presAssocID="{8412C47E-300E-4146-A7EF-2651ABBBF1C5}" presName="sibTrans" presStyleLbl="sibTrans2D1" presStyleIdx="0" presStyleCnt="2"/>
      <dgm:spPr/>
      <dgm:t>
        <a:bodyPr/>
        <a:lstStyle/>
        <a:p>
          <a:endParaRPr lang="de-DE"/>
        </a:p>
      </dgm:t>
    </dgm:pt>
    <dgm:pt modelId="{9C18C267-410A-493A-ACA4-1D5D10B0A299}" type="pres">
      <dgm:prSet presAssocID="{8412C47E-300E-4146-A7EF-2651ABBBF1C5}" presName="connectorText" presStyleLbl="sibTrans2D1" presStyleIdx="0" presStyleCnt="2"/>
      <dgm:spPr/>
      <dgm:t>
        <a:bodyPr/>
        <a:lstStyle/>
        <a:p>
          <a:endParaRPr lang="de-DE"/>
        </a:p>
      </dgm:t>
    </dgm:pt>
    <dgm:pt modelId="{8D653436-042C-4156-810D-B2438AD0D1D8}" type="pres">
      <dgm:prSet presAssocID="{5BDC9E6D-07DC-441D-8FC2-E31C375370C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ABA0AED-FF16-488A-899C-B4B7FFD9D550}" type="pres">
      <dgm:prSet presAssocID="{F98B2264-ECF5-405E-9B46-B2F10102F961}" presName="sibTrans" presStyleLbl="sibTrans2D1" presStyleIdx="1" presStyleCnt="2"/>
      <dgm:spPr/>
      <dgm:t>
        <a:bodyPr/>
        <a:lstStyle/>
        <a:p>
          <a:endParaRPr lang="de-DE"/>
        </a:p>
      </dgm:t>
    </dgm:pt>
    <dgm:pt modelId="{CA0C84D1-93E8-4628-AA07-BD60DCFA10C2}" type="pres">
      <dgm:prSet presAssocID="{F98B2264-ECF5-405E-9B46-B2F10102F961}" presName="connectorText" presStyleLbl="sibTrans2D1" presStyleIdx="1" presStyleCnt="2"/>
      <dgm:spPr/>
      <dgm:t>
        <a:bodyPr/>
        <a:lstStyle/>
        <a:p>
          <a:endParaRPr lang="de-DE"/>
        </a:p>
      </dgm:t>
    </dgm:pt>
    <dgm:pt modelId="{94C25C01-E841-475E-AC42-21739CCAB07F}" type="pres">
      <dgm:prSet presAssocID="{3B6869A1-C396-4E9D-B178-E0D9E1362F1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F540C67-2016-4852-ACD8-90067DD39F69}" type="presOf" srcId="{5BDC9E6D-07DC-441D-8FC2-E31C375370CB}" destId="{8D653436-042C-4156-810D-B2438AD0D1D8}" srcOrd="0" destOrd="0" presId="urn:microsoft.com/office/officeart/2005/8/layout/process1"/>
    <dgm:cxn modelId="{0603FAEC-63BB-4D2D-B586-0B89DDF4389B}" type="presOf" srcId="{F98B2264-ECF5-405E-9B46-B2F10102F961}" destId="{CA0C84D1-93E8-4628-AA07-BD60DCFA10C2}" srcOrd="1" destOrd="0" presId="urn:microsoft.com/office/officeart/2005/8/layout/process1"/>
    <dgm:cxn modelId="{DEC127E2-A1C1-4207-90AE-B9F3CD6A6793}" type="presOf" srcId="{8412C47E-300E-4146-A7EF-2651ABBBF1C5}" destId="{9C18C267-410A-493A-ACA4-1D5D10B0A299}" srcOrd="1" destOrd="0" presId="urn:microsoft.com/office/officeart/2005/8/layout/process1"/>
    <dgm:cxn modelId="{805B347C-0C99-49C3-A169-5AE8698927AA}" type="presOf" srcId="{F98B2264-ECF5-405E-9B46-B2F10102F961}" destId="{1ABA0AED-FF16-488A-899C-B4B7FFD9D550}" srcOrd="0" destOrd="0" presId="urn:microsoft.com/office/officeart/2005/8/layout/process1"/>
    <dgm:cxn modelId="{3DCD2735-3E55-42DD-AD75-24B101A2AA3E}" type="presOf" srcId="{88207FAB-8BC1-458C-8D4A-AA11B17068EE}" destId="{9425581F-0CAF-4626-8CFF-F021494DE828}" srcOrd="0" destOrd="0" presId="urn:microsoft.com/office/officeart/2005/8/layout/process1"/>
    <dgm:cxn modelId="{2C12F20B-4C10-483A-8C93-C7738C2C8D80}" type="presOf" srcId="{8412C47E-300E-4146-A7EF-2651ABBBF1C5}" destId="{33B0F3DC-4F79-46CB-A7B0-FF67F4674ACE}" srcOrd="0" destOrd="0" presId="urn:microsoft.com/office/officeart/2005/8/layout/process1"/>
    <dgm:cxn modelId="{BAB5F84F-648E-4DEA-AEAA-7A825DF5D883}" srcId="{D105EA00-562E-4379-BECF-031304B801CB}" destId="{5BDC9E6D-07DC-441D-8FC2-E31C375370CB}" srcOrd="1" destOrd="0" parTransId="{42A72CCD-AA0D-424D-9AC3-63DF2AA11141}" sibTransId="{F98B2264-ECF5-405E-9B46-B2F10102F961}"/>
    <dgm:cxn modelId="{23EAD8E5-98EE-45A8-8D9D-E4F1DE489147}" type="presOf" srcId="{D105EA00-562E-4379-BECF-031304B801CB}" destId="{D883BB88-EE65-49A9-8BD3-D5E014DAE5A4}" srcOrd="0" destOrd="0" presId="urn:microsoft.com/office/officeart/2005/8/layout/process1"/>
    <dgm:cxn modelId="{58918878-AD32-43DA-9CDF-D3256503EB0C}" srcId="{D105EA00-562E-4379-BECF-031304B801CB}" destId="{88207FAB-8BC1-458C-8D4A-AA11B17068EE}" srcOrd="0" destOrd="0" parTransId="{D237D63D-64DF-4E36-B2AB-4012CC61E2A3}" sibTransId="{8412C47E-300E-4146-A7EF-2651ABBBF1C5}"/>
    <dgm:cxn modelId="{D2972D7B-8FFA-4BAE-913C-92D85E2F5E38}" type="presOf" srcId="{3B6869A1-C396-4E9D-B178-E0D9E1362F12}" destId="{94C25C01-E841-475E-AC42-21739CCAB07F}" srcOrd="0" destOrd="0" presId="urn:microsoft.com/office/officeart/2005/8/layout/process1"/>
    <dgm:cxn modelId="{D3925441-B00C-44AD-8FD5-8D5A51EBE561}" srcId="{D105EA00-562E-4379-BECF-031304B801CB}" destId="{3B6869A1-C396-4E9D-B178-E0D9E1362F12}" srcOrd="2" destOrd="0" parTransId="{EF49B960-8794-45CC-B4FD-004DDB3D496C}" sibTransId="{6E2018AD-F501-4EC5-81BA-09170ACED2D4}"/>
    <dgm:cxn modelId="{76C50D27-653C-49A4-9632-6C038790D2B5}" type="presParOf" srcId="{D883BB88-EE65-49A9-8BD3-D5E014DAE5A4}" destId="{9425581F-0CAF-4626-8CFF-F021494DE828}" srcOrd="0" destOrd="0" presId="urn:microsoft.com/office/officeart/2005/8/layout/process1"/>
    <dgm:cxn modelId="{8F49F1DD-FBDD-4A1F-A182-352C617A7778}" type="presParOf" srcId="{D883BB88-EE65-49A9-8BD3-D5E014DAE5A4}" destId="{33B0F3DC-4F79-46CB-A7B0-FF67F4674ACE}" srcOrd="1" destOrd="0" presId="urn:microsoft.com/office/officeart/2005/8/layout/process1"/>
    <dgm:cxn modelId="{604A9691-C507-4225-9833-7715A5207EA0}" type="presParOf" srcId="{33B0F3DC-4F79-46CB-A7B0-FF67F4674ACE}" destId="{9C18C267-410A-493A-ACA4-1D5D10B0A299}" srcOrd="0" destOrd="0" presId="urn:microsoft.com/office/officeart/2005/8/layout/process1"/>
    <dgm:cxn modelId="{39B784AA-B5F3-4573-8056-1E1556108F85}" type="presParOf" srcId="{D883BB88-EE65-49A9-8BD3-D5E014DAE5A4}" destId="{8D653436-042C-4156-810D-B2438AD0D1D8}" srcOrd="2" destOrd="0" presId="urn:microsoft.com/office/officeart/2005/8/layout/process1"/>
    <dgm:cxn modelId="{C37F0534-B25D-44BC-A295-A319CD0F139D}" type="presParOf" srcId="{D883BB88-EE65-49A9-8BD3-D5E014DAE5A4}" destId="{1ABA0AED-FF16-488A-899C-B4B7FFD9D550}" srcOrd="3" destOrd="0" presId="urn:microsoft.com/office/officeart/2005/8/layout/process1"/>
    <dgm:cxn modelId="{9CCB71AE-1A9E-4849-BD48-C33EA6716F3B}" type="presParOf" srcId="{1ABA0AED-FF16-488A-899C-B4B7FFD9D550}" destId="{CA0C84D1-93E8-4628-AA07-BD60DCFA10C2}" srcOrd="0" destOrd="0" presId="urn:microsoft.com/office/officeart/2005/8/layout/process1"/>
    <dgm:cxn modelId="{F873DFDB-5183-435C-87C4-B6EFE80ED239}" type="presParOf" srcId="{D883BB88-EE65-49A9-8BD3-D5E014DAE5A4}" destId="{94C25C01-E841-475E-AC42-21739CCAB07F}" srcOrd="4" destOrd="0" presId="urn:microsoft.com/office/officeart/2005/8/layout/process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63BA1F-FF49-4692-BB58-B088384AC9B8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EF841F4-0F32-417E-81CF-5F0259CC47EA}">
      <dgm:prSet phldrT="[Text]"/>
      <dgm:spPr/>
      <dgm:t>
        <a:bodyPr/>
        <a:lstStyle/>
        <a:p>
          <a:r>
            <a:rPr lang="de-DE" dirty="0" smtClean="0"/>
            <a:t>Regression</a:t>
          </a:r>
          <a:endParaRPr lang="de-DE" dirty="0"/>
        </a:p>
      </dgm:t>
    </dgm:pt>
    <dgm:pt modelId="{BBC9E0E5-8725-4930-ADBA-7FBFC80300E0}" type="parTrans" cxnId="{BE54DFBC-A037-465E-9FD7-ADE300CB53B7}">
      <dgm:prSet/>
      <dgm:spPr/>
      <dgm:t>
        <a:bodyPr/>
        <a:lstStyle/>
        <a:p>
          <a:endParaRPr lang="de-DE"/>
        </a:p>
      </dgm:t>
    </dgm:pt>
    <dgm:pt modelId="{AA1FC5BB-47EB-439C-8A92-3F0AEC90DB39}" type="sibTrans" cxnId="{BE54DFBC-A037-465E-9FD7-ADE300CB53B7}">
      <dgm:prSet/>
      <dgm:spPr>
        <a:ln>
          <a:noFill/>
        </a:ln>
      </dgm:spPr>
      <dgm:t>
        <a:bodyPr/>
        <a:lstStyle/>
        <a:p>
          <a:endParaRPr lang="de-DE"/>
        </a:p>
      </dgm:t>
    </dgm:pt>
    <dgm:pt modelId="{B501BDD7-1987-47E2-A38A-585F864488FA}">
      <dgm:prSet phldrT="[Text]"/>
      <dgm:spPr/>
      <dgm:t>
        <a:bodyPr/>
        <a:lstStyle/>
        <a:p>
          <a:r>
            <a:rPr lang="de-DE" dirty="0" err="1" smtClean="0"/>
            <a:t>Predict</a:t>
          </a:r>
          <a:r>
            <a:rPr lang="de-DE" dirty="0" smtClean="0"/>
            <a:t> </a:t>
          </a:r>
          <a:r>
            <a:rPr lang="de-DE" b="1" dirty="0" err="1" smtClean="0"/>
            <a:t>continuous</a:t>
          </a:r>
          <a:r>
            <a:rPr lang="de-DE" dirty="0" smtClean="0"/>
            <a:t> </a:t>
          </a:r>
          <a:r>
            <a:rPr lang="de-DE" dirty="0" err="1" smtClean="0"/>
            <a:t>valued</a:t>
          </a:r>
          <a:r>
            <a:rPr lang="de-DE" dirty="0" smtClean="0"/>
            <a:t> </a:t>
          </a:r>
          <a:r>
            <a:rPr lang="de-DE" dirty="0" err="1" smtClean="0"/>
            <a:t>output</a:t>
          </a:r>
          <a:endParaRPr lang="de-DE" dirty="0"/>
        </a:p>
      </dgm:t>
    </dgm:pt>
    <dgm:pt modelId="{16296298-CA1C-4C0E-A717-54B194B572CC}" type="parTrans" cxnId="{FFC49249-95E4-4DE4-8294-F89D7B610FC6}">
      <dgm:prSet/>
      <dgm:spPr/>
      <dgm:t>
        <a:bodyPr/>
        <a:lstStyle/>
        <a:p>
          <a:endParaRPr lang="de-DE"/>
        </a:p>
      </dgm:t>
    </dgm:pt>
    <dgm:pt modelId="{2C9ACC43-1AA1-4FB3-A769-2FB735FC3469}" type="sibTrans" cxnId="{FFC49249-95E4-4DE4-8294-F89D7B610FC6}">
      <dgm:prSet/>
      <dgm:spPr/>
      <dgm:t>
        <a:bodyPr/>
        <a:lstStyle/>
        <a:p>
          <a:endParaRPr lang="de-DE"/>
        </a:p>
      </dgm:t>
    </dgm:pt>
    <dgm:pt modelId="{E5D7AC28-3A9D-4445-B6A2-BFE77206EDD1}">
      <dgm:prSet phldrT="[Text]"/>
      <dgm:spPr/>
      <dgm:t>
        <a:bodyPr/>
        <a:lstStyle/>
        <a:p>
          <a:r>
            <a:rPr lang="de-DE" b="0" dirty="0" err="1" smtClean="0"/>
            <a:t>Classification</a:t>
          </a:r>
          <a:endParaRPr lang="de-DE" b="0" dirty="0"/>
        </a:p>
      </dgm:t>
    </dgm:pt>
    <dgm:pt modelId="{763D8550-47D9-4F32-A649-BBB07F9BF5F6}" type="parTrans" cxnId="{70B65EF3-9985-441E-A728-1FAD18ACDDFD}">
      <dgm:prSet/>
      <dgm:spPr/>
      <dgm:t>
        <a:bodyPr/>
        <a:lstStyle/>
        <a:p>
          <a:endParaRPr lang="de-DE"/>
        </a:p>
      </dgm:t>
    </dgm:pt>
    <dgm:pt modelId="{E9B96B79-082A-4FFD-BCE6-BCDB367A6A2B}" type="sibTrans" cxnId="{70B65EF3-9985-441E-A728-1FAD18ACDDFD}">
      <dgm:prSet/>
      <dgm:spPr/>
      <dgm:t>
        <a:bodyPr/>
        <a:lstStyle/>
        <a:p>
          <a:endParaRPr lang="de-DE"/>
        </a:p>
      </dgm:t>
    </dgm:pt>
    <dgm:pt modelId="{128782C0-6687-46AD-B701-C4F1E2DFC25D}">
      <dgm:prSet phldrT="[Text]"/>
      <dgm:spPr/>
      <dgm:t>
        <a:bodyPr/>
        <a:lstStyle/>
        <a:p>
          <a:r>
            <a:rPr lang="de-DE" dirty="0" smtClean="0"/>
            <a:t>Clustering</a:t>
          </a:r>
          <a:endParaRPr lang="de-DE" dirty="0"/>
        </a:p>
      </dgm:t>
    </dgm:pt>
    <dgm:pt modelId="{2E8CB0AF-C46A-47D1-91E3-EAFE326EDF71}" type="parTrans" cxnId="{5D4261E1-CDBE-4687-A34C-405D5B5536D1}">
      <dgm:prSet/>
      <dgm:spPr/>
      <dgm:t>
        <a:bodyPr/>
        <a:lstStyle/>
        <a:p>
          <a:endParaRPr lang="de-DE"/>
        </a:p>
      </dgm:t>
    </dgm:pt>
    <dgm:pt modelId="{7DFAEB31-9EF8-47C2-9931-0985E5DAB906}" type="sibTrans" cxnId="{5D4261E1-CDBE-4687-A34C-405D5B5536D1}">
      <dgm:prSet/>
      <dgm:spPr/>
      <dgm:t>
        <a:bodyPr/>
        <a:lstStyle/>
        <a:p>
          <a:endParaRPr lang="de-DE"/>
        </a:p>
      </dgm:t>
    </dgm:pt>
    <dgm:pt modelId="{486B5189-56E0-4803-8789-0BCE1CBFBFB1}">
      <dgm:prSet phldrT="[Text]"/>
      <dgm:spPr/>
      <dgm:t>
        <a:bodyPr/>
        <a:lstStyle/>
        <a:p>
          <a:r>
            <a:rPr lang="de-DE" dirty="0" err="1" smtClean="0"/>
            <a:t>Supervised</a:t>
          </a:r>
          <a:endParaRPr lang="de-DE" dirty="0"/>
        </a:p>
      </dgm:t>
    </dgm:pt>
    <dgm:pt modelId="{31D3A79B-4BDE-40A6-99BD-379D9AFCC015}" type="parTrans" cxnId="{061A60CE-6F2D-4CE9-8D44-78007A178AB1}">
      <dgm:prSet/>
      <dgm:spPr/>
      <dgm:t>
        <a:bodyPr/>
        <a:lstStyle/>
        <a:p>
          <a:endParaRPr lang="de-DE"/>
        </a:p>
      </dgm:t>
    </dgm:pt>
    <dgm:pt modelId="{66A7B5C9-FDFE-41B6-937C-142E9CF0D05D}" type="sibTrans" cxnId="{061A60CE-6F2D-4CE9-8D44-78007A178AB1}">
      <dgm:prSet/>
      <dgm:spPr/>
      <dgm:t>
        <a:bodyPr/>
        <a:lstStyle/>
        <a:p>
          <a:endParaRPr lang="de-DE"/>
        </a:p>
      </dgm:t>
    </dgm:pt>
    <dgm:pt modelId="{8A14F811-70C8-41D2-93FF-60FDA6FF3D72}">
      <dgm:prSet/>
      <dgm:spPr/>
      <dgm:t>
        <a:bodyPr/>
        <a:lstStyle/>
        <a:p>
          <a:r>
            <a:rPr lang="de-DE" dirty="0" err="1" smtClean="0"/>
            <a:t>Predict</a:t>
          </a:r>
          <a:r>
            <a:rPr lang="de-DE" dirty="0" smtClean="0"/>
            <a:t> </a:t>
          </a:r>
          <a:r>
            <a:rPr lang="de-DE" b="1" dirty="0" err="1" smtClean="0"/>
            <a:t>discrete</a:t>
          </a:r>
          <a:r>
            <a:rPr lang="de-DE" dirty="0" smtClean="0"/>
            <a:t> </a:t>
          </a:r>
          <a:r>
            <a:rPr lang="de-DE" dirty="0" err="1" smtClean="0"/>
            <a:t>valued</a:t>
          </a:r>
          <a:r>
            <a:rPr lang="de-DE" dirty="0" smtClean="0"/>
            <a:t> </a:t>
          </a:r>
          <a:r>
            <a:rPr lang="de-DE" dirty="0" err="1" smtClean="0"/>
            <a:t>output</a:t>
          </a:r>
          <a:endParaRPr lang="de-DE" dirty="0"/>
        </a:p>
      </dgm:t>
    </dgm:pt>
    <dgm:pt modelId="{46F2A99C-EEDF-40D3-BFC1-2E1367C3A2C0}" type="parTrans" cxnId="{FA388174-AF05-4AF3-9B22-AA08A9F8E875}">
      <dgm:prSet/>
      <dgm:spPr/>
      <dgm:t>
        <a:bodyPr/>
        <a:lstStyle/>
        <a:p>
          <a:endParaRPr lang="de-DE"/>
        </a:p>
      </dgm:t>
    </dgm:pt>
    <dgm:pt modelId="{AE6C23C9-97FB-43E7-BDEC-61C3BFC9310A}" type="sibTrans" cxnId="{FA388174-AF05-4AF3-9B22-AA08A9F8E875}">
      <dgm:prSet/>
      <dgm:spPr/>
      <dgm:t>
        <a:bodyPr/>
        <a:lstStyle/>
        <a:p>
          <a:endParaRPr lang="de-DE"/>
        </a:p>
      </dgm:t>
    </dgm:pt>
    <dgm:pt modelId="{E8CF32E5-24A0-4FA6-9750-9BB3B2CF95B3}">
      <dgm:prSet/>
      <dgm:spPr/>
      <dgm:t>
        <a:bodyPr/>
        <a:lstStyle/>
        <a:p>
          <a:r>
            <a:rPr lang="de-DE" b="0" dirty="0" err="1" smtClean="0"/>
            <a:t>Supervised</a:t>
          </a:r>
          <a:endParaRPr lang="de-DE" b="0" dirty="0"/>
        </a:p>
      </dgm:t>
    </dgm:pt>
    <dgm:pt modelId="{2746946D-E667-4CFA-B8BA-A67AC7E2AAFE}" type="parTrans" cxnId="{E2D068DE-E119-428C-BDF9-8774B52DA076}">
      <dgm:prSet/>
      <dgm:spPr/>
      <dgm:t>
        <a:bodyPr/>
        <a:lstStyle/>
        <a:p>
          <a:endParaRPr lang="de-DE"/>
        </a:p>
      </dgm:t>
    </dgm:pt>
    <dgm:pt modelId="{BE85573B-EEA4-4576-A5DA-3FAA5A04C5F9}" type="sibTrans" cxnId="{E2D068DE-E119-428C-BDF9-8774B52DA076}">
      <dgm:prSet/>
      <dgm:spPr/>
      <dgm:t>
        <a:bodyPr/>
        <a:lstStyle/>
        <a:p>
          <a:endParaRPr lang="de-DE"/>
        </a:p>
      </dgm:t>
    </dgm:pt>
    <dgm:pt modelId="{0138B56F-2363-45FB-BB5F-F7C9DE47C3C6}">
      <dgm:prSet phldrT="[Text]"/>
      <dgm:spPr/>
      <dgm:t>
        <a:bodyPr/>
        <a:lstStyle/>
        <a:p>
          <a:endParaRPr lang="de-DE" dirty="0"/>
        </a:p>
      </dgm:t>
    </dgm:pt>
    <dgm:pt modelId="{644EF000-5AE1-4EDE-8759-5BF001621488}" type="parTrans" cxnId="{4ECD8BBE-C204-49B9-8D0D-ED317E28E1AD}">
      <dgm:prSet/>
      <dgm:spPr/>
      <dgm:t>
        <a:bodyPr/>
        <a:lstStyle/>
        <a:p>
          <a:endParaRPr lang="de-DE"/>
        </a:p>
      </dgm:t>
    </dgm:pt>
    <dgm:pt modelId="{1E8C253A-2340-4EC3-B72C-96D6600F1A08}" type="sibTrans" cxnId="{4ECD8BBE-C204-49B9-8D0D-ED317E28E1AD}">
      <dgm:prSet/>
      <dgm:spPr/>
      <dgm:t>
        <a:bodyPr/>
        <a:lstStyle/>
        <a:p>
          <a:endParaRPr lang="de-DE"/>
        </a:p>
      </dgm:t>
    </dgm:pt>
    <dgm:pt modelId="{38BDC812-DC64-46E1-ACBA-B4D2A3474A30}">
      <dgm:prSet/>
      <dgm:spPr/>
      <dgm:t>
        <a:bodyPr/>
        <a:lstStyle/>
        <a:p>
          <a:endParaRPr lang="de-DE" dirty="0"/>
        </a:p>
      </dgm:t>
    </dgm:pt>
    <dgm:pt modelId="{7E0769C8-8CC6-48C3-971C-1FB319AA6447}" type="parTrans" cxnId="{376C985E-7E7C-43DE-A3D7-1838606B1227}">
      <dgm:prSet/>
      <dgm:spPr/>
      <dgm:t>
        <a:bodyPr/>
        <a:lstStyle/>
        <a:p>
          <a:endParaRPr lang="de-DE"/>
        </a:p>
      </dgm:t>
    </dgm:pt>
    <dgm:pt modelId="{FF281622-A407-4D13-885A-B6228CB0318B}" type="sibTrans" cxnId="{376C985E-7E7C-43DE-A3D7-1838606B1227}">
      <dgm:prSet/>
      <dgm:spPr/>
      <dgm:t>
        <a:bodyPr/>
        <a:lstStyle/>
        <a:p>
          <a:endParaRPr lang="de-DE"/>
        </a:p>
      </dgm:t>
    </dgm:pt>
    <dgm:pt modelId="{336CF9EF-8F2E-4BEA-BACC-798E28A189BE}">
      <dgm:prSet/>
      <dgm:spPr/>
      <dgm:t>
        <a:bodyPr/>
        <a:lstStyle/>
        <a:p>
          <a:r>
            <a:rPr lang="de-DE" dirty="0" err="1" smtClean="0"/>
            <a:t>Predict</a:t>
          </a:r>
          <a:r>
            <a:rPr lang="de-DE" dirty="0" smtClean="0"/>
            <a:t> </a:t>
          </a:r>
          <a:r>
            <a:rPr lang="de-DE" dirty="0" err="1" smtClean="0"/>
            <a:t>discrete</a:t>
          </a:r>
          <a:r>
            <a:rPr lang="de-DE" dirty="0" smtClean="0"/>
            <a:t> </a:t>
          </a:r>
          <a:r>
            <a:rPr lang="de-DE" dirty="0" err="1" smtClean="0"/>
            <a:t>valued</a:t>
          </a:r>
          <a:r>
            <a:rPr lang="de-DE" dirty="0" smtClean="0"/>
            <a:t> </a:t>
          </a:r>
          <a:r>
            <a:rPr lang="de-DE" dirty="0" err="1" smtClean="0"/>
            <a:t>output</a:t>
          </a:r>
          <a:endParaRPr lang="de-DE" dirty="0"/>
        </a:p>
      </dgm:t>
    </dgm:pt>
    <dgm:pt modelId="{771E080D-026D-438C-A088-16152C6E5B3C}" type="sibTrans" cxnId="{842CE29F-D099-46E0-B785-BA29FD32165D}">
      <dgm:prSet/>
      <dgm:spPr/>
      <dgm:t>
        <a:bodyPr/>
        <a:lstStyle/>
        <a:p>
          <a:endParaRPr lang="de-DE"/>
        </a:p>
      </dgm:t>
    </dgm:pt>
    <dgm:pt modelId="{44341D59-79A3-44D4-8BB7-DB2B17F4A5ED}" type="parTrans" cxnId="{842CE29F-D099-46E0-B785-BA29FD32165D}">
      <dgm:prSet/>
      <dgm:spPr/>
      <dgm:t>
        <a:bodyPr/>
        <a:lstStyle/>
        <a:p>
          <a:endParaRPr lang="de-DE"/>
        </a:p>
      </dgm:t>
    </dgm:pt>
    <dgm:pt modelId="{8B83E0ED-D019-45D0-BA73-BF983C3FB774}">
      <dgm:prSet/>
      <dgm:spPr/>
      <dgm:t>
        <a:bodyPr/>
        <a:lstStyle/>
        <a:p>
          <a:endParaRPr lang="de-DE" dirty="0"/>
        </a:p>
      </dgm:t>
    </dgm:pt>
    <dgm:pt modelId="{71697BD7-E089-4885-AFAB-8FC09D70042F}" type="sibTrans" cxnId="{1353E789-6FA5-4514-B6F7-E5EF3FC8C850}">
      <dgm:prSet/>
      <dgm:spPr/>
      <dgm:t>
        <a:bodyPr/>
        <a:lstStyle/>
        <a:p>
          <a:endParaRPr lang="de-DE"/>
        </a:p>
      </dgm:t>
    </dgm:pt>
    <dgm:pt modelId="{8BDABE45-79DB-44B4-8DF3-184F8839437B}" type="parTrans" cxnId="{1353E789-6FA5-4514-B6F7-E5EF3FC8C850}">
      <dgm:prSet/>
      <dgm:spPr/>
      <dgm:t>
        <a:bodyPr/>
        <a:lstStyle/>
        <a:p>
          <a:endParaRPr lang="de-DE"/>
        </a:p>
      </dgm:t>
    </dgm:pt>
    <dgm:pt modelId="{CA33D85F-A062-4DC9-B3EA-DB74C345B84C}">
      <dgm:prSet/>
      <dgm:spPr/>
      <dgm:t>
        <a:bodyPr/>
        <a:lstStyle/>
        <a:p>
          <a:r>
            <a:rPr lang="de-DE" b="1" dirty="0" err="1" smtClean="0"/>
            <a:t>Unsupervised</a:t>
          </a:r>
          <a:endParaRPr lang="de-DE" b="1" dirty="0"/>
        </a:p>
      </dgm:t>
    </dgm:pt>
    <dgm:pt modelId="{6E36068D-16CA-4485-9AC0-A7A64269F988}" type="sibTrans" cxnId="{3D87A3FA-FAF6-47E1-B8BA-439DDB65C2D4}">
      <dgm:prSet/>
      <dgm:spPr/>
      <dgm:t>
        <a:bodyPr/>
        <a:lstStyle/>
        <a:p>
          <a:endParaRPr lang="de-DE"/>
        </a:p>
      </dgm:t>
    </dgm:pt>
    <dgm:pt modelId="{461FC6A8-287B-4D9B-A2FB-D1DFA847DD8A}" type="parTrans" cxnId="{3D87A3FA-FAF6-47E1-B8BA-439DDB65C2D4}">
      <dgm:prSet/>
      <dgm:spPr/>
      <dgm:t>
        <a:bodyPr/>
        <a:lstStyle/>
        <a:p>
          <a:endParaRPr lang="de-DE"/>
        </a:p>
      </dgm:t>
    </dgm:pt>
    <dgm:pt modelId="{EFFD5218-426A-4F47-9D9B-A37932D89563}" type="pres">
      <dgm:prSet presAssocID="{DA63BA1F-FF49-4692-BB58-B088384AC9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BC87E79-5F9E-4B3E-B9F9-7FFF134020BC}" type="pres">
      <dgm:prSet presAssocID="{3EF841F4-0F32-417E-81CF-5F0259CC47EA}" presName="composite" presStyleCnt="0"/>
      <dgm:spPr/>
    </dgm:pt>
    <dgm:pt modelId="{9BB879CA-F5A9-40A8-8115-E5E6E8FAE179}" type="pres">
      <dgm:prSet presAssocID="{3EF841F4-0F32-417E-81CF-5F0259CC47E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214F702-76B2-4482-B1C6-591A4D90F835}" type="pres">
      <dgm:prSet presAssocID="{3EF841F4-0F32-417E-81CF-5F0259CC47EA}" presName="desTx" presStyleLbl="alignAccFollowNode1" presStyleIdx="0" presStyleCnt="3" custLinFactNeighborY="190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0B7A012-653C-43A9-A832-07794867DCEA}" type="pres">
      <dgm:prSet presAssocID="{AA1FC5BB-47EB-439C-8A92-3F0AEC90DB39}" presName="space" presStyleCnt="0"/>
      <dgm:spPr/>
    </dgm:pt>
    <dgm:pt modelId="{582DB69D-7C06-48F9-A8F2-B84DADA7B5F8}" type="pres">
      <dgm:prSet presAssocID="{E5D7AC28-3A9D-4445-B6A2-BFE77206EDD1}" presName="composite" presStyleCnt="0"/>
      <dgm:spPr/>
    </dgm:pt>
    <dgm:pt modelId="{8A9ACACF-1344-4BE7-9AA7-AD3CB217DE30}" type="pres">
      <dgm:prSet presAssocID="{E5D7AC28-3A9D-4445-B6A2-BFE77206EDD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FCE7EA-371A-42C8-801A-E98810265126}" type="pres">
      <dgm:prSet presAssocID="{E5D7AC28-3A9D-4445-B6A2-BFE77206EDD1}" presName="desTx" presStyleLbl="alignAccFollowNode1" presStyleIdx="1" presStyleCnt="3" custScaleX="10036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92097B-7770-46A6-8D70-561FE72547F2}" type="pres">
      <dgm:prSet presAssocID="{E9B96B79-082A-4FFD-BCE6-BCDB367A6A2B}" presName="space" presStyleCnt="0"/>
      <dgm:spPr/>
    </dgm:pt>
    <dgm:pt modelId="{BE4F8AF8-BA8E-47C4-932C-235252079FAA}" type="pres">
      <dgm:prSet presAssocID="{128782C0-6687-46AD-B701-C4F1E2DFC25D}" presName="composite" presStyleCnt="0"/>
      <dgm:spPr/>
    </dgm:pt>
    <dgm:pt modelId="{33EAA886-F25A-4E67-A5AA-A94461CF28B2}" type="pres">
      <dgm:prSet presAssocID="{128782C0-6687-46AD-B701-C4F1E2DFC25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FF1A4E-180B-410D-904C-50BB56CE6D2A}" type="pres">
      <dgm:prSet presAssocID="{128782C0-6687-46AD-B701-C4F1E2DFC25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3449B09-4022-4F32-A30E-644E5FDEEC86}" type="presOf" srcId="{B501BDD7-1987-47E2-A38A-585F864488FA}" destId="{A214F702-76B2-4482-B1C6-591A4D90F835}" srcOrd="0" destOrd="0" presId="urn:microsoft.com/office/officeart/2005/8/layout/hList1"/>
    <dgm:cxn modelId="{D3AE9557-D8DA-4C79-BC7E-F5E7EF57C053}" type="presOf" srcId="{8A14F811-70C8-41D2-93FF-60FDA6FF3D72}" destId="{9BFCE7EA-371A-42C8-801A-E98810265126}" srcOrd="0" destOrd="0" presId="urn:microsoft.com/office/officeart/2005/8/layout/hList1"/>
    <dgm:cxn modelId="{DE643646-2440-49BA-90CD-104827501451}" type="presOf" srcId="{3EF841F4-0F32-417E-81CF-5F0259CC47EA}" destId="{9BB879CA-F5A9-40A8-8115-E5E6E8FAE179}" srcOrd="0" destOrd="0" presId="urn:microsoft.com/office/officeart/2005/8/layout/hList1"/>
    <dgm:cxn modelId="{343CDEC4-5656-4B28-91DD-D1F0DD819ED0}" type="presOf" srcId="{486B5189-56E0-4803-8789-0BCE1CBFBFB1}" destId="{A214F702-76B2-4482-B1C6-591A4D90F835}" srcOrd="0" destOrd="2" presId="urn:microsoft.com/office/officeart/2005/8/layout/hList1"/>
    <dgm:cxn modelId="{0AA82FEF-1AF1-4060-BC67-C4C3CC66794D}" type="presOf" srcId="{128782C0-6687-46AD-B701-C4F1E2DFC25D}" destId="{33EAA886-F25A-4E67-A5AA-A94461CF28B2}" srcOrd="0" destOrd="0" presId="urn:microsoft.com/office/officeart/2005/8/layout/hList1"/>
    <dgm:cxn modelId="{2FD1176C-B6F1-47CD-A8DE-FF99A7736970}" type="presOf" srcId="{38BDC812-DC64-46E1-ACBA-B4D2A3474A30}" destId="{9BFCE7EA-371A-42C8-801A-E98810265126}" srcOrd="0" destOrd="1" presId="urn:microsoft.com/office/officeart/2005/8/layout/hList1"/>
    <dgm:cxn modelId="{286BD341-D6FE-48FE-9F68-D404A7FF11E9}" type="presOf" srcId="{0138B56F-2363-45FB-BB5F-F7C9DE47C3C6}" destId="{A214F702-76B2-4482-B1C6-591A4D90F835}" srcOrd="0" destOrd="1" presId="urn:microsoft.com/office/officeart/2005/8/layout/hList1"/>
    <dgm:cxn modelId="{9ADF7ED8-367B-48D1-9977-873CF66D86F8}" type="presOf" srcId="{E5D7AC28-3A9D-4445-B6A2-BFE77206EDD1}" destId="{8A9ACACF-1344-4BE7-9AA7-AD3CB217DE30}" srcOrd="0" destOrd="0" presId="urn:microsoft.com/office/officeart/2005/8/layout/hList1"/>
    <dgm:cxn modelId="{148641C7-0860-4FB1-83AF-26681D2AD486}" type="presOf" srcId="{DA63BA1F-FF49-4692-BB58-B088384AC9B8}" destId="{EFFD5218-426A-4F47-9D9B-A37932D89563}" srcOrd="0" destOrd="0" presId="urn:microsoft.com/office/officeart/2005/8/layout/hList1"/>
    <dgm:cxn modelId="{70B65EF3-9985-441E-A728-1FAD18ACDDFD}" srcId="{DA63BA1F-FF49-4692-BB58-B088384AC9B8}" destId="{E5D7AC28-3A9D-4445-B6A2-BFE77206EDD1}" srcOrd="1" destOrd="0" parTransId="{763D8550-47D9-4F32-A649-BBB07F9BF5F6}" sibTransId="{E9B96B79-082A-4FFD-BCE6-BCDB367A6A2B}"/>
    <dgm:cxn modelId="{FA388174-AF05-4AF3-9B22-AA08A9F8E875}" srcId="{E5D7AC28-3A9D-4445-B6A2-BFE77206EDD1}" destId="{8A14F811-70C8-41D2-93FF-60FDA6FF3D72}" srcOrd="0" destOrd="0" parTransId="{46F2A99C-EEDF-40D3-BFC1-2E1367C3A2C0}" sibTransId="{AE6C23C9-97FB-43E7-BDEC-61C3BFC9310A}"/>
    <dgm:cxn modelId="{3D87A3FA-FAF6-47E1-B8BA-439DDB65C2D4}" srcId="{128782C0-6687-46AD-B701-C4F1E2DFC25D}" destId="{CA33D85F-A062-4DC9-B3EA-DB74C345B84C}" srcOrd="2" destOrd="0" parTransId="{461FC6A8-287B-4D9B-A2FB-D1DFA847DD8A}" sibTransId="{6E36068D-16CA-4485-9AC0-A7A64269F988}"/>
    <dgm:cxn modelId="{BE54DFBC-A037-465E-9FD7-ADE300CB53B7}" srcId="{DA63BA1F-FF49-4692-BB58-B088384AC9B8}" destId="{3EF841F4-0F32-417E-81CF-5F0259CC47EA}" srcOrd="0" destOrd="0" parTransId="{BBC9E0E5-8725-4930-ADBA-7FBFC80300E0}" sibTransId="{AA1FC5BB-47EB-439C-8A92-3F0AEC90DB39}"/>
    <dgm:cxn modelId="{493966C1-B1D3-4AC2-88D8-855CE1C0088D}" type="presOf" srcId="{8B83E0ED-D019-45D0-BA73-BF983C3FB774}" destId="{ECFF1A4E-180B-410D-904C-50BB56CE6D2A}" srcOrd="0" destOrd="1" presId="urn:microsoft.com/office/officeart/2005/8/layout/hList1"/>
    <dgm:cxn modelId="{D956CCBC-A8D2-4C0B-88B0-05AD3F5A3BDD}" type="presOf" srcId="{E8CF32E5-24A0-4FA6-9750-9BB3B2CF95B3}" destId="{9BFCE7EA-371A-42C8-801A-E98810265126}" srcOrd="0" destOrd="2" presId="urn:microsoft.com/office/officeart/2005/8/layout/hList1"/>
    <dgm:cxn modelId="{4ECD8BBE-C204-49B9-8D0D-ED317E28E1AD}" srcId="{3EF841F4-0F32-417E-81CF-5F0259CC47EA}" destId="{0138B56F-2363-45FB-BB5F-F7C9DE47C3C6}" srcOrd="1" destOrd="0" parTransId="{644EF000-5AE1-4EDE-8759-5BF001621488}" sibTransId="{1E8C253A-2340-4EC3-B72C-96D6600F1A08}"/>
    <dgm:cxn modelId="{5D4261E1-CDBE-4687-A34C-405D5B5536D1}" srcId="{DA63BA1F-FF49-4692-BB58-B088384AC9B8}" destId="{128782C0-6687-46AD-B701-C4F1E2DFC25D}" srcOrd="2" destOrd="0" parTransId="{2E8CB0AF-C46A-47D1-91E3-EAFE326EDF71}" sibTransId="{7DFAEB31-9EF8-47C2-9931-0985E5DAB906}"/>
    <dgm:cxn modelId="{E2D068DE-E119-428C-BDF9-8774B52DA076}" srcId="{E5D7AC28-3A9D-4445-B6A2-BFE77206EDD1}" destId="{E8CF32E5-24A0-4FA6-9750-9BB3B2CF95B3}" srcOrd="2" destOrd="0" parTransId="{2746946D-E667-4CFA-B8BA-A67AC7E2AAFE}" sibTransId="{BE85573B-EEA4-4576-A5DA-3FAA5A04C5F9}"/>
    <dgm:cxn modelId="{1353E789-6FA5-4514-B6F7-E5EF3FC8C850}" srcId="{128782C0-6687-46AD-B701-C4F1E2DFC25D}" destId="{8B83E0ED-D019-45D0-BA73-BF983C3FB774}" srcOrd="1" destOrd="0" parTransId="{8BDABE45-79DB-44B4-8DF3-184F8839437B}" sibTransId="{71697BD7-E089-4885-AFAB-8FC09D70042F}"/>
    <dgm:cxn modelId="{061A60CE-6F2D-4CE9-8D44-78007A178AB1}" srcId="{3EF841F4-0F32-417E-81CF-5F0259CC47EA}" destId="{486B5189-56E0-4803-8789-0BCE1CBFBFB1}" srcOrd="2" destOrd="0" parTransId="{31D3A79B-4BDE-40A6-99BD-379D9AFCC015}" sibTransId="{66A7B5C9-FDFE-41B6-937C-142E9CF0D05D}"/>
    <dgm:cxn modelId="{C8CAC58C-E1A0-4F98-8360-5C16C2551076}" type="presOf" srcId="{CA33D85F-A062-4DC9-B3EA-DB74C345B84C}" destId="{ECFF1A4E-180B-410D-904C-50BB56CE6D2A}" srcOrd="0" destOrd="2" presId="urn:microsoft.com/office/officeart/2005/8/layout/hList1"/>
    <dgm:cxn modelId="{FFC49249-95E4-4DE4-8294-F89D7B610FC6}" srcId="{3EF841F4-0F32-417E-81CF-5F0259CC47EA}" destId="{B501BDD7-1987-47E2-A38A-585F864488FA}" srcOrd="0" destOrd="0" parTransId="{16296298-CA1C-4C0E-A717-54B194B572CC}" sibTransId="{2C9ACC43-1AA1-4FB3-A769-2FB735FC3469}"/>
    <dgm:cxn modelId="{842CE29F-D099-46E0-B785-BA29FD32165D}" srcId="{128782C0-6687-46AD-B701-C4F1E2DFC25D}" destId="{336CF9EF-8F2E-4BEA-BACC-798E28A189BE}" srcOrd="0" destOrd="0" parTransId="{44341D59-79A3-44D4-8BB7-DB2B17F4A5ED}" sibTransId="{771E080D-026D-438C-A088-16152C6E5B3C}"/>
    <dgm:cxn modelId="{4A11DAB1-7A1D-4DCB-8671-6332A8BD9F15}" type="presOf" srcId="{336CF9EF-8F2E-4BEA-BACC-798E28A189BE}" destId="{ECFF1A4E-180B-410D-904C-50BB56CE6D2A}" srcOrd="0" destOrd="0" presId="urn:microsoft.com/office/officeart/2005/8/layout/hList1"/>
    <dgm:cxn modelId="{376C985E-7E7C-43DE-A3D7-1838606B1227}" srcId="{E5D7AC28-3A9D-4445-B6A2-BFE77206EDD1}" destId="{38BDC812-DC64-46E1-ACBA-B4D2A3474A30}" srcOrd="1" destOrd="0" parTransId="{7E0769C8-8CC6-48C3-971C-1FB319AA6447}" sibTransId="{FF281622-A407-4D13-885A-B6228CB0318B}"/>
    <dgm:cxn modelId="{E6BB1EF9-8510-41C1-9575-C5146460ED0E}" type="presParOf" srcId="{EFFD5218-426A-4F47-9D9B-A37932D89563}" destId="{DBC87E79-5F9E-4B3E-B9F9-7FFF134020BC}" srcOrd="0" destOrd="0" presId="urn:microsoft.com/office/officeart/2005/8/layout/hList1"/>
    <dgm:cxn modelId="{D8153CB4-3232-4180-82D4-D4E9BAD84A2E}" type="presParOf" srcId="{DBC87E79-5F9E-4B3E-B9F9-7FFF134020BC}" destId="{9BB879CA-F5A9-40A8-8115-E5E6E8FAE179}" srcOrd="0" destOrd="0" presId="urn:microsoft.com/office/officeart/2005/8/layout/hList1"/>
    <dgm:cxn modelId="{8937E200-28FF-4C34-B243-8CE6B85150CB}" type="presParOf" srcId="{DBC87E79-5F9E-4B3E-B9F9-7FFF134020BC}" destId="{A214F702-76B2-4482-B1C6-591A4D90F835}" srcOrd="1" destOrd="0" presId="urn:microsoft.com/office/officeart/2005/8/layout/hList1"/>
    <dgm:cxn modelId="{55E60BA2-596B-47F6-AF4D-898F24640405}" type="presParOf" srcId="{EFFD5218-426A-4F47-9D9B-A37932D89563}" destId="{10B7A012-653C-43A9-A832-07794867DCEA}" srcOrd="1" destOrd="0" presId="urn:microsoft.com/office/officeart/2005/8/layout/hList1"/>
    <dgm:cxn modelId="{3BCFC3A7-277D-4F7A-B7ED-1B87312D7044}" type="presParOf" srcId="{EFFD5218-426A-4F47-9D9B-A37932D89563}" destId="{582DB69D-7C06-48F9-A8F2-B84DADA7B5F8}" srcOrd="2" destOrd="0" presId="urn:microsoft.com/office/officeart/2005/8/layout/hList1"/>
    <dgm:cxn modelId="{D6C4AB40-422B-40E0-8781-7BCE927E5934}" type="presParOf" srcId="{582DB69D-7C06-48F9-A8F2-B84DADA7B5F8}" destId="{8A9ACACF-1344-4BE7-9AA7-AD3CB217DE30}" srcOrd="0" destOrd="0" presId="urn:microsoft.com/office/officeart/2005/8/layout/hList1"/>
    <dgm:cxn modelId="{57491DAF-636F-47C8-8983-4E8FF1DC6A28}" type="presParOf" srcId="{582DB69D-7C06-48F9-A8F2-B84DADA7B5F8}" destId="{9BFCE7EA-371A-42C8-801A-E98810265126}" srcOrd="1" destOrd="0" presId="urn:microsoft.com/office/officeart/2005/8/layout/hList1"/>
    <dgm:cxn modelId="{441028CF-F2AA-4F5D-BF63-DF22FC6D018C}" type="presParOf" srcId="{EFFD5218-426A-4F47-9D9B-A37932D89563}" destId="{ED92097B-7770-46A6-8D70-561FE72547F2}" srcOrd="3" destOrd="0" presId="urn:microsoft.com/office/officeart/2005/8/layout/hList1"/>
    <dgm:cxn modelId="{3C74F7E6-9CCD-4895-A419-BEEFB2E91606}" type="presParOf" srcId="{EFFD5218-426A-4F47-9D9B-A37932D89563}" destId="{BE4F8AF8-BA8E-47C4-932C-235252079FAA}" srcOrd="4" destOrd="0" presId="urn:microsoft.com/office/officeart/2005/8/layout/hList1"/>
    <dgm:cxn modelId="{04C81F73-9609-4AD5-A53E-B68DCAACCEE8}" type="presParOf" srcId="{BE4F8AF8-BA8E-47C4-932C-235252079FAA}" destId="{33EAA886-F25A-4E67-A5AA-A94461CF28B2}" srcOrd="0" destOrd="0" presId="urn:microsoft.com/office/officeart/2005/8/layout/hList1"/>
    <dgm:cxn modelId="{B40B19CB-3846-4DDF-B902-A2729BEB4CE2}" type="presParOf" srcId="{BE4F8AF8-BA8E-47C4-932C-235252079FAA}" destId="{ECFF1A4E-180B-410D-904C-50BB56CE6D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1458BC-419F-46EF-9D23-340FE6BAB2AD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CCF0DB5-69AB-4178-B171-E45F22D85CFC}">
      <dgm:prSet phldrT="[Text]" custT="1"/>
      <dgm:spPr/>
      <dgm:t>
        <a:bodyPr/>
        <a:lstStyle/>
        <a:p>
          <a:r>
            <a:rPr lang="de-DE" sz="3600" dirty="0" smtClean="0"/>
            <a:t>Pattern Recognition</a:t>
          </a:r>
          <a:endParaRPr lang="de-DE" sz="3600" dirty="0"/>
        </a:p>
      </dgm:t>
    </dgm:pt>
    <dgm:pt modelId="{88D8E08F-BBC1-4C2B-B768-3CE247585F83}" type="parTrans" cxnId="{89855D0F-F0BB-4E17-B2A3-985033036BFB}">
      <dgm:prSet/>
      <dgm:spPr/>
      <dgm:t>
        <a:bodyPr/>
        <a:lstStyle/>
        <a:p>
          <a:endParaRPr lang="de-DE"/>
        </a:p>
      </dgm:t>
    </dgm:pt>
    <dgm:pt modelId="{459A4ADF-4213-4C77-9F5D-5A2079AC2567}" type="sibTrans" cxnId="{89855D0F-F0BB-4E17-B2A3-985033036BFB}">
      <dgm:prSet/>
      <dgm:spPr/>
      <dgm:t>
        <a:bodyPr/>
        <a:lstStyle/>
        <a:p>
          <a:endParaRPr lang="de-DE"/>
        </a:p>
      </dgm:t>
    </dgm:pt>
    <dgm:pt modelId="{89765546-E218-4BA8-8E92-C05A3B72C976}" type="pres">
      <dgm:prSet presAssocID="{EA1458BC-419F-46EF-9D23-340FE6BAB2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7A3DDE-0841-4F05-9C76-2AEF3E4BB570}" type="pres">
      <dgm:prSet presAssocID="{FCCF0DB5-69AB-4178-B171-E45F22D85CFC}" presName="composite" presStyleCnt="0"/>
      <dgm:spPr/>
    </dgm:pt>
    <dgm:pt modelId="{1DBB599B-052C-40A2-A5D9-664B004B67D4}" type="pres">
      <dgm:prSet presAssocID="{FCCF0DB5-69AB-4178-B171-E45F22D85CFC}" presName="parTx" presStyleLbl="alignNode1" presStyleIdx="0" presStyleCnt="1" custScaleY="86865" custLinFactNeighborY="13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0AC112E-6504-461D-A975-8F1DDEF1CCB6}" type="pres">
      <dgm:prSet presAssocID="{FCCF0DB5-69AB-4178-B171-E45F22D85CFC}" presName="desTx" presStyleLbl="alignAccFollowNode1" presStyleIdx="0" presStyleCnt="1" custLinFactNeighborX="14161" custLinFactNeighborY="75481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de-DE"/>
        </a:p>
      </dgm:t>
    </dgm:pt>
  </dgm:ptLst>
  <dgm:cxnLst>
    <dgm:cxn modelId="{6E7056C1-4CAC-48E5-8A96-F67034FCE0C1}" type="presOf" srcId="{EA1458BC-419F-46EF-9D23-340FE6BAB2AD}" destId="{89765546-E218-4BA8-8E92-C05A3B72C976}" srcOrd="0" destOrd="0" presId="urn:microsoft.com/office/officeart/2005/8/layout/hList1"/>
    <dgm:cxn modelId="{BE7EBBEB-74AB-48F4-A7B9-88D409DE14F9}" type="presOf" srcId="{FCCF0DB5-69AB-4178-B171-E45F22D85CFC}" destId="{1DBB599B-052C-40A2-A5D9-664B004B67D4}" srcOrd="0" destOrd="0" presId="urn:microsoft.com/office/officeart/2005/8/layout/hList1"/>
    <dgm:cxn modelId="{89855D0F-F0BB-4E17-B2A3-985033036BFB}" srcId="{EA1458BC-419F-46EF-9D23-340FE6BAB2AD}" destId="{FCCF0DB5-69AB-4178-B171-E45F22D85CFC}" srcOrd="0" destOrd="0" parTransId="{88D8E08F-BBC1-4C2B-B768-3CE247585F83}" sibTransId="{459A4ADF-4213-4C77-9F5D-5A2079AC2567}"/>
    <dgm:cxn modelId="{2A21FC65-EE1F-46E0-80BA-7A7346B34574}" type="presParOf" srcId="{89765546-E218-4BA8-8E92-C05A3B72C976}" destId="{5C7A3DDE-0841-4F05-9C76-2AEF3E4BB570}" srcOrd="0" destOrd="0" presId="urn:microsoft.com/office/officeart/2005/8/layout/hList1"/>
    <dgm:cxn modelId="{83B90928-111B-46A2-93F8-82C60AE3F4CF}" type="presParOf" srcId="{5C7A3DDE-0841-4F05-9C76-2AEF3E4BB570}" destId="{1DBB599B-052C-40A2-A5D9-664B004B67D4}" srcOrd="0" destOrd="0" presId="urn:microsoft.com/office/officeart/2005/8/layout/hList1"/>
    <dgm:cxn modelId="{5F7909C8-3824-4D03-99EA-4DD141C4859E}" type="presParOf" srcId="{5C7A3DDE-0841-4F05-9C76-2AEF3E4BB570}" destId="{60AC112E-6504-461D-A975-8F1DDEF1CC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879CA-F5A9-40A8-8115-E5E6E8FAE179}">
      <dsp:nvSpPr>
        <dsp:cNvPr id="0" name=""/>
        <dsp:cNvSpPr/>
      </dsp:nvSpPr>
      <dsp:spPr>
        <a:xfrm>
          <a:off x="4316" y="885088"/>
          <a:ext cx="2365715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/>
            <a:t>Regression</a:t>
          </a:r>
          <a:endParaRPr lang="de-DE" sz="2200" kern="1200" dirty="0"/>
        </a:p>
      </dsp:txBody>
      <dsp:txXfrm>
        <a:off x="4316" y="885088"/>
        <a:ext cx="2365715" cy="633600"/>
      </dsp:txXfrm>
    </dsp:sp>
    <dsp:sp modelId="{A214F702-76B2-4482-B1C6-591A4D90F835}">
      <dsp:nvSpPr>
        <dsp:cNvPr id="0" name=""/>
        <dsp:cNvSpPr/>
      </dsp:nvSpPr>
      <dsp:spPr>
        <a:xfrm>
          <a:off x="4316" y="1555463"/>
          <a:ext cx="2365715" cy="1932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err="1" smtClean="0"/>
            <a:t>Predict</a:t>
          </a:r>
          <a:r>
            <a:rPr lang="de-DE" sz="2200" kern="1200" dirty="0" smtClean="0"/>
            <a:t> </a:t>
          </a:r>
          <a:r>
            <a:rPr lang="de-DE" sz="2200" b="1" kern="1200" dirty="0" err="1" smtClean="0"/>
            <a:t>continuous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valued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output</a:t>
          </a: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err="1" smtClean="0"/>
            <a:t>Supervised</a:t>
          </a:r>
          <a:endParaRPr lang="de-DE" sz="2200" kern="1200" dirty="0"/>
        </a:p>
      </dsp:txBody>
      <dsp:txXfrm>
        <a:off x="4316" y="1555463"/>
        <a:ext cx="2365715" cy="1932480"/>
      </dsp:txXfrm>
    </dsp:sp>
    <dsp:sp modelId="{8A9ACACF-1344-4BE7-9AA7-AD3CB217DE30}">
      <dsp:nvSpPr>
        <dsp:cNvPr id="0" name=""/>
        <dsp:cNvSpPr/>
      </dsp:nvSpPr>
      <dsp:spPr>
        <a:xfrm>
          <a:off x="2705574" y="885088"/>
          <a:ext cx="2365715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b="0" kern="1200" dirty="0" err="1" smtClean="0"/>
            <a:t>Classification</a:t>
          </a:r>
          <a:endParaRPr lang="de-DE" sz="2200" b="0" kern="1200" dirty="0"/>
        </a:p>
      </dsp:txBody>
      <dsp:txXfrm>
        <a:off x="2705574" y="885088"/>
        <a:ext cx="2365715" cy="633600"/>
      </dsp:txXfrm>
    </dsp:sp>
    <dsp:sp modelId="{9BFCE7EA-371A-42C8-801A-E98810265126}">
      <dsp:nvSpPr>
        <dsp:cNvPr id="0" name=""/>
        <dsp:cNvSpPr/>
      </dsp:nvSpPr>
      <dsp:spPr>
        <a:xfrm>
          <a:off x="2701232" y="1518688"/>
          <a:ext cx="2374398" cy="1932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err="1" smtClean="0"/>
            <a:t>Predict</a:t>
          </a:r>
          <a:r>
            <a:rPr lang="de-DE" sz="2200" kern="1200" dirty="0" smtClean="0"/>
            <a:t> </a:t>
          </a:r>
          <a:r>
            <a:rPr lang="de-DE" sz="2200" b="1" kern="1200" dirty="0" err="1" smtClean="0"/>
            <a:t>discrete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valued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output</a:t>
          </a: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b="0" kern="1200" dirty="0" err="1" smtClean="0"/>
            <a:t>Supervised</a:t>
          </a:r>
          <a:endParaRPr lang="de-DE" sz="2200" b="0" kern="1200" dirty="0"/>
        </a:p>
      </dsp:txBody>
      <dsp:txXfrm>
        <a:off x="2701232" y="1518688"/>
        <a:ext cx="2374398" cy="1932480"/>
      </dsp:txXfrm>
    </dsp:sp>
    <dsp:sp modelId="{33EAA886-F25A-4E67-A5AA-A94461CF28B2}">
      <dsp:nvSpPr>
        <dsp:cNvPr id="0" name=""/>
        <dsp:cNvSpPr/>
      </dsp:nvSpPr>
      <dsp:spPr>
        <a:xfrm>
          <a:off x="5406831" y="885088"/>
          <a:ext cx="2365715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b="1" kern="1200" dirty="0" smtClean="0"/>
            <a:t>Clustering</a:t>
          </a:r>
          <a:endParaRPr lang="de-DE" sz="2200" b="1" kern="1200" dirty="0"/>
        </a:p>
      </dsp:txBody>
      <dsp:txXfrm>
        <a:off x="5406831" y="885088"/>
        <a:ext cx="2365715" cy="633600"/>
      </dsp:txXfrm>
    </dsp:sp>
    <dsp:sp modelId="{ECFF1A4E-180B-410D-904C-50BB56CE6D2A}">
      <dsp:nvSpPr>
        <dsp:cNvPr id="0" name=""/>
        <dsp:cNvSpPr/>
      </dsp:nvSpPr>
      <dsp:spPr>
        <a:xfrm>
          <a:off x="5406831" y="1518688"/>
          <a:ext cx="2365715" cy="1932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err="1" smtClean="0"/>
            <a:t>Predict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discrete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valued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output</a:t>
          </a: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b="1" kern="1200" dirty="0" err="1" smtClean="0"/>
            <a:t>Unsupervised</a:t>
          </a:r>
          <a:endParaRPr lang="de-DE" sz="2200" b="1" kern="1200" dirty="0"/>
        </a:p>
      </dsp:txBody>
      <dsp:txXfrm>
        <a:off x="5406831" y="1518688"/>
        <a:ext cx="2365715" cy="1932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B599B-052C-40A2-A5D9-664B004B67D4}">
      <dsp:nvSpPr>
        <dsp:cNvPr id="0" name=""/>
        <dsp:cNvSpPr/>
      </dsp:nvSpPr>
      <dsp:spPr>
        <a:xfrm>
          <a:off x="0" y="207564"/>
          <a:ext cx="7776864" cy="8005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600" kern="1200" dirty="0" smtClean="0"/>
            <a:t>Pattern Recognition</a:t>
          </a:r>
          <a:endParaRPr lang="de-DE" sz="3600" kern="1200" dirty="0"/>
        </a:p>
      </dsp:txBody>
      <dsp:txXfrm>
        <a:off x="0" y="207564"/>
        <a:ext cx="7776864" cy="800547"/>
      </dsp:txXfrm>
    </dsp:sp>
    <dsp:sp modelId="{60AC112E-6504-461D-A975-8F1DDEF1CCB6}">
      <dsp:nvSpPr>
        <dsp:cNvPr id="0" name=""/>
        <dsp:cNvSpPr/>
      </dsp:nvSpPr>
      <dsp:spPr>
        <a:xfrm>
          <a:off x="0" y="898816"/>
          <a:ext cx="7776864" cy="1405440"/>
        </a:xfrm>
        <a:prstGeom prst="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879CA-F5A9-40A8-8115-E5E6E8FAE179}">
      <dsp:nvSpPr>
        <dsp:cNvPr id="0" name=""/>
        <dsp:cNvSpPr/>
      </dsp:nvSpPr>
      <dsp:spPr>
        <a:xfrm>
          <a:off x="4316" y="1368328"/>
          <a:ext cx="2365715" cy="748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 smtClean="0"/>
            <a:t>Regression</a:t>
          </a:r>
          <a:endParaRPr lang="de-DE" sz="2600" kern="1200" dirty="0"/>
        </a:p>
      </dsp:txBody>
      <dsp:txXfrm>
        <a:off x="4316" y="1368328"/>
        <a:ext cx="2365715" cy="748800"/>
      </dsp:txXfrm>
    </dsp:sp>
    <dsp:sp modelId="{A214F702-76B2-4482-B1C6-591A4D90F835}">
      <dsp:nvSpPr>
        <dsp:cNvPr id="0" name=""/>
        <dsp:cNvSpPr/>
      </dsp:nvSpPr>
      <dsp:spPr>
        <a:xfrm>
          <a:off x="4316" y="2429980"/>
          <a:ext cx="2365715" cy="5596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ACACF-1344-4BE7-9AA7-AD3CB217DE30}">
      <dsp:nvSpPr>
        <dsp:cNvPr id="0" name=""/>
        <dsp:cNvSpPr/>
      </dsp:nvSpPr>
      <dsp:spPr>
        <a:xfrm>
          <a:off x="2705574" y="1358730"/>
          <a:ext cx="2365715" cy="748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0" kern="1200" dirty="0" err="1" smtClean="0"/>
            <a:t>Classification</a:t>
          </a:r>
          <a:endParaRPr lang="de-DE" sz="2600" b="0" kern="1200" dirty="0"/>
        </a:p>
      </dsp:txBody>
      <dsp:txXfrm>
        <a:off x="2705574" y="1358730"/>
        <a:ext cx="2365715" cy="748800"/>
      </dsp:txXfrm>
    </dsp:sp>
    <dsp:sp modelId="{9BFCE7EA-371A-42C8-801A-E98810265126}">
      <dsp:nvSpPr>
        <dsp:cNvPr id="0" name=""/>
        <dsp:cNvSpPr/>
      </dsp:nvSpPr>
      <dsp:spPr>
        <a:xfrm flipV="1">
          <a:off x="2701209" y="2407969"/>
          <a:ext cx="2374398" cy="5980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AA886-F25A-4E67-A5AA-A94461CF28B2}">
      <dsp:nvSpPr>
        <dsp:cNvPr id="0" name=""/>
        <dsp:cNvSpPr/>
      </dsp:nvSpPr>
      <dsp:spPr>
        <a:xfrm>
          <a:off x="5406831" y="1355653"/>
          <a:ext cx="2365715" cy="748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 smtClean="0"/>
            <a:t>Clustering</a:t>
          </a:r>
          <a:endParaRPr lang="de-DE" sz="2600" b="1" kern="1200" dirty="0"/>
        </a:p>
      </dsp:txBody>
      <dsp:txXfrm>
        <a:off x="5406831" y="1355653"/>
        <a:ext cx="2365715" cy="748800"/>
      </dsp:txXfrm>
    </dsp:sp>
    <dsp:sp modelId="{ECFF1A4E-180B-410D-904C-50BB56CE6D2A}">
      <dsp:nvSpPr>
        <dsp:cNvPr id="0" name=""/>
        <dsp:cNvSpPr/>
      </dsp:nvSpPr>
      <dsp:spPr>
        <a:xfrm>
          <a:off x="5376242" y="2407518"/>
          <a:ext cx="2365715" cy="6103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5581F-0CAF-4626-8CFF-F021494DE828}">
      <dsp:nvSpPr>
        <dsp:cNvPr id="0" name=""/>
        <dsp:cNvSpPr/>
      </dsp:nvSpPr>
      <dsp:spPr>
        <a:xfrm>
          <a:off x="6816" y="1420797"/>
          <a:ext cx="2037341" cy="1222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kern="1200" dirty="0" smtClean="0"/>
            <a:t>Cluster Points</a:t>
          </a:r>
          <a:endParaRPr lang="de-DE" sz="2300" kern="1200" dirty="0"/>
        </a:p>
      </dsp:txBody>
      <dsp:txXfrm>
        <a:off x="42619" y="1456600"/>
        <a:ext cx="1965735" cy="1150799"/>
      </dsp:txXfrm>
    </dsp:sp>
    <dsp:sp modelId="{33B0F3DC-4F79-46CB-A7B0-FF67F4674ACE}">
      <dsp:nvSpPr>
        <dsp:cNvPr id="0" name=""/>
        <dsp:cNvSpPr/>
      </dsp:nvSpPr>
      <dsp:spPr>
        <a:xfrm>
          <a:off x="2247892" y="1779369"/>
          <a:ext cx="431916" cy="505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/>
        </a:p>
      </dsp:txBody>
      <dsp:txXfrm>
        <a:off x="2247892" y="1880421"/>
        <a:ext cx="302341" cy="303156"/>
      </dsp:txXfrm>
    </dsp:sp>
    <dsp:sp modelId="{8D653436-042C-4156-810D-B2438AD0D1D8}">
      <dsp:nvSpPr>
        <dsp:cNvPr id="0" name=""/>
        <dsp:cNvSpPr/>
      </dsp:nvSpPr>
      <dsp:spPr>
        <a:xfrm>
          <a:off x="2859095" y="1420797"/>
          <a:ext cx="2037341" cy="1222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kern="1200" dirty="0" err="1" smtClean="0"/>
            <a:t>Classifiy</a:t>
          </a:r>
          <a:r>
            <a:rPr lang="de-DE" sz="2300" kern="1200" dirty="0" smtClean="0"/>
            <a:t> </a:t>
          </a:r>
          <a:r>
            <a:rPr lang="de-DE" sz="2300" kern="1200" dirty="0" err="1" smtClean="0"/>
            <a:t>subset</a:t>
          </a:r>
          <a:r>
            <a:rPr lang="de-DE" sz="2300" kern="1200" dirty="0" smtClean="0"/>
            <a:t> </a:t>
          </a:r>
          <a:r>
            <a:rPr lang="de-DE" sz="2300" kern="1200" dirty="0" err="1" smtClean="0"/>
            <a:t>of</a:t>
          </a:r>
          <a:r>
            <a:rPr lang="de-DE" sz="2300" kern="1200" dirty="0" smtClean="0"/>
            <a:t> </a:t>
          </a:r>
          <a:r>
            <a:rPr lang="de-DE" sz="2300" kern="1200" dirty="0" err="1" smtClean="0"/>
            <a:t>cluster</a:t>
          </a:r>
          <a:endParaRPr lang="de-DE" sz="2300" kern="1200" dirty="0"/>
        </a:p>
      </dsp:txBody>
      <dsp:txXfrm>
        <a:off x="2894898" y="1456600"/>
        <a:ext cx="1965735" cy="1150799"/>
      </dsp:txXfrm>
    </dsp:sp>
    <dsp:sp modelId="{1ABA0AED-FF16-488A-899C-B4B7FFD9D550}">
      <dsp:nvSpPr>
        <dsp:cNvPr id="0" name=""/>
        <dsp:cNvSpPr/>
      </dsp:nvSpPr>
      <dsp:spPr>
        <a:xfrm>
          <a:off x="5100171" y="1779369"/>
          <a:ext cx="431916" cy="505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/>
        </a:p>
      </dsp:txBody>
      <dsp:txXfrm>
        <a:off x="5100171" y="1880421"/>
        <a:ext cx="302341" cy="303156"/>
      </dsp:txXfrm>
    </dsp:sp>
    <dsp:sp modelId="{94C25C01-E841-475E-AC42-21739CCAB07F}">
      <dsp:nvSpPr>
        <dsp:cNvPr id="0" name=""/>
        <dsp:cNvSpPr/>
      </dsp:nvSpPr>
      <dsp:spPr>
        <a:xfrm>
          <a:off x="5711373" y="1420797"/>
          <a:ext cx="2037341" cy="1222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kern="1200" dirty="0" err="1" smtClean="0"/>
            <a:t>Assign</a:t>
          </a:r>
          <a:r>
            <a:rPr lang="de-DE" sz="2300" kern="1200" dirty="0" smtClean="0"/>
            <a:t> </a:t>
          </a:r>
          <a:r>
            <a:rPr lang="de-DE" sz="2300" kern="1200" dirty="0" err="1" smtClean="0"/>
            <a:t>class</a:t>
          </a:r>
          <a:r>
            <a:rPr lang="de-DE" sz="2300" kern="1200" dirty="0" smtClean="0"/>
            <a:t> </a:t>
          </a:r>
          <a:r>
            <a:rPr lang="de-DE" sz="2300" kern="1200" dirty="0" err="1" smtClean="0"/>
            <a:t>to</a:t>
          </a:r>
          <a:r>
            <a:rPr lang="de-DE" sz="2300" kern="1200" dirty="0" smtClean="0"/>
            <a:t> </a:t>
          </a:r>
          <a:r>
            <a:rPr lang="de-DE" sz="2300" kern="1200" dirty="0" err="1" smtClean="0"/>
            <a:t>cluster</a:t>
          </a:r>
          <a:r>
            <a:rPr lang="de-DE" sz="2300" kern="1200" dirty="0" smtClean="0"/>
            <a:t> </a:t>
          </a:r>
          <a:endParaRPr lang="de-DE" sz="2300" kern="1200" dirty="0"/>
        </a:p>
      </dsp:txBody>
      <dsp:txXfrm>
        <a:off x="5747176" y="1456600"/>
        <a:ext cx="1965735" cy="11507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879CA-F5A9-40A8-8115-E5E6E8FAE179}">
      <dsp:nvSpPr>
        <dsp:cNvPr id="0" name=""/>
        <dsp:cNvSpPr/>
      </dsp:nvSpPr>
      <dsp:spPr>
        <a:xfrm>
          <a:off x="4316" y="885088"/>
          <a:ext cx="2365715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/>
            <a:t>Regression</a:t>
          </a:r>
          <a:endParaRPr lang="de-DE" sz="2200" kern="1200" dirty="0"/>
        </a:p>
      </dsp:txBody>
      <dsp:txXfrm>
        <a:off x="4316" y="885088"/>
        <a:ext cx="2365715" cy="633600"/>
      </dsp:txXfrm>
    </dsp:sp>
    <dsp:sp modelId="{A214F702-76B2-4482-B1C6-591A4D90F835}">
      <dsp:nvSpPr>
        <dsp:cNvPr id="0" name=""/>
        <dsp:cNvSpPr/>
      </dsp:nvSpPr>
      <dsp:spPr>
        <a:xfrm>
          <a:off x="4316" y="1555463"/>
          <a:ext cx="2365715" cy="1932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err="1" smtClean="0"/>
            <a:t>Predict</a:t>
          </a:r>
          <a:r>
            <a:rPr lang="de-DE" sz="2200" kern="1200" dirty="0" smtClean="0"/>
            <a:t> </a:t>
          </a:r>
          <a:r>
            <a:rPr lang="de-DE" sz="2200" b="1" kern="1200" dirty="0" err="1" smtClean="0"/>
            <a:t>continuous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valued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output</a:t>
          </a: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err="1" smtClean="0"/>
            <a:t>Supervised</a:t>
          </a:r>
          <a:endParaRPr lang="de-DE" sz="2200" kern="1200" dirty="0"/>
        </a:p>
      </dsp:txBody>
      <dsp:txXfrm>
        <a:off x="4316" y="1555463"/>
        <a:ext cx="2365715" cy="1932480"/>
      </dsp:txXfrm>
    </dsp:sp>
    <dsp:sp modelId="{8A9ACACF-1344-4BE7-9AA7-AD3CB217DE30}">
      <dsp:nvSpPr>
        <dsp:cNvPr id="0" name=""/>
        <dsp:cNvSpPr/>
      </dsp:nvSpPr>
      <dsp:spPr>
        <a:xfrm>
          <a:off x="2705574" y="885088"/>
          <a:ext cx="2365715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b="0" kern="1200" dirty="0" err="1" smtClean="0"/>
            <a:t>Classification</a:t>
          </a:r>
          <a:endParaRPr lang="de-DE" sz="2200" b="0" kern="1200" dirty="0"/>
        </a:p>
      </dsp:txBody>
      <dsp:txXfrm>
        <a:off x="2705574" y="885088"/>
        <a:ext cx="2365715" cy="633600"/>
      </dsp:txXfrm>
    </dsp:sp>
    <dsp:sp modelId="{9BFCE7EA-371A-42C8-801A-E98810265126}">
      <dsp:nvSpPr>
        <dsp:cNvPr id="0" name=""/>
        <dsp:cNvSpPr/>
      </dsp:nvSpPr>
      <dsp:spPr>
        <a:xfrm>
          <a:off x="2701232" y="1518688"/>
          <a:ext cx="2374398" cy="1932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err="1" smtClean="0"/>
            <a:t>Predict</a:t>
          </a:r>
          <a:r>
            <a:rPr lang="de-DE" sz="2200" kern="1200" dirty="0" smtClean="0"/>
            <a:t> </a:t>
          </a:r>
          <a:r>
            <a:rPr lang="de-DE" sz="2200" b="1" kern="1200" dirty="0" err="1" smtClean="0"/>
            <a:t>discrete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valued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output</a:t>
          </a: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b="0" kern="1200" dirty="0" err="1" smtClean="0"/>
            <a:t>Supervised</a:t>
          </a:r>
          <a:endParaRPr lang="de-DE" sz="2200" b="0" kern="1200" dirty="0"/>
        </a:p>
      </dsp:txBody>
      <dsp:txXfrm>
        <a:off x="2701232" y="1518688"/>
        <a:ext cx="2374398" cy="1932480"/>
      </dsp:txXfrm>
    </dsp:sp>
    <dsp:sp modelId="{33EAA886-F25A-4E67-A5AA-A94461CF28B2}">
      <dsp:nvSpPr>
        <dsp:cNvPr id="0" name=""/>
        <dsp:cNvSpPr/>
      </dsp:nvSpPr>
      <dsp:spPr>
        <a:xfrm>
          <a:off x="5406831" y="885088"/>
          <a:ext cx="2365715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/>
            <a:t>Clustering</a:t>
          </a:r>
          <a:endParaRPr lang="de-DE" sz="2200" kern="1200" dirty="0"/>
        </a:p>
      </dsp:txBody>
      <dsp:txXfrm>
        <a:off x="5406831" y="885088"/>
        <a:ext cx="2365715" cy="633600"/>
      </dsp:txXfrm>
    </dsp:sp>
    <dsp:sp modelId="{ECFF1A4E-180B-410D-904C-50BB56CE6D2A}">
      <dsp:nvSpPr>
        <dsp:cNvPr id="0" name=""/>
        <dsp:cNvSpPr/>
      </dsp:nvSpPr>
      <dsp:spPr>
        <a:xfrm>
          <a:off x="5406831" y="1518688"/>
          <a:ext cx="2365715" cy="1932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err="1" smtClean="0"/>
            <a:t>Predict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discrete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valued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output</a:t>
          </a: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b="1" kern="1200" dirty="0" err="1" smtClean="0"/>
            <a:t>Unsupervised</a:t>
          </a:r>
          <a:endParaRPr lang="de-DE" sz="2200" b="1" kern="1200" dirty="0"/>
        </a:p>
      </dsp:txBody>
      <dsp:txXfrm>
        <a:off x="5406831" y="1518688"/>
        <a:ext cx="2365715" cy="19324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B599B-052C-40A2-A5D9-664B004B67D4}">
      <dsp:nvSpPr>
        <dsp:cNvPr id="0" name=""/>
        <dsp:cNvSpPr/>
      </dsp:nvSpPr>
      <dsp:spPr>
        <a:xfrm>
          <a:off x="0" y="207564"/>
          <a:ext cx="7776864" cy="8005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600" kern="1200" dirty="0" smtClean="0"/>
            <a:t>Pattern Recognition</a:t>
          </a:r>
          <a:endParaRPr lang="de-DE" sz="3600" kern="1200" dirty="0"/>
        </a:p>
      </dsp:txBody>
      <dsp:txXfrm>
        <a:off x="0" y="207564"/>
        <a:ext cx="7776864" cy="800547"/>
      </dsp:txXfrm>
    </dsp:sp>
    <dsp:sp modelId="{60AC112E-6504-461D-A975-8F1DDEF1CCB6}">
      <dsp:nvSpPr>
        <dsp:cNvPr id="0" name=""/>
        <dsp:cNvSpPr/>
      </dsp:nvSpPr>
      <dsp:spPr>
        <a:xfrm>
          <a:off x="0" y="898816"/>
          <a:ext cx="7776864" cy="1405440"/>
        </a:xfrm>
        <a:prstGeom prst="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18501" cy="45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4" rIns="91346" bIns="45674" numCol="1" anchor="t" anchorCtr="0" compatLnSpc="1">
            <a:prstTxWarp prst="textNoShape">
              <a:avLst/>
            </a:prstTxWarp>
          </a:bodyPr>
          <a:lstStyle>
            <a:lvl1pPr defTabSz="913422">
              <a:defRPr sz="1100"/>
            </a:lvl1pPr>
          </a:lstStyle>
          <a:p>
            <a:endParaRPr lang="de-DE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173" y="2"/>
            <a:ext cx="2918501" cy="45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4" rIns="91346" bIns="45674" numCol="1" anchor="t" anchorCtr="0" compatLnSpc="1">
            <a:prstTxWarp prst="textNoShape">
              <a:avLst/>
            </a:prstTxWarp>
          </a:bodyPr>
          <a:lstStyle>
            <a:lvl1pPr algn="r" defTabSz="913422">
              <a:defRPr sz="1100"/>
            </a:lvl1pPr>
          </a:lstStyle>
          <a:p>
            <a:endParaRPr lang="de-DE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8038"/>
            <a:ext cx="2918501" cy="45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4" rIns="91346" bIns="45674" numCol="1" anchor="b" anchorCtr="0" compatLnSpc="1">
            <a:prstTxWarp prst="textNoShape">
              <a:avLst/>
            </a:prstTxWarp>
          </a:bodyPr>
          <a:lstStyle>
            <a:lvl1pPr defTabSz="913422">
              <a:defRPr sz="1100"/>
            </a:lvl1pPr>
          </a:lstStyle>
          <a:p>
            <a:endParaRPr lang="de-DE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173" y="9378038"/>
            <a:ext cx="2918501" cy="45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4" rIns="91346" bIns="45674" numCol="1" anchor="b" anchorCtr="0" compatLnSpc="1">
            <a:prstTxWarp prst="textNoShape">
              <a:avLst/>
            </a:prstTxWarp>
          </a:bodyPr>
          <a:lstStyle>
            <a:lvl1pPr algn="r" defTabSz="913422">
              <a:defRPr sz="1100"/>
            </a:lvl1pPr>
          </a:lstStyle>
          <a:p>
            <a:fld id="{F2935B5E-ABDE-4AE2-A6EB-407011843A3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1373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2945862" cy="49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4" rIns="91346" bIns="45674" numCol="1" anchor="t" anchorCtr="0" compatLnSpc="1">
            <a:prstTxWarp prst="textNoShape">
              <a:avLst/>
            </a:prstTxWarp>
          </a:bodyPr>
          <a:lstStyle>
            <a:lvl1pPr defTabSz="913422">
              <a:defRPr sz="11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6" y="4"/>
            <a:ext cx="2945862" cy="49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4" rIns="91346" bIns="45674" numCol="1" anchor="t" anchorCtr="0" compatLnSpc="1">
            <a:prstTxWarp prst="textNoShape">
              <a:avLst/>
            </a:prstTxWarp>
          </a:bodyPr>
          <a:lstStyle>
            <a:lvl1pPr algn="r" defTabSz="913422">
              <a:defRPr sz="11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52" y="4689018"/>
            <a:ext cx="4985772" cy="444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4" rIns="91346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569"/>
            <a:ext cx="2945862" cy="49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4" rIns="91346" bIns="45674" numCol="1" anchor="b" anchorCtr="0" compatLnSpc="1">
            <a:prstTxWarp prst="textNoShape">
              <a:avLst/>
            </a:prstTxWarp>
          </a:bodyPr>
          <a:lstStyle>
            <a:lvl1pPr defTabSz="913422">
              <a:defRPr sz="11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6" y="9379569"/>
            <a:ext cx="2945862" cy="49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4" rIns="91346" bIns="45674" numCol="1" anchor="b" anchorCtr="0" compatLnSpc="1">
            <a:prstTxWarp prst="textNoShape">
              <a:avLst/>
            </a:prstTxWarp>
          </a:bodyPr>
          <a:lstStyle>
            <a:lvl1pPr algn="r" defTabSz="913422">
              <a:defRPr sz="1100">
                <a:latin typeface="Times New Roman" pitchFamily="18" charset="0"/>
              </a:defRPr>
            </a:lvl1pPr>
          </a:lstStyle>
          <a:p>
            <a:fld id="{DBC15C61-2840-4ADF-9DA0-E994D5DA8A0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3241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15C61-2840-4ADF-9DA0-E994D5DA8A07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34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933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Menge E zeichnen</a:t>
            </a:r>
          </a:p>
          <a:p>
            <a:pPr marL="228600" indent="-228600">
              <a:buAutoNum type="arabicPeriod"/>
            </a:pPr>
            <a:r>
              <a:rPr lang="de-DE" dirty="0" smtClean="0"/>
              <a:t>Cluster</a:t>
            </a:r>
            <a:r>
              <a:rPr lang="de-DE" baseline="0" dirty="0" smtClean="0"/>
              <a:t> rein das über E raus geht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Zwei Cluster die sich schneiden</a:t>
            </a:r>
            <a:endParaRPr lang="de-DE" baseline="0" dirty="0"/>
          </a:p>
          <a:p>
            <a:pPr marL="228600" indent="-228600">
              <a:buAutoNum type="arabicPeriod"/>
            </a:pPr>
            <a:r>
              <a:rPr lang="de-DE" baseline="0" dirty="0" smtClean="0"/>
              <a:t>Zwei Cluster und es bleibt was von E ohne Cluster</a:t>
            </a:r>
          </a:p>
          <a:p>
            <a:pPr marL="228600" indent="-228600">
              <a:buAutoNum type="arabicPeriod"/>
            </a:pPr>
            <a:endParaRPr lang="de-DE" baseline="0" dirty="0" smtClean="0"/>
          </a:p>
          <a:p>
            <a:pPr marL="0" indent="0">
              <a:buNone/>
            </a:pPr>
            <a:r>
              <a:rPr lang="de-DE" baseline="0" dirty="0" err="1" smtClean="0"/>
              <a:t>Repräsentaten</a:t>
            </a:r>
            <a:r>
              <a:rPr lang="de-DE" baseline="0" dirty="0" smtClean="0"/>
              <a:t> einzeichnen</a:t>
            </a:r>
          </a:p>
          <a:p>
            <a:pPr marL="0" indent="0">
              <a:buNone/>
            </a:pPr>
            <a:endParaRPr lang="de-DE" baseline="0" dirty="0" smtClean="0"/>
          </a:p>
          <a:p>
            <a:pPr marL="0" indent="0">
              <a:buNone/>
            </a:pPr>
            <a:r>
              <a:rPr lang="de-DE" baseline="0" dirty="0" smtClean="0"/>
              <a:t>Variabilität hoch = wenig Struktur</a:t>
            </a:r>
          </a:p>
          <a:p>
            <a:pPr marL="0" indent="0">
              <a:buNone/>
            </a:pPr>
            <a:r>
              <a:rPr lang="de-DE" baseline="0" dirty="0" smtClean="0"/>
              <a:t>Variabilität gering = gute Struktur</a:t>
            </a:r>
          </a:p>
          <a:p>
            <a:pPr marL="0" indent="0">
              <a:buNone/>
            </a:pPr>
            <a:endParaRPr lang="de-DE" baseline="0" dirty="0" smtClean="0"/>
          </a:p>
          <a:p>
            <a:pPr marL="0" indent="0">
              <a:buNone/>
            </a:pPr>
            <a:r>
              <a:rPr lang="de-DE" baseline="0" dirty="0" err="1" smtClean="0"/>
              <a:t>Optimisierungsproblem</a:t>
            </a:r>
            <a:endParaRPr lang="de-DE" baseline="0" dirty="0" smtClean="0"/>
          </a:p>
          <a:p>
            <a:pPr marL="0" indent="0"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482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/>
              <a:t>Squared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Euclidian</a:t>
            </a:r>
            <a:endParaRPr lang="de-DE" baseline="0" dirty="0" smtClean="0"/>
          </a:p>
          <a:p>
            <a:r>
              <a:rPr lang="de-DE" baseline="0" dirty="0" smtClean="0"/>
              <a:t>Wenn nur abstände gemessen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6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Class </a:t>
            </a:r>
            <a:r>
              <a:rPr lang="de-DE" dirty="0" err="1" smtClean="0"/>
              <a:t>boarders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generated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hyperplanes in 3d </a:t>
            </a:r>
            <a:r>
              <a:rPr lang="de-DE" baseline="0" dirty="0" err="1" smtClean="0"/>
              <a:t>space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167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Draw Cluster </a:t>
            </a:r>
            <a:r>
              <a:rPr lang="de-DE" dirty="0" err="1" smtClean="0"/>
              <a:t>boarder</a:t>
            </a: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else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clusters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comon</a:t>
            </a:r>
            <a:r>
              <a:rPr lang="de-DE" baseline="0" dirty="0" smtClean="0"/>
              <a:t>?</a:t>
            </a:r>
          </a:p>
          <a:p>
            <a:r>
              <a:rPr lang="de-DE" baseline="0" dirty="0" err="1" smtClean="0"/>
              <a:t>Thrown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 Hand</a:t>
            </a:r>
            <a:br>
              <a:rPr lang="de-DE" baseline="0" dirty="0" smtClean="0"/>
            </a:b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eye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closed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, i </a:t>
            </a:r>
            <a:r>
              <a:rPr lang="de-DE" baseline="0" dirty="0" err="1" smtClean="0"/>
              <a:t>dont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means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u </a:t>
            </a:r>
            <a:r>
              <a:rPr lang="de-DE" baseline="0" dirty="0" err="1" smtClean="0"/>
              <a:t>plz</a:t>
            </a:r>
            <a:r>
              <a:rPr lang="de-DE" baseline="0" dirty="0" smtClean="0"/>
              <a:t> find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?</a:t>
            </a:r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326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Recap</a:t>
            </a:r>
            <a:r>
              <a:rPr lang="de-DE" dirty="0" smtClean="0"/>
              <a:t> </a:t>
            </a:r>
            <a:r>
              <a:rPr lang="de-DE" dirty="0" err="1" smtClean="0"/>
              <a:t>supervised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learning</a:t>
            </a:r>
            <a:endParaRPr lang="de-DE" baseline="0" dirty="0" smtClean="0"/>
          </a:p>
          <a:p>
            <a:r>
              <a:rPr lang="de-DE" baseline="0" dirty="0" smtClean="0"/>
              <a:t>Welches Verhältnis zwischen Training und Test?</a:t>
            </a:r>
          </a:p>
          <a:p>
            <a:r>
              <a:rPr lang="de-DE" baseline="0" dirty="0" smtClean="0"/>
              <a:t>Was macht der </a:t>
            </a:r>
            <a:r>
              <a:rPr lang="de-DE" baseline="0" dirty="0" err="1" smtClean="0"/>
              <a:t>Classifier</a:t>
            </a:r>
            <a:r>
              <a:rPr lang="de-DE" baseline="0" dirty="0" smtClean="0"/>
              <a:t> beim </a:t>
            </a:r>
            <a:r>
              <a:rPr lang="de-DE" baseline="0" dirty="0" err="1" smtClean="0"/>
              <a:t>Adjustment</a:t>
            </a:r>
            <a:r>
              <a:rPr lang="de-DE" baseline="0" dirty="0" smtClean="0"/>
              <a:t>?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Was soll hier Validiert werden? Der </a:t>
            </a:r>
            <a:r>
              <a:rPr lang="de-DE" baseline="0" dirty="0" err="1" smtClean="0"/>
              <a:t>Classifier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468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Recap</a:t>
            </a:r>
            <a:r>
              <a:rPr lang="de-DE" dirty="0" smtClean="0"/>
              <a:t> </a:t>
            </a:r>
            <a:r>
              <a:rPr lang="de-DE" dirty="0" err="1" smtClean="0"/>
              <a:t>supervised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learning</a:t>
            </a:r>
            <a:endParaRPr lang="de-DE" baseline="0" dirty="0" smtClean="0"/>
          </a:p>
          <a:p>
            <a:r>
              <a:rPr lang="de-DE" baseline="0" dirty="0" smtClean="0"/>
              <a:t>Welches Verhältnis zwischen Training und Test?</a:t>
            </a:r>
          </a:p>
          <a:p>
            <a:r>
              <a:rPr lang="de-DE" baseline="0" dirty="0" smtClean="0"/>
              <a:t>Was macht der </a:t>
            </a:r>
            <a:r>
              <a:rPr lang="de-DE" baseline="0" dirty="0" err="1" smtClean="0"/>
              <a:t>Classifier</a:t>
            </a:r>
            <a:r>
              <a:rPr lang="de-DE" baseline="0" dirty="0" smtClean="0"/>
              <a:t> beim </a:t>
            </a:r>
            <a:r>
              <a:rPr lang="de-DE" baseline="0" dirty="0" err="1" smtClean="0"/>
              <a:t>Adjustment</a:t>
            </a:r>
            <a:r>
              <a:rPr lang="de-DE" baseline="0" dirty="0" smtClean="0"/>
              <a:t>?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Was soll hier Validiert werden? Der </a:t>
            </a:r>
            <a:r>
              <a:rPr lang="de-DE" baseline="0" dirty="0" err="1" smtClean="0"/>
              <a:t>Classifier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707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Draw </a:t>
            </a:r>
            <a:r>
              <a:rPr lang="de-DE" dirty="0" err="1" smtClean="0"/>
              <a:t>distances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b</a:t>
            </a:r>
          </a:p>
          <a:p>
            <a:endParaRPr lang="de-DE" dirty="0" smtClean="0"/>
          </a:p>
          <a:p>
            <a:r>
              <a:rPr lang="de-DE" dirty="0" err="1" smtClean="0"/>
              <a:t>Distances</a:t>
            </a:r>
            <a:r>
              <a:rPr lang="de-DE" dirty="0" smtClean="0"/>
              <a:t> </a:t>
            </a:r>
            <a:r>
              <a:rPr lang="de-DE" dirty="0" err="1" smtClean="0"/>
              <a:t>alone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measurement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b &gt;&gt; a </a:t>
            </a:r>
            <a:r>
              <a:rPr lang="de-DE" baseline="0" dirty="0" smtClean="0">
                <a:sym typeface="Wingdings" panose="05000000000000000000" pitchFamily="2" charset="2"/>
              </a:rPr>
              <a:t> s = 1  </a:t>
            </a:r>
            <a:r>
              <a:rPr lang="de-DE" baseline="0" dirty="0" err="1" smtClean="0">
                <a:sym typeface="Wingdings" panose="05000000000000000000" pitchFamily="2" charset="2"/>
              </a:rPr>
              <a:t>good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b ~~ a  s = 0  </a:t>
            </a:r>
            <a:r>
              <a:rPr lang="de-DE" baseline="0" dirty="0" err="1" smtClean="0">
                <a:sym typeface="Wingdings" panose="05000000000000000000" pitchFamily="2" charset="2"/>
              </a:rPr>
              <a:t>can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better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dirty="0" smtClean="0"/>
              <a:t>b &lt;&lt; a </a:t>
            </a:r>
            <a:r>
              <a:rPr lang="de-DE" dirty="0" smtClean="0">
                <a:sym typeface="Wingdings" panose="05000000000000000000" pitchFamily="2" charset="2"/>
              </a:rPr>
              <a:t> s = -1  </a:t>
            </a:r>
            <a:r>
              <a:rPr lang="de-DE" dirty="0" err="1" smtClean="0">
                <a:sym typeface="Wingdings" panose="05000000000000000000" pitchFamily="2" charset="2"/>
              </a:rPr>
              <a:t>bad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0,7 &lt; </a:t>
            </a:r>
            <a:r>
              <a:rPr lang="de-DE" baseline="0" dirty="0" err="1" smtClean="0">
                <a:sym typeface="Wingdings" panose="05000000000000000000" pitchFamily="2" charset="2"/>
              </a:rPr>
              <a:t>silh</a:t>
            </a:r>
            <a:r>
              <a:rPr lang="de-DE" baseline="0" dirty="0" smtClean="0">
                <a:sym typeface="Wingdings" panose="05000000000000000000" pitchFamily="2" charset="2"/>
              </a:rPr>
              <a:t> &lt; 1 : </a:t>
            </a:r>
            <a:r>
              <a:rPr lang="de-DE" baseline="0" dirty="0" err="1" smtClean="0">
                <a:sym typeface="Wingdings" panose="05000000000000000000" pitchFamily="2" charset="2"/>
              </a:rPr>
              <a:t>good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overall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endParaRPr lang="de-DE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067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/>
              <a:t>dsim</a:t>
            </a:r>
            <a:r>
              <a:rPr lang="de-DE" baseline="0" dirty="0" smtClean="0"/>
              <a:t> &gt;&gt; </a:t>
            </a:r>
            <a:r>
              <a:rPr lang="de-DE" baseline="0" dirty="0" err="1" smtClean="0"/>
              <a:t>sim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 panose="05000000000000000000" pitchFamily="2" charset="2"/>
              </a:rPr>
              <a:t> s = 1  </a:t>
            </a:r>
            <a:r>
              <a:rPr lang="de-DE" baseline="0" dirty="0" err="1" smtClean="0">
                <a:sym typeface="Wingdings" panose="05000000000000000000" pitchFamily="2" charset="2"/>
              </a:rPr>
              <a:t>good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err="1" smtClean="0">
                <a:sym typeface="Wingdings" panose="05000000000000000000" pitchFamily="2" charset="2"/>
              </a:rPr>
              <a:t>dsim</a:t>
            </a:r>
            <a:r>
              <a:rPr lang="de-DE" baseline="0" dirty="0" smtClean="0">
                <a:sym typeface="Wingdings" panose="05000000000000000000" pitchFamily="2" charset="2"/>
              </a:rPr>
              <a:t> ~~ </a:t>
            </a:r>
            <a:r>
              <a:rPr lang="de-DE" baseline="0" dirty="0" err="1" smtClean="0">
                <a:sym typeface="Wingdings" panose="05000000000000000000" pitchFamily="2" charset="2"/>
              </a:rPr>
              <a:t>sim</a:t>
            </a:r>
            <a:r>
              <a:rPr lang="de-DE" baseline="0" dirty="0" smtClean="0">
                <a:sym typeface="Wingdings" panose="05000000000000000000" pitchFamily="2" charset="2"/>
              </a:rPr>
              <a:t>  s = 0  </a:t>
            </a:r>
            <a:r>
              <a:rPr lang="de-DE" baseline="0" dirty="0" err="1" smtClean="0">
                <a:sym typeface="Wingdings" panose="05000000000000000000" pitchFamily="2" charset="2"/>
              </a:rPr>
              <a:t>can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better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dirty="0" err="1" smtClean="0"/>
              <a:t>dsim</a:t>
            </a:r>
            <a:r>
              <a:rPr lang="de-DE" dirty="0" smtClean="0"/>
              <a:t> &lt;&lt; </a:t>
            </a:r>
            <a:r>
              <a:rPr lang="de-DE" dirty="0" err="1" smtClean="0"/>
              <a:t>sim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s = -1  </a:t>
            </a:r>
            <a:r>
              <a:rPr lang="de-DE" dirty="0" err="1" smtClean="0">
                <a:sym typeface="Wingdings" panose="05000000000000000000" pitchFamily="2" charset="2"/>
              </a:rPr>
              <a:t>bad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0,7 &lt; </a:t>
            </a:r>
            <a:r>
              <a:rPr lang="de-DE" baseline="0" dirty="0" err="1" smtClean="0">
                <a:sym typeface="Wingdings" panose="05000000000000000000" pitchFamily="2" charset="2"/>
              </a:rPr>
              <a:t>silh</a:t>
            </a:r>
            <a:r>
              <a:rPr lang="de-DE" baseline="0" dirty="0" smtClean="0">
                <a:sym typeface="Wingdings" panose="05000000000000000000" pitchFamily="2" charset="2"/>
              </a:rPr>
              <a:t> &lt; 1 : </a:t>
            </a:r>
            <a:r>
              <a:rPr lang="de-DE" baseline="0" dirty="0" err="1" smtClean="0">
                <a:sym typeface="Wingdings" panose="05000000000000000000" pitchFamily="2" charset="2"/>
              </a:rPr>
              <a:t>good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overall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781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>
                <a:sym typeface="Wingdings" panose="05000000000000000000" pitchFamily="2" charset="2"/>
              </a:rPr>
              <a:t>Always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merge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closest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clusters</a:t>
            </a:r>
            <a:r>
              <a:rPr lang="de-DE" baseline="0" dirty="0" smtClean="0">
                <a:sym typeface="Wingdings" panose="05000000000000000000" pitchFamily="2" charset="2"/>
              </a:rPr>
              <a:t> / </a:t>
            </a:r>
            <a:r>
              <a:rPr lang="de-DE" baseline="0" dirty="0" err="1" smtClean="0">
                <a:sym typeface="Wingdings" panose="05000000000000000000" pitchFamily="2" charset="2"/>
              </a:rPr>
              <a:t>sperate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most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distant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ones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Bottom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up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with</a:t>
            </a:r>
            <a:r>
              <a:rPr lang="de-DE" baseline="0" dirty="0" smtClean="0">
                <a:sym typeface="Wingdings" panose="05000000000000000000" pitchFamily="2" charset="2"/>
              </a:rPr>
              <a:t> 4 </a:t>
            </a:r>
            <a:r>
              <a:rPr lang="de-DE" baseline="0" dirty="0" err="1" smtClean="0">
                <a:sym typeface="Wingdings" panose="05000000000000000000" pitchFamily="2" charset="2"/>
              </a:rPr>
              <a:t>steps</a:t>
            </a:r>
            <a:r>
              <a:rPr lang="de-DE" baseline="0" dirty="0" smtClean="0">
                <a:sym typeface="Wingdings" panose="05000000000000000000" pitchFamily="2" charset="2"/>
              </a:rPr>
              <a:t/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Ab </a:t>
            </a:r>
          </a:p>
          <a:p>
            <a:r>
              <a:rPr lang="de-DE" baseline="0" dirty="0" smtClean="0">
                <a:sym typeface="Wingdings" panose="05000000000000000000" pitchFamily="2" charset="2"/>
              </a:rPr>
              <a:t>cd</a:t>
            </a:r>
          </a:p>
          <a:p>
            <a:r>
              <a:rPr lang="de-DE" baseline="0" dirty="0" err="1" smtClean="0">
                <a:sym typeface="Wingdings" panose="05000000000000000000" pitchFamily="2" charset="2"/>
              </a:rPr>
              <a:t>cde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err="1" smtClean="0">
                <a:sym typeface="Wingdings" panose="05000000000000000000" pitchFamily="2" charset="2"/>
              </a:rPr>
              <a:t>Abced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arrows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for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dicretion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bottom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up</a:t>
            </a:r>
            <a:r>
              <a:rPr lang="de-DE" baseline="0" dirty="0" smtClean="0">
                <a:sym typeface="Wingdings" panose="05000000000000000000" pitchFamily="2" charset="2"/>
              </a:rPr>
              <a:t>/top down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173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three</a:t>
            </a:r>
            <a:r>
              <a:rPr lang="de-DE" baseline="0" dirty="0" smtClean="0">
                <a:sym typeface="Wingdings" panose="05000000000000000000" pitchFamily="2" charset="2"/>
              </a:rPr>
              <a:t> link </a:t>
            </a:r>
            <a:r>
              <a:rPr lang="de-DE" baseline="0" dirty="0" err="1" smtClean="0">
                <a:sym typeface="Wingdings" panose="05000000000000000000" pitchFamily="2" charset="2"/>
              </a:rPr>
              <a:t>types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Single 1</a:t>
            </a:r>
          </a:p>
          <a:p>
            <a:r>
              <a:rPr lang="de-DE" baseline="0" dirty="0" err="1" smtClean="0">
                <a:sym typeface="Wingdings" panose="05000000000000000000" pitchFamily="2" charset="2"/>
              </a:rPr>
              <a:t>Complete</a:t>
            </a:r>
            <a:r>
              <a:rPr lang="de-DE" baseline="0" dirty="0" smtClean="0">
                <a:sym typeface="Wingdings" panose="05000000000000000000" pitchFamily="2" charset="2"/>
              </a:rPr>
              <a:t> 1</a:t>
            </a:r>
          </a:p>
          <a:p>
            <a:r>
              <a:rPr lang="de-DE" baseline="0" dirty="0" smtClean="0">
                <a:sym typeface="Wingdings" panose="05000000000000000000" pitchFamily="2" charset="2"/>
              </a:rPr>
              <a:t>Average |a|*|b|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541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7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E687ED-4156-4AA7-895A-78BF4A21BE2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49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27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Bottom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up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with</a:t>
            </a:r>
            <a:r>
              <a:rPr lang="de-DE" baseline="0" dirty="0" smtClean="0">
                <a:sym typeface="Wingdings" panose="05000000000000000000" pitchFamily="2" charset="2"/>
              </a:rPr>
              <a:t> 4 </a:t>
            </a:r>
            <a:r>
              <a:rPr lang="de-DE" baseline="0" dirty="0" err="1" smtClean="0">
                <a:sym typeface="Wingdings" panose="05000000000000000000" pitchFamily="2" charset="2"/>
              </a:rPr>
              <a:t>steps</a:t>
            </a:r>
            <a:r>
              <a:rPr lang="de-DE" baseline="0" dirty="0" smtClean="0">
                <a:sym typeface="Wingdings" panose="05000000000000000000" pitchFamily="2" charset="2"/>
              </a:rPr>
              <a:t/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Ab </a:t>
            </a:r>
          </a:p>
          <a:p>
            <a:r>
              <a:rPr lang="de-DE" baseline="0" dirty="0" smtClean="0">
                <a:sym typeface="Wingdings" panose="05000000000000000000" pitchFamily="2" charset="2"/>
              </a:rPr>
              <a:t>cd</a:t>
            </a:r>
          </a:p>
          <a:p>
            <a:r>
              <a:rPr lang="de-DE" baseline="0" dirty="0" err="1" smtClean="0">
                <a:sym typeface="Wingdings" panose="05000000000000000000" pitchFamily="2" charset="2"/>
              </a:rPr>
              <a:t>cde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err="1" smtClean="0">
                <a:sym typeface="Wingdings" panose="05000000000000000000" pitchFamily="2" charset="2"/>
              </a:rPr>
              <a:t>Abced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arrows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for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direction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bottom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up</a:t>
            </a:r>
            <a:r>
              <a:rPr lang="de-DE" baseline="0" dirty="0" smtClean="0">
                <a:sym typeface="Wingdings" panose="05000000000000000000" pitchFamily="2" charset="2"/>
              </a:rPr>
              <a:t>/top down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290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373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>
                <a:sym typeface="Wingdings" panose="05000000000000000000" pitchFamily="2" charset="2"/>
              </a:rPr>
              <a:t>Left</a:t>
            </a:r>
            <a:r>
              <a:rPr lang="de-DE" baseline="0" dirty="0" smtClean="0">
                <a:sym typeface="Wingdings" panose="05000000000000000000" pitchFamily="2" charset="2"/>
              </a:rPr>
              <a:t> Szenario:</a:t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/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two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small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r>
              <a:rPr lang="de-DE" baseline="0" dirty="0" smtClean="0">
                <a:sym typeface="Wingdings" panose="05000000000000000000" pitchFamily="2" charset="2"/>
              </a:rPr>
              <a:t> in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centers</a:t>
            </a:r>
            <a:r>
              <a:rPr lang="de-DE" baseline="0" dirty="0" smtClean="0">
                <a:sym typeface="Wingdings" panose="05000000000000000000" pitchFamily="2" charset="2"/>
              </a:rPr>
              <a:t/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two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bigger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r>
              <a:rPr lang="de-DE" baseline="0" dirty="0" smtClean="0">
                <a:sym typeface="Wingdings" panose="05000000000000000000" pitchFamily="2" charset="2"/>
              </a:rPr>
              <a:t> (top/</a:t>
            </a:r>
            <a:r>
              <a:rPr lang="de-DE" baseline="0" dirty="0" err="1" smtClean="0">
                <a:sym typeface="Wingdings" panose="05000000000000000000" pitchFamily="2" charset="2"/>
              </a:rPr>
              <a:t>bottom</a:t>
            </a:r>
            <a:r>
              <a:rPr lang="de-DE" baseline="0" dirty="0" smtClean="0">
                <a:sym typeface="Wingdings" panose="05000000000000000000" pitchFamily="2" charset="2"/>
              </a:rPr>
              <a:t>) </a:t>
            </a:r>
            <a:r>
              <a:rPr lang="de-DE" baseline="0" dirty="0" err="1" smtClean="0">
                <a:sym typeface="Wingdings" panose="05000000000000000000" pitchFamily="2" charset="2"/>
              </a:rPr>
              <a:t>containing</a:t>
            </a:r>
            <a:r>
              <a:rPr lang="de-DE" baseline="0" dirty="0" smtClean="0">
                <a:sym typeface="Wingdings" panose="05000000000000000000" pitchFamily="2" charset="2"/>
              </a:rPr>
              <a:t> all </a:t>
            </a:r>
            <a:r>
              <a:rPr lang="de-DE" baseline="0" dirty="0" err="1" smtClean="0">
                <a:sym typeface="Wingdings" panose="05000000000000000000" pitchFamily="2" charset="2"/>
              </a:rPr>
              <a:t>points</a:t>
            </a:r>
            <a:r>
              <a:rPr lang="de-DE" baseline="0" dirty="0" smtClean="0">
                <a:sym typeface="Wingdings" panose="05000000000000000000" pitchFamily="2" charset="2"/>
              </a:rPr>
              <a:t> (</a:t>
            </a:r>
            <a:r>
              <a:rPr lang="de-DE" baseline="0" dirty="0" err="1" smtClean="0">
                <a:sym typeface="Wingdings" panose="05000000000000000000" pitchFamily="2" charset="2"/>
              </a:rPr>
              <a:t>and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small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clusters</a:t>
            </a:r>
            <a:r>
              <a:rPr lang="de-DE" baseline="0" dirty="0" smtClean="0">
                <a:sym typeface="Wingdings" panose="05000000000000000000" pitchFamily="2" charset="2"/>
              </a:rPr>
              <a:t>)</a:t>
            </a: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err="1" smtClean="0">
                <a:sym typeface="Wingdings" panose="05000000000000000000" pitchFamily="2" charset="2"/>
              </a:rPr>
              <a:t>Right</a:t>
            </a:r>
            <a:r>
              <a:rPr lang="de-DE" baseline="0" dirty="0" smtClean="0">
                <a:sym typeface="Wingdings" panose="05000000000000000000" pitchFamily="2" charset="2"/>
              </a:rPr>
              <a:t> Szenario: </a:t>
            </a:r>
          </a:p>
          <a:p>
            <a:r>
              <a:rPr lang="de-DE" baseline="0" dirty="0" smtClean="0">
                <a:sym typeface="Wingdings" panose="05000000000000000000" pitchFamily="2" charset="2"/>
              </a:rPr>
              <a:t>Draw 4 </a:t>
            </a:r>
            <a:r>
              <a:rPr lang="de-DE" baseline="0" dirty="0" err="1" smtClean="0">
                <a:sym typeface="Wingdings" panose="05000000000000000000" pitchFamily="2" charset="2"/>
              </a:rPr>
              <a:t>clusters</a:t>
            </a:r>
            <a:endParaRPr lang="de-DE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73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>
                <a:sym typeface="Wingdings" panose="05000000000000000000" pitchFamily="2" charset="2"/>
              </a:rPr>
              <a:t>Left</a:t>
            </a:r>
            <a:r>
              <a:rPr lang="de-DE" baseline="0" dirty="0" smtClean="0">
                <a:sym typeface="Wingdings" panose="05000000000000000000" pitchFamily="2" charset="2"/>
              </a:rPr>
              <a:t> Szenario:</a:t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/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two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small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r>
              <a:rPr lang="de-DE" baseline="0" dirty="0" smtClean="0">
                <a:sym typeface="Wingdings" panose="05000000000000000000" pitchFamily="2" charset="2"/>
              </a:rPr>
              <a:t> in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centers</a:t>
            </a:r>
            <a:r>
              <a:rPr lang="de-DE" baseline="0" dirty="0" smtClean="0">
                <a:sym typeface="Wingdings" panose="05000000000000000000" pitchFamily="2" charset="2"/>
              </a:rPr>
              <a:t/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two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bigger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r>
              <a:rPr lang="de-DE" baseline="0" dirty="0" smtClean="0">
                <a:sym typeface="Wingdings" panose="05000000000000000000" pitchFamily="2" charset="2"/>
              </a:rPr>
              <a:t> (top/</a:t>
            </a:r>
            <a:r>
              <a:rPr lang="de-DE" baseline="0" dirty="0" err="1" smtClean="0">
                <a:sym typeface="Wingdings" panose="05000000000000000000" pitchFamily="2" charset="2"/>
              </a:rPr>
              <a:t>bottom</a:t>
            </a:r>
            <a:r>
              <a:rPr lang="de-DE" baseline="0" dirty="0" smtClean="0">
                <a:sym typeface="Wingdings" panose="05000000000000000000" pitchFamily="2" charset="2"/>
              </a:rPr>
              <a:t>) </a:t>
            </a:r>
            <a:r>
              <a:rPr lang="de-DE" baseline="0" dirty="0" err="1" smtClean="0">
                <a:sym typeface="Wingdings" panose="05000000000000000000" pitchFamily="2" charset="2"/>
              </a:rPr>
              <a:t>containing</a:t>
            </a:r>
            <a:r>
              <a:rPr lang="de-DE" baseline="0" dirty="0" smtClean="0">
                <a:sym typeface="Wingdings" panose="05000000000000000000" pitchFamily="2" charset="2"/>
              </a:rPr>
              <a:t> all </a:t>
            </a:r>
            <a:r>
              <a:rPr lang="de-DE" baseline="0" dirty="0" err="1" smtClean="0">
                <a:sym typeface="Wingdings" panose="05000000000000000000" pitchFamily="2" charset="2"/>
              </a:rPr>
              <a:t>points</a:t>
            </a:r>
            <a:r>
              <a:rPr lang="de-DE" baseline="0" dirty="0" smtClean="0">
                <a:sym typeface="Wingdings" panose="05000000000000000000" pitchFamily="2" charset="2"/>
              </a:rPr>
              <a:t> (</a:t>
            </a:r>
            <a:r>
              <a:rPr lang="de-DE" baseline="0" dirty="0" err="1" smtClean="0">
                <a:sym typeface="Wingdings" panose="05000000000000000000" pitchFamily="2" charset="2"/>
              </a:rPr>
              <a:t>and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small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clusters</a:t>
            </a:r>
            <a:r>
              <a:rPr lang="de-DE" baseline="0" dirty="0" smtClean="0">
                <a:sym typeface="Wingdings" panose="05000000000000000000" pitchFamily="2" charset="2"/>
              </a:rPr>
              <a:t>)</a:t>
            </a: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err="1" smtClean="0">
                <a:sym typeface="Wingdings" panose="05000000000000000000" pitchFamily="2" charset="2"/>
              </a:rPr>
              <a:t>Right</a:t>
            </a:r>
            <a:r>
              <a:rPr lang="de-DE" baseline="0" dirty="0" smtClean="0">
                <a:sym typeface="Wingdings" panose="05000000000000000000" pitchFamily="2" charset="2"/>
              </a:rPr>
              <a:t> Szenario: </a:t>
            </a:r>
          </a:p>
          <a:p>
            <a:r>
              <a:rPr lang="de-DE" baseline="0" dirty="0" smtClean="0">
                <a:sym typeface="Wingdings" panose="05000000000000000000" pitchFamily="2" charset="2"/>
              </a:rPr>
              <a:t>Draw 4 </a:t>
            </a:r>
            <a:r>
              <a:rPr lang="de-DE" baseline="0" dirty="0" err="1" smtClean="0">
                <a:sym typeface="Wingdings" panose="05000000000000000000" pitchFamily="2" charset="2"/>
              </a:rPr>
              <a:t>clusters</a:t>
            </a:r>
            <a:endParaRPr lang="de-DE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883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>
                <a:sym typeface="Wingdings" panose="05000000000000000000" pitchFamily="2" charset="2"/>
              </a:rPr>
              <a:t>Left</a:t>
            </a:r>
            <a:r>
              <a:rPr lang="de-DE" baseline="0" dirty="0" smtClean="0">
                <a:sym typeface="Wingdings" panose="05000000000000000000" pitchFamily="2" charset="2"/>
              </a:rPr>
              <a:t> Szenario:</a:t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/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two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small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r>
              <a:rPr lang="de-DE" baseline="0" dirty="0" smtClean="0">
                <a:sym typeface="Wingdings" panose="05000000000000000000" pitchFamily="2" charset="2"/>
              </a:rPr>
              <a:t> in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centers</a:t>
            </a:r>
            <a:r>
              <a:rPr lang="de-DE" baseline="0" dirty="0" smtClean="0">
                <a:sym typeface="Wingdings" panose="05000000000000000000" pitchFamily="2" charset="2"/>
              </a:rPr>
              <a:t/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Draw </a:t>
            </a:r>
            <a:r>
              <a:rPr lang="de-DE" baseline="0" dirty="0" err="1" smtClean="0">
                <a:sym typeface="Wingdings" panose="05000000000000000000" pitchFamily="2" charset="2"/>
              </a:rPr>
              <a:t>two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bigger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r>
              <a:rPr lang="de-DE" baseline="0" dirty="0" smtClean="0">
                <a:sym typeface="Wingdings" panose="05000000000000000000" pitchFamily="2" charset="2"/>
              </a:rPr>
              <a:t> (top/</a:t>
            </a:r>
            <a:r>
              <a:rPr lang="de-DE" baseline="0" dirty="0" err="1" smtClean="0">
                <a:sym typeface="Wingdings" panose="05000000000000000000" pitchFamily="2" charset="2"/>
              </a:rPr>
              <a:t>bottom</a:t>
            </a:r>
            <a:r>
              <a:rPr lang="de-DE" baseline="0" dirty="0" smtClean="0">
                <a:sym typeface="Wingdings" panose="05000000000000000000" pitchFamily="2" charset="2"/>
              </a:rPr>
              <a:t>) </a:t>
            </a:r>
            <a:r>
              <a:rPr lang="de-DE" baseline="0" dirty="0" err="1" smtClean="0">
                <a:sym typeface="Wingdings" panose="05000000000000000000" pitchFamily="2" charset="2"/>
              </a:rPr>
              <a:t>containing</a:t>
            </a:r>
            <a:r>
              <a:rPr lang="de-DE" baseline="0" dirty="0" smtClean="0">
                <a:sym typeface="Wingdings" panose="05000000000000000000" pitchFamily="2" charset="2"/>
              </a:rPr>
              <a:t> all </a:t>
            </a:r>
            <a:r>
              <a:rPr lang="de-DE" baseline="0" dirty="0" err="1" smtClean="0">
                <a:sym typeface="Wingdings" panose="05000000000000000000" pitchFamily="2" charset="2"/>
              </a:rPr>
              <a:t>points</a:t>
            </a:r>
            <a:r>
              <a:rPr lang="de-DE" baseline="0" dirty="0" smtClean="0">
                <a:sym typeface="Wingdings" panose="05000000000000000000" pitchFamily="2" charset="2"/>
              </a:rPr>
              <a:t> (</a:t>
            </a:r>
            <a:r>
              <a:rPr lang="de-DE" baseline="0" dirty="0" err="1" smtClean="0">
                <a:sym typeface="Wingdings" panose="05000000000000000000" pitchFamily="2" charset="2"/>
              </a:rPr>
              <a:t>and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small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clusters</a:t>
            </a:r>
            <a:r>
              <a:rPr lang="de-DE" baseline="0" dirty="0" smtClean="0">
                <a:sym typeface="Wingdings" panose="05000000000000000000" pitchFamily="2" charset="2"/>
              </a:rPr>
              <a:t>)</a:t>
            </a: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err="1" smtClean="0">
                <a:sym typeface="Wingdings" panose="05000000000000000000" pitchFamily="2" charset="2"/>
              </a:rPr>
              <a:t>Right</a:t>
            </a:r>
            <a:r>
              <a:rPr lang="de-DE" baseline="0" dirty="0" smtClean="0">
                <a:sym typeface="Wingdings" panose="05000000000000000000" pitchFamily="2" charset="2"/>
              </a:rPr>
              <a:t> Szenario: </a:t>
            </a:r>
          </a:p>
          <a:p>
            <a:r>
              <a:rPr lang="de-DE" baseline="0" dirty="0" smtClean="0">
                <a:sym typeface="Wingdings" panose="05000000000000000000" pitchFamily="2" charset="2"/>
              </a:rPr>
              <a:t>Draw 4 </a:t>
            </a:r>
            <a:r>
              <a:rPr lang="de-DE" baseline="0" dirty="0" err="1" smtClean="0">
                <a:sym typeface="Wingdings" panose="05000000000000000000" pitchFamily="2" charset="2"/>
              </a:rPr>
              <a:t>clusters</a:t>
            </a:r>
            <a:endParaRPr lang="de-DE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71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767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Draw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Poor </a:t>
            </a:r>
            <a:r>
              <a:rPr lang="de-DE" baseline="0" dirty="0" err="1" smtClean="0"/>
              <a:t>cluster</a:t>
            </a:r>
            <a:endParaRPr lang="de-DE" baseline="0" dirty="0" smtClean="0"/>
          </a:p>
          <a:p>
            <a:r>
              <a:rPr lang="de-DE" baseline="0" dirty="0" smtClean="0"/>
              <a:t>Draw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</a:t>
            </a:r>
            <a:endParaRPr lang="de-DE" baseline="0" dirty="0" smtClean="0"/>
          </a:p>
          <a:p>
            <a:r>
              <a:rPr lang="de-DE" baseline="0" dirty="0" smtClean="0"/>
              <a:t>Draw </a:t>
            </a:r>
            <a:r>
              <a:rPr lang="de-DE" baseline="0" dirty="0" err="1" smtClean="0"/>
              <a:t>distance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vectors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mean</a:t>
            </a:r>
            <a:endParaRPr lang="de-DE" baseline="0" dirty="0" smtClean="0"/>
          </a:p>
          <a:p>
            <a:endParaRPr lang="de-DE" baseline="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Repaet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optimal </a:t>
            </a:r>
            <a:r>
              <a:rPr lang="de-DE" baseline="0" dirty="0" err="1" smtClean="0"/>
              <a:t>cluster</a:t>
            </a:r>
            <a:endParaRPr lang="de-DE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Short </a:t>
            </a:r>
            <a:r>
              <a:rPr lang="de-DE" baseline="0" dirty="0" err="1" smtClean="0"/>
              <a:t>explanation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hard</a:t>
            </a:r>
            <a:r>
              <a:rPr lang="de-DE" baseline="0" dirty="0" smtClean="0"/>
              <a:t>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968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065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633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51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7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15C61-2840-4ADF-9DA0-E994D5DA8A07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49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1543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236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8726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5891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514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067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187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9772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9304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029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81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6372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8390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2496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9679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4029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7679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 = 2 </a:t>
            </a:r>
            <a:br>
              <a:rPr lang="de-DE" dirty="0" smtClean="0"/>
            </a:b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Converge</a:t>
            </a:r>
            <a:r>
              <a:rPr lang="de-DE" baseline="0" dirty="0" smtClean="0"/>
              <a:t> after 2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8608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Draw </a:t>
            </a:r>
            <a:r>
              <a:rPr lang="de-DE" dirty="0" err="1" smtClean="0"/>
              <a:t>Convex</a:t>
            </a:r>
            <a:r>
              <a:rPr lang="de-DE" dirty="0" smtClean="0"/>
              <a:t> </a:t>
            </a:r>
            <a:r>
              <a:rPr lang="de-DE" dirty="0" err="1" smtClean="0"/>
              <a:t>spaces</a:t>
            </a:r>
            <a:r>
              <a:rPr lang="de-DE" dirty="0" smtClean="0"/>
              <a:t> (</a:t>
            </a:r>
            <a:r>
              <a:rPr lang="de-DE" dirty="0" err="1" smtClean="0"/>
              <a:t>Voroni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cells</a:t>
            </a:r>
            <a:r>
              <a:rPr lang="de-DE" baseline="0" dirty="0" smtClean="0"/>
              <a:t>)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3811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Draw </a:t>
            </a:r>
            <a:r>
              <a:rPr lang="de-DE" dirty="0" err="1" smtClean="0"/>
              <a:t>Convex</a:t>
            </a:r>
            <a:r>
              <a:rPr lang="de-DE" dirty="0" smtClean="0"/>
              <a:t> </a:t>
            </a:r>
            <a:r>
              <a:rPr lang="de-DE" dirty="0" err="1" smtClean="0"/>
              <a:t>spaces</a:t>
            </a:r>
            <a:r>
              <a:rPr lang="de-DE" dirty="0" smtClean="0"/>
              <a:t> (</a:t>
            </a:r>
            <a:r>
              <a:rPr lang="de-DE" dirty="0" err="1" smtClean="0"/>
              <a:t>Voroni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cells</a:t>
            </a:r>
            <a:r>
              <a:rPr lang="de-DE" baseline="0" dirty="0" smtClean="0"/>
              <a:t>)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7781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Dra</a:t>
            </a:r>
            <a:r>
              <a:rPr lang="de-DE" baseline="0" dirty="0" smtClean="0"/>
              <a:t>w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voroni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cells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constructed</a:t>
            </a:r>
            <a:r>
              <a:rPr lang="de-DE" baseline="0" dirty="0" smtClean="0"/>
              <a:t>: </a:t>
            </a:r>
            <a:br>
              <a:rPr lang="de-DE" baseline="0" dirty="0" smtClean="0"/>
            </a:br>
            <a:r>
              <a:rPr lang="de-DE" baseline="0" dirty="0" err="1" smtClean="0"/>
              <a:t>connect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draw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mittelsenkrechte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0778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cluster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medoid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together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Show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cluster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86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Einordnung</a:t>
            </a:r>
            <a:r>
              <a:rPr lang="de-DE" baseline="0" dirty="0" smtClean="0"/>
              <a:t> in die VL</a:t>
            </a:r>
          </a:p>
          <a:p>
            <a:r>
              <a:rPr lang="de-DE" dirty="0" smtClean="0"/>
              <a:t>Mensch sehr</a:t>
            </a:r>
            <a:r>
              <a:rPr lang="de-DE" baseline="0" dirty="0" smtClean="0"/>
              <a:t> gut in visueller Mustererkennung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13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1794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8366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Epsiolon</a:t>
            </a:r>
            <a:r>
              <a:rPr lang="de-DE" baseline="0" dirty="0" smtClean="0"/>
              <a:t> = 1 </a:t>
            </a:r>
            <a:br>
              <a:rPr lang="de-DE" baseline="0" dirty="0" smtClean="0"/>
            </a:br>
            <a:r>
              <a:rPr lang="de-DE" baseline="0" dirty="0" err="1" smtClean="0"/>
              <a:t>MinPts</a:t>
            </a:r>
            <a:r>
              <a:rPr lang="de-DE" baseline="0" dirty="0" smtClean="0"/>
              <a:t> = 4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6958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Epsiolon</a:t>
            </a:r>
            <a:r>
              <a:rPr lang="de-DE" baseline="0" dirty="0" smtClean="0"/>
              <a:t> = 1 </a:t>
            </a:r>
            <a:br>
              <a:rPr lang="de-DE" baseline="0" dirty="0" smtClean="0"/>
            </a:br>
            <a:r>
              <a:rPr lang="de-DE" baseline="0" dirty="0" err="1" smtClean="0"/>
              <a:t>MinPts</a:t>
            </a:r>
            <a:r>
              <a:rPr lang="de-DE" baseline="0" dirty="0" smtClean="0"/>
              <a:t> = 4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2792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Draw </a:t>
            </a:r>
            <a:r>
              <a:rPr lang="de-DE" dirty="0" err="1" smtClean="0"/>
              <a:t>Convex</a:t>
            </a:r>
            <a:r>
              <a:rPr lang="de-DE" dirty="0" smtClean="0"/>
              <a:t> </a:t>
            </a:r>
            <a:r>
              <a:rPr lang="de-DE" dirty="0" err="1" smtClean="0"/>
              <a:t>spaces</a:t>
            </a:r>
            <a:r>
              <a:rPr lang="de-DE" dirty="0" smtClean="0"/>
              <a:t> (</a:t>
            </a:r>
            <a:r>
              <a:rPr lang="de-DE" dirty="0" err="1" smtClean="0"/>
              <a:t>Voroni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cells</a:t>
            </a:r>
            <a:r>
              <a:rPr lang="de-DE" baseline="0" dirty="0" smtClean="0"/>
              <a:t>)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485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Google News:</a:t>
            </a:r>
            <a:br>
              <a:rPr lang="de-DE" dirty="0" smtClean="0"/>
            </a:br>
            <a:r>
              <a:rPr lang="de-DE" dirty="0" smtClean="0"/>
              <a:t>Find</a:t>
            </a:r>
            <a:r>
              <a:rPr lang="de-DE" baseline="0" dirty="0" smtClean="0"/>
              <a:t> News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belongs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togther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endParaRPr lang="de-DE" baseline="0" dirty="0" smtClean="0"/>
          </a:p>
          <a:p>
            <a:r>
              <a:rPr lang="de-DE" baseline="0" dirty="0" err="1" smtClean="0"/>
              <a:t>Medicine</a:t>
            </a:r>
            <a:r>
              <a:rPr lang="de-DE" baseline="0" dirty="0" smtClean="0"/>
              <a:t>: </a:t>
            </a:r>
            <a:br>
              <a:rPr lang="de-DE" baseline="0" dirty="0" smtClean="0"/>
            </a:br>
            <a:r>
              <a:rPr lang="de-DE" baseline="0" dirty="0" smtClean="0"/>
              <a:t>Find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patterns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0633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Kommunication</a:t>
            </a:r>
            <a:r>
              <a:rPr lang="de-DE" dirty="0" smtClean="0"/>
              <a:t> </a:t>
            </a:r>
            <a:r>
              <a:rPr lang="de-DE" dirty="0" err="1" smtClean="0"/>
              <a:t>costs</a:t>
            </a:r>
            <a:r>
              <a:rPr lang="de-DE" dirty="0" smtClean="0"/>
              <a:t> in </a:t>
            </a:r>
            <a:r>
              <a:rPr lang="de-DE" dirty="0" err="1" smtClean="0"/>
              <a:t>computing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clusters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Find </a:t>
            </a:r>
            <a:r>
              <a:rPr lang="de-DE" baseline="0" dirty="0" err="1" smtClean="0"/>
              <a:t>common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friends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exchange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Find Groups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aimed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advertisement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818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Amazon extrem</a:t>
            </a:r>
            <a:r>
              <a:rPr lang="de-DE" baseline="0" dirty="0" smtClean="0"/>
              <a:t> large </a:t>
            </a:r>
            <a:r>
              <a:rPr lang="de-DE" baseline="0" dirty="0" err="1" smtClean="0"/>
              <a:t>database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so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customers</a:t>
            </a:r>
            <a:r>
              <a:rPr lang="de-DE" baseline="0" dirty="0" smtClean="0">
                <a:sym typeface="Wingdings" panose="05000000000000000000" pitchFamily="2" charset="2"/>
              </a:rPr>
              <a:t> </a:t>
            </a:r>
            <a:r>
              <a:rPr lang="de-DE" baseline="0" dirty="0" err="1" smtClean="0">
                <a:sym typeface="Wingdings" panose="05000000000000000000" pitchFamily="2" charset="2"/>
              </a:rPr>
              <a:t>no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chance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get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overview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err="1" smtClean="0">
                <a:sym typeface="Wingdings" panose="05000000000000000000" pitchFamily="2" charset="2"/>
              </a:rPr>
              <a:t>Clusterisation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to</a:t>
            </a:r>
            <a:r>
              <a:rPr lang="de-DE" baseline="0" dirty="0" smtClean="0">
                <a:sym typeface="Wingdings" panose="05000000000000000000" pitchFamily="2" charset="2"/>
              </a:rPr>
              <a:t> form </a:t>
            </a:r>
            <a:r>
              <a:rPr lang="de-DE" baseline="0" dirty="0" err="1" smtClean="0">
                <a:sym typeface="Wingdings" panose="05000000000000000000" pitchFamily="2" charset="2"/>
              </a:rPr>
              <a:t>customer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groups</a:t>
            </a:r>
            <a:r>
              <a:rPr lang="de-DE" baseline="0" dirty="0" smtClean="0">
                <a:sym typeface="Wingdings" panose="05000000000000000000" pitchFamily="2" charset="2"/>
              </a:rPr>
              <a:t/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Draw: </a:t>
            </a:r>
            <a:r>
              <a:rPr lang="de-DE" baseline="0" dirty="0" err="1" smtClean="0">
                <a:sym typeface="Wingdings" panose="05000000000000000000" pitchFamily="2" charset="2"/>
              </a:rPr>
              <a:t>cross</a:t>
            </a:r>
            <a:r>
              <a:rPr lang="de-DE" baseline="0" dirty="0" smtClean="0">
                <a:sym typeface="Wingdings" panose="05000000000000000000" pitchFamily="2" charset="2"/>
              </a:rPr>
              <a:t> out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class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titles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Clustering </a:t>
            </a:r>
            <a:r>
              <a:rPr lang="de-DE" baseline="0" dirty="0" err="1" smtClean="0">
                <a:sym typeface="Wingdings" panose="05000000000000000000" pitchFamily="2" charset="2"/>
              </a:rPr>
              <a:t>gives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class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rules</a:t>
            </a:r>
            <a:r>
              <a:rPr lang="de-DE" baseline="0" dirty="0" smtClean="0">
                <a:sym typeface="Wingdings" panose="05000000000000000000" pitchFamily="2" charset="2"/>
              </a:rPr>
              <a:t> but not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meaning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behind</a:t>
            </a:r>
            <a:r>
              <a:rPr lang="de-DE" baseline="0" dirty="0" smtClean="0">
                <a:sym typeface="Wingdings" panose="05000000000000000000" pitchFamily="2" charset="2"/>
              </a:rPr>
              <a:t> a </a:t>
            </a:r>
            <a:r>
              <a:rPr lang="de-DE" baseline="0" dirty="0" err="1" smtClean="0">
                <a:sym typeface="Wingdings" panose="05000000000000000000" pitchFamily="2" charset="2"/>
              </a:rPr>
              <a:t>class</a:t>
            </a:r>
            <a:r>
              <a:rPr lang="de-DE" baseline="0" dirty="0" smtClean="0">
                <a:sym typeface="Wingdings" panose="05000000000000000000" pitchFamily="2" charset="2"/>
              </a:rPr>
              <a:t>. </a:t>
            </a:r>
            <a:r>
              <a:rPr lang="de-DE" baseline="0" dirty="0" err="1" smtClean="0">
                <a:sym typeface="Wingdings" panose="05000000000000000000" pitchFamily="2" charset="2"/>
              </a:rPr>
              <a:t>That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has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labled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by</a:t>
            </a:r>
            <a:r>
              <a:rPr lang="de-DE" baseline="0" dirty="0" smtClean="0">
                <a:sym typeface="Wingdings" panose="05000000000000000000" pitchFamily="2" charset="2"/>
              </a:rPr>
              <a:t> a human </a:t>
            </a:r>
            <a:r>
              <a:rPr lang="de-DE" baseline="0" dirty="0" err="1" smtClean="0">
                <a:sym typeface="Wingdings" panose="05000000000000000000" pitchFamily="2" charset="2"/>
              </a:rPr>
              <a:t>or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classified</a:t>
            </a:r>
            <a:r>
              <a:rPr lang="de-DE" baseline="0" dirty="0" smtClean="0">
                <a:sym typeface="Wingdings" panose="05000000000000000000" pitchFamily="2" charset="2"/>
              </a:rPr>
              <a:t> in a </a:t>
            </a:r>
            <a:r>
              <a:rPr lang="de-DE" baseline="0" dirty="0" err="1" smtClean="0">
                <a:sym typeface="Wingdings" panose="05000000000000000000" pitchFamily="2" charset="2"/>
              </a:rPr>
              <a:t>further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proessing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step</a:t>
            </a:r>
            <a:r>
              <a:rPr lang="de-DE" baseline="0" dirty="0" smtClean="0">
                <a:sym typeface="Wingdings" panose="05000000000000000000" pitchFamily="2" charset="2"/>
              </a:rPr>
              <a:t>, </a:t>
            </a:r>
            <a:r>
              <a:rPr lang="de-DE" baseline="0" dirty="0" err="1" smtClean="0">
                <a:sym typeface="Wingdings" panose="05000000000000000000" pitchFamily="2" charset="2"/>
              </a:rPr>
              <a:t>eg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with</a:t>
            </a:r>
            <a:r>
              <a:rPr lang="de-DE" baseline="0" dirty="0" smtClean="0">
                <a:sym typeface="Wingdings" panose="05000000000000000000" pitchFamily="2" charset="2"/>
              </a:rPr>
              <a:t> a SVM</a:t>
            </a: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Amazon </a:t>
            </a:r>
            <a:r>
              <a:rPr lang="de-DE" baseline="0" dirty="0" err="1" smtClean="0">
                <a:sym typeface="Wingdings" panose="05000000000000000000" pitchFamily="2" charset="2"/>
              </a:rPr>
              <a:t>does</a:t>
            </a:r>
            <a:r>
              <a:rPr lang="de-DE" baseline="0" dirty="0" smtClean="0">
                <a:sym typeface="Wingdings" panose="05000000000000000000" pitchFamily="2" charset="2"/>
              </a:rPr>
              <a:t> not </a:t>
            </a:r>
            <a:r>
              <a:rPr lang="de-DE" baseline="0" dirty="0" err="1" smtClean="0">
                <a:sym typeface="Wingdings" panose="05000000000000000000" pitchFamily="2" charset="2"/>
              </a:rPr>
              <a:t>need</a:t>
            </a:r>
            <a:r>
              <a:rPr lang="de-DE" baseline="0" dirty="0" smtClean="0">
                <a:sym typeface="Wingdings" panose="05000000000000000000" pitchFamily="2" charset="2"/>
              </a:rPr>
              <a:t> a </a:t>
            </a:r>
            <a:r>
              <a:rPr lang="de-DE" baseline="0" dirty="0" err="1" smtClean="0">
                <a:sym typeface="Wingdings" panose="05000000000000000000" pitchFamily="2" charset="2"/>
              </a:rPr>
              <a:t>titel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for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cluster</a:t>
            </a:r>
            <a:r>
              <a:rPr lang="de-DE" baseline="0" dirty="0" smtClean="0">
                <a:sym typeface="Wingdings" panose="05000000000000000000" pitchFamily="2" charset="2"/>
              </a:rPr>
              <a:t>  </a:t>
            </a:r>
            <a:r>
              <a:rPr lang="de-DE" baseline="0" dirty="0" err="1" smtClean="0">
                <a:sym typeface="Wingdings" panose="05000000000000000000" pitchFamily="2" charset="2"/>
              </a:rPr>
              <a:t>Someone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who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bought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trainers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and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sunglasses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is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likely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by</a:t>
            </a:r>
            <a:r>
              <a:rPr lang="de-DE" baseline="0" dirty="0" smtClean="0">
                <a:sym typeface="Wingdings" panose="05000000000000000000" pitchFamily="2" charset="2"/>
              </a:rPr>
              <a:t> a </a:t>
            </a:r>
            <a:r>
              <a:rPr lang="de-DE" baseline="0" dirty="0" err="1" smtClean="0">
                <a:sym typeface="Wingdings" panose="05000000000000000000" pitchFamily="2" charset="2"/>
              </a:rPr>
              <a:t>beltbag</a:t>
            </a:r>
            <a:r>
              <a:rPr lang="de-DE" baseline="0" dirty="0" smtClean="0">
                <a:sym typeface="Wingdings" panose="05000000000000000000" pitchFamily="2" charset="2"/>
              </a:rPr>
              <a:t>  Ad  Money</a:t>
            </a: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err="1" smtClean="0">
                <a:sym typeface="Wingdings" panose="05000000000000000000" pitchFamily="2" charset="2"/>
              </a:rPr>
              <a:t>anecdote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with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pregnant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girl</a:t>
            </a:r>
            <a:r>
              <a:rPr lang="de-DE" baseline="0" dirty="0" smtClean="0">
                <a:sym typeface="Wingdings" panose="05000000000000000000" pitchFamily="2" charset="2"/>
              </a:rPr>
              <a:t> in </a:t>
            </a:r>
            <a:r>
              <a:rPr lang="de-DE" baseline="0" dirty="0" err="1" smtClean="0">
                <a:sym typeface="Wingdings" panose="05000000000000000000" pitchFamily="2" charset="2"/>
              </a:rPr>
              <a:t>walmart</a:t>
            </a:r>
            <a:r>
              <a:rPr lang="de-DE" baseline="0" dirty="0" smtClean="0">
                <a:sym typeface="Wingdings" panose="05000000000000000000" pitchFamily="2" charset="2"/>
              </a:rPr>
              <a:t> (</a:t>
            </a:r>
            <a:r>
              <a:rPr lang="de-DE" baseline="0" dirty="0" err="1" smtClean="0">
                <a:sym typeface="Wingdings" panose="05000000000000000000" pitchFamily="2" charset="2"/>
              </a:rPr>
              <a:t>payback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points</a:t>
            </a:r>
            <a:r>
              <a:rPr lang="de-DE" baseline="0" dirty="0" smtClean="0">
                <a:sym typeface="Wingdings" panose="05000000000000000000" pitchFamily="2" charset="2"/>
              </a:rPr>
              <a:t>)</a:t>
            </a:r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920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>
                <a:sym typeface="Wingdings" panose="05000000000000000000" pitchFamily="2" charset="2"/>
              </a:rPr>
              <a:t>Points </a:t>
            </a:r>
            <a:r>
              <a:rPr lang="de-DE" baseline="0" dirty="0" err="1" smtClean="0">
                <a:sym typeface="Wingdings" panose="05000000000000000000" pitchFamily="2" charset="2"/>
              </a:rPr>
              <a:t>of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interest</a:t>
            </a:r>
            <a:endParaRPr lang="de-DE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1499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 smtClean="0">
                <a:solidFill>
                  <a:srgbClr val="FF0000"/>
                </a:solidFill>
              </a:rPr>
              <a:t>Todo</a:t>
            </a:r>
            <a:r>
              <a:rPr lang="de-DE" sz="1200" dirty="0" smtClean="0">
                <a:solidFill>
                  <a:srgbClr val="FF0000"/>
                </a:solidFill>
              </a:rPr>
              <a:t>:</a:t>
            </a:r>
            <a:br>
              <a:rPr lang="de-DE" sz="1200" dirty="0" smtClean="0">
                <a:solidFill>
                  <a:srgbClr val="FF0000"/>
                </a:solidFill>
              </a:rPr>
            </a:br>
            <a:r>
              <a:rPr lang="de-DE" sz="1200" dirty="0" err="1" smtClean="0">
                <a:solidFill>
                  <a:srgbClr val="FF0000"/>
                </a:solidFill>
              </a:rPr>
              <a:t>raw</a:t>
            </a:r>
            <a:r>
              <a:rPr lang="de-DE" sz="1200" dirty="0" smtClean="0">
                <a:solidFill>
                  <a:srgbClr val="FF0000"/>
                </a:solidFill>
              </a:rPr>
              <a:t> Data</a:t>
            </a:r>
            <a:r>
              <a:rPr lang="de-DE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2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Object</a:t>
            </a:r>
            <a:r>
              <a:rPr lang="de-DE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detection</a:t>
            </a:r>
            <a:endParaRPr lang="de-DE" sz="1200" dirty="0" smtClean="0">
              <a:solidFill>
                <a:srgbClr val="FF0000"/>
              </a:solidFill>
            </a:endParaRPr>
          </a:p>
          <a:p>
            <a:endParaRPr lang="de-DE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712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Einordnung</a:t>
            </a:r>
            <a:r>
              <a:rPr lang="de-DE" baseline="0" dirty="0" smtClean="0"/>
              <a:t> in die VL</a:t>
            </a:r>
          </a:p>
          <a:p>
            <a:r>
              <a:rPr lang="de-DE" dirty="0" smtClean="0"/>
              <a:t>Mensch sehr</a:t>
            </a:r>
            <a:r>
              <a:rPr lang="de-DE" baseline="0" dirty="0" smtClean="0"/>
              <a:t> gut in visueller Mustererkennung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6857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>
                <a:sym typeface="Wingdings" panose="05000000000000000000" pitchFamily="2" charset="2"/>
              </a:rPr>
              <a:t>Easy </a:t>
            </a:r>
            <a:r>
              <a:rPr lang="de-DE" baseline="0" dirty="0" err="1" smtClean="0">
                <a:sym typeface="Wingdings" panose="05000000000000000000" pitchFamily="2" charset="2"/>
              </a:rPr>
              <a:t>to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identify</a:t>
            </a:r>
            <a:r>
              <a:rPr lang="de-DE" baseline="0" dirty="0" smtClean="0">
                <a:sym typeface="Wingdings" panose="05000000000000000000" pitchFamily="2" charset="2"/>
              </a:rPr>
              <a:t> a </a:t>
            </a:r>
            <a:r>
              <a:rPr lang="de-DE" baseline="0" dirty="0" err="1" smtClean="0">
                <a:sym typeface="Wingdings" panose="05000000000000000000" pitchFamily="2" charset="2"/>
              </a:rPr>
              <a:t>car</a:t>
            </a:r>
            <a:r>
              <a:rPr lang="de-DE" baseline="0" dirty="0" smtClean="0">
                <a:sym typeface="Wingdings" panose="05000000000000000000" pitchFamily="2" charset="2"/>
              </a:rPr>
              <a:t> in an </a:t>
            </a:r>
            <a:r>
              <a:rPr lang="de-DE" baseline="0" dirty="0" err="1" smtClean="0">
                <a:sym typeface="Wingdings" panose="05000000000000000000" pitchFamily="2" charset="2"/>
              </a:rPr>
              <a:t>image</a:t>
            </a:r>
            <a:r>
              <a:rPr lang="de-DE" baseline="0" dirty="0" smtClean="0">
                <a:sym typeface="Wingdings" panose="05000000000000000000" pitchFamily="2" charset="2"/>
              </a:rPr>
              <a:t>, </a:t>
            </a:r>
            <a:br>
              <a:rPr lang="de-DE" baseline="0" dirty="0" smtClean="0">
                <a:sym typeface="Wingdings" panose="05000000000000000000" pitchFamily="2" charset="2"/>
              </a:rPr>
            </a:br>
            <a:r>
              <a:rPr lang="de-DE" baseline="0" dirty="0" smtClean="0">
                <a:sym typeface="Wingdings" panose="05000000000000000000" pitchFamily="2" charset="2"/>
              </a:rPr>
              <a:t>But </a:t>
            </a:r>
            <a:r>
              <a:rPr lang="de-DE" baseline="0" dirty="0" err="1" smtClean="0">
                <a:sym typeface="Wingdings" panose="05000000000000000000" pitchFamily="2" charset="2"/>
              </a:rPr>
              <a:t>hard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to</a:t>
            </a:r>
            <a:r>
              <a:rPr lang="de-DE" baseline="0" dirty="0" smtClean="0">
                <a:sym typeface="Wingdings" panose="05000000000000000000" pitchFamily="2" charset="2"/>
              </a:rPr>
              <a:t> find </a:t>
            </a:r>
            <a:r>
              <a:rPr lang="de-DE" baseline="0" dirty="0" err="1" smtClean="0">
                <a:sym typeface="Wingdings" panose="05000000000000000000" pitchFamily="2" charset="2"/>
              </a:rPr>
              <a:t>separation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between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two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oberlapping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cars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Easy </a:t>
            </a:r>
            <a:r>
              <a:rPr lang="de-DE" baseline="0" dirty="0" err="1" smtClean="0">
                <a:sym typeface="Wingdings" panose="05000000000000000000" pitchFamily="2" charset="2"/>
              </a:rPr>
              <a:t>to</a:t>
            </a:r>
            <a:r>
              <a:rPr lang="de-DE" baseline="0" dirty="0" smtClean="0">
                <a:sym typeface="Wingdings" panose="05000000000000000000" pitchFamily="2" charset="2"/>
              </a:rPr>
              <a:t> finde </a:t>
            </a:r>
            <a:r>
              <a:rPr lang="de-DE" baseline="0" dirty="0" err="1" smtClean="0">
                <a:sym typeface="Wingdings" panose="05000000000000000000" pitchFamily="2" charset="2"/>
              </a:rPr>
              <a:t>separation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between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two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objects</a:t>
            </a:r>
            <a:r>
              <a:rPr lang="de-DE" baseline="0" dirty="0" smtClean="0">
                <a:sym typeface="Wingdings" panose="05000000000000000000" pitchFamily="2" charset="2"/>
              </a:rPr>
              <a:t> in a </a:t>
            </a:r>
            <a:r>
              <a:rPr lang="de-DE" baseline="0" dirty="0" err="1" smtClean="0">
                <a:sym typeface="Wingdings" panose="05000000000000000000" pitchFamily="2" charset="2"/>
              </a:rPr>
              <a:t>pointcloud</a:t>
            </a:r>
            <a:r>
              <a:rPr lang="de-DE" baseline="0" dirty="0" smtClean="0">
                <a:sym typeface="Wingdings" panose="05000000000000000000" pitchFamily="2" charset="2"/>
              </a:rPr>
              <a:t> (</a:t>
            </a:r>
            <a:r>
              <a:rPr lang="de-DE" baseline="0" dirty="0" err="1" smtClean="0">
                <a:sym typeface="Wingdings" panose="05000000000000000000" pitchFamily="2" charset="2"/>
              </a:rPr>
              <a:t>depth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information</a:t>
            </a:r>
            <a:r>
              <a:rPr lang="de-DE" baseline="0" dirty="0" smtClean="0">
                <a:sym typeface="Wingdings" panose="05000000000000000000" pitchFamily="2" charset="2"/>
              </a:rPr>
              <a:t>=</a:t>
            </a:r>
          </a:p>
          <a:p>
            <a:endParaRPr lang="de-DE" baseline="0" dirty="0" smtClean="0">
              <a:sym typeface="Wingdings" panose="05000000000000000000" pitchFamily="2" charset="2"/>
            </a:endParaRPr>
          </a:p>
          <a:p>
            <a:r>
              <a:rPr lang="de-DE" baseline="0" dirty="0" smtClean="0">
                <a:sym typeface="Wingdings" panose="05000000000000000000" pitchFamily="2" charset="2"/>
              </a:rPr>
              <a:t>Draw top down </a:t>
            </a:r>
            <a:r>
              <a:rPr lang="de-DE" baseline="0" dirty="0" err="1" smtClean="0">
                <a:sym typeface="Wingdings" panose="05000000000000000000" pitchFamily="2" charset="2"/>
              </a:rPr>
              <a:t>view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of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lidar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data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for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two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cars</a:t>
            </a:r>
            <a:r>
              <a:rPr lang="de-DE" baseline="0" dirty="0" smtClean="0">
                <a:sym typeface="Wingdings" panose="05000000000000000000" pitchFamily="2" charset="2"/>
              </a:rPr>
              <a:t> in a </a:t>
            </a:r>
            <a:r>
              <a:rPr lang="de-DE" baseline="0" dirty="0" err="1" smtClean="0">
                <a:sym typeface="Wingdings" panose="05000000000000000000" pitchFamily="2" charset="2"/>
              </a:rPr>
              <a:t>line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42932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1925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>
                <a:sym typeface="Wingdings" panose="05000000000000000000" pitchFamily="2" charset="2"/>
              </a:rPr>
              <a:t>Bottom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Left</a:t>
            </a:r>
            <a:r>
              <a:rPr lang="de-DE" baseline="0" dirty="0" smtClean="0">
                <a:sym typeface="Wingdings" panose="05000000000000000000" pitchFamily="2" charset="2"/>
              </a:rPr>
              <a:t>: </a:t>
            </a:r>
            <a:r>
              <a:rPr lang="de-DE" baseline="0" dirty="0" err="1" smtClean="0">
                <a:sym typeface="Wingdings" panose="05000000000000000000" pitchFamily="2" charset="2"/>
              </a:rPr>
              <a:t>Sematic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pixel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labeling</a:t>
            </a:r>
            <a:r>
              <a:rPr lang="de-DE" baseline="0" dirty="0" smtClean="0">
                <a:sym typeface="Wingdings" panose="05000000000000000000" pitchFamily="2" charset="2"/>
              </a:rPr>
              <a:t>  Segmentation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9501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1888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5396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318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Mean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shift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clusztering</a:t>
            </a:r>
            <a:r>
              <a:rPr lang="de-DE" baseline="0" dirty="0" smtClean="0"/>
              <a:t> als moderne </a:t>
            </a:r>
            <a:r>
              <a:rPr lang="de-DE" baseline="0" smtClean="0"/>
              <a:t>methode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859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89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Y€ {0,1}</a:t>
            </a:r>
            <a:r>
              <a:rPr lang="de-DE" baseline="0" dirty="0" smtClean="0"/>
              <a:t> </a:t>
            </a:r>
            <a:br>
              <a:rPr lang="de-DE" baseline="0" dirty="0" smtClean="0"/>
            </a:br>
            <a:r>
              <a:rPr lang="de-DE" baseline="0" dirty="0" smtClean="0"/>
              <a:t>0 Negative </a:t>
            </a:r>
            <a:r>
              <a:rPr lang="de-DE" baseline="0" dirty="0" err="1" smtClean="0"/>
              <a:t>class</a:t>
            </a:r>
            <a:endParaRPr lang="de-DE" baseline="0" dirty="0" smtClean="0"/>
          </a:p>
          <a:p>
            <a:r>
              <a:rPr lang="de-DE" baseline="0" dirty="0" smtClean="0"/>
              <a:t>1 positive </a:t>
            </a:r>
            <a:r>
              <a:rPr lang="de-DE" baseline="0" dirty="0" err="1" smtClean="0"/>
              <a:t>class</a:t>
            </a:r>
            <a:endParaRPr lang="de-DE" baseline="0" dirty="0" smtClean="0"/>
          </a:p>
          <a:p>
            <a:r>
              <a:rPr lang="de-DE" baseline="0" dirty="0" err="1" smtClean="0"/>
              <a:t>Later</a:t>
            </a:r>
            <a:r>
              <a:rPr lang="de-DE" baseline="0" dirty="0" smtClean="0"/>
              <a:t> y€ {0123} </a:t>
            </a:r>
            <a:r>
              <a:rPr lang="de-DE" dirty="0" err="1" smtClean="0"/>
              <a:t>Multiclass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classification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70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Classification</a:t>
            </a:r>
            <a:r>
              <a:rPr lang="de-DE" dirty="0" smtClean="0"/>
              <a:t> -&gt; </a:t>
            </a:r>
            <a:r>
              <a:rPr lang="de-DE" dirty="0" err="1" smtClean="0"/>
              <a:t>Object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Detection</a:t>
            </a:r>
            <a:r>
              <a:rPr lang="de-DE" baseline="0" dirty="0" smtClean="0"/>
              <a:t> -&gt; </a:t>
            </a:r>
            <a:r>
              <a:rPr lang="de-DE" baseline="0" dirty="0" err="1" smtClean="0"/>
              <a:t>Object</a:t>
            </a:r>
            <a:r>
              <a:rPr lang="de-DE" baseline="0" dirty="0" smtClean="0"/>
              <a:t> Tracking</a:t>
            </a:r>
          </a:p>
          <a:p>
            <a:r>
              <a:rPr lang="de-DE" baseline="0" dirty="0" smtClean="0"/>
              <a:t>Keine </a:t>
            </a:r>
            <a:r>
              <a:rPr lang="de-DE" baseline="0" dirty="0" err="1" smtClean="0"/>
              <a:t>Classifikation</a:t>
            </a:r>
            <a:r>
              <a:rPr lang="de-DE" baseline="0" dirty="0" smtClean="0"/>
              <a:t> auf der Nebenspur -&gt; Nur </a:t>
            </a:r>
            <a:r>
              <a:rPr lang="de-DE" baseline="0" dirty="0" err="1" smtClean="0"/>
              <a:t>Fzg</a:t>
            </a:r>
            <a:r>
              <a:rPr lang="de-DE" baseline="0" dirty="0" smtClean="0"/>
              <a:t> Fronten werden erkannt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76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Vorder</a:t>
            </a:r>
            <a:r>
              <a:rPr lang="de-DE" dirty="0" smtClean="0"/>
              <a:t> </a:t>
            </a:r>
            <a:r>
              <a:rPr lang="de-DE" dirty="0" err="1" smtClean="0"/>
              <a:t>hintergrund</a:t>
            </a:r>
            <a:r>
              <a:rPr lang="de-DE" dirty="0" smtClean="0"/>
              <a:t> </a:t>
            </a:r>
            <a:r>
              <a:rPr lang="de-DE" dirty="0" err="1" smtClean="0"/>
              <a:t>treenung</a:t>
            </a:r>
            <a:r>
              <a:rPr lang="de-DE" dirty="0" smtClean="0"/>
              <a:t> </a:t>
            </a:r>
          </a:p>
          <a:p>
            <a:r>
              <a:rPr lang="de-DE" dirty="0" smtClean="0"/>
              <a:t>Segmentation mit klarer </a:t>
            </a:r>
            <a:r>
              <a:rPr lang="de-DE" dirty="0" err="1" smtClean="0"/>
              <a:t>tennlinei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5C61-2840-4ADF-9DA0-E994D5DA8A07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17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97"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160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30"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119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1473" y="914400"/>
            <a:ext cx="8064528" cy="6096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 hasCustomPrompt="1"/>
          </p:nvPr>
        </p:nvSpPr>
        <p:spPr>
          <a:xfrm>
            <a:off x="571473" y="1828800"/>
            <a:ext cx="8064528" cy="4343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9285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1473" y="1572580"/>
            <a:ext cx="8064528" cy="360040"/>
          </a:xfrm>
          <a:prstGeom prst="rect">
            <a:avLst/>
          </a:prstGeom>
        </p:spPr>
        <p:txBody>
          <a:bodyPr/>
          <a:lstStyle>
            <a:lvl1pPr marL="85725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752600" indent="0">
              <a:buNone/>
              <a:defRPr sz="1800"/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1473" y="914400"/>
            <a:ext cx="8064528" cy="6096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 hasCustomPrompt="1"/>
          </p:nvPr>
        </p:nvSpPr>
        <p:spPr>
          <a:xfrm>
            <a:off x="571473" y="2060848"/>
            <a:ext cx="8064528" cy="411135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4555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4635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" hasCustomPrompt="1"/>
          </p:nvPr>
        </p:nvSpPr>
        <p:spPr>
          <a:xfrm>
            <a:off x="571473" y="928670"/>
            <a:ext cx="8064528" cy="524353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43361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mmenta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825" y="469032"/>
            <a:ext cx="8125200" cy="5768280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Kommentare werden aus dem VL-Skript </a:t>
            </a:r>
            <a:r>
              <a:rPr lang="de-DE" dirty="0" err="1"/>
              <a:t>rauskopiert</a:t>
            </a:r>
            <a:r>
              <a:rPr lang="de-DE" dirty="0"/>
              <a:t>…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504825" y="161254"/>
            <a:ext cx="812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Kommentarfolie</a:t>
            </a:r>
          </a:p>
        </p:txBody>
      </p:sp>
    </p:spTree>
    <p:extLst>
      <p:ext uri="{BB962C8B-B14F-4D97-AF65-F5344CB8AC3E}">
        <p14:creationId xmlns:p14="http://schemas.microsoft.com/office/powerpoint/2010/main" val="489431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23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195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910446" y="2780928"/>
            <a:ext cx="5040560" cy="338437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731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1473" y="914400"/>
            <a:ext cx="8064528" cy="6096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 hasCustomPrompt="1"/>
          </p:nvPr>
        </p:nvSpPr>
        <p:spPr>
          <a:xfrm>
            <a:off x="571473" y="1828800"/>
            <a:ext cx="8064528" cy="4343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5 - </a:t>
            </a:r>
            <a:fld id="{DFF34935-8E69-4657-8C0C-1744CA283D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833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1473" y="1572580"/>
            <a:ext cx="8064528" cy="360040"/>
          </a:xfrm>
          <a:prstGeom prst="rect">
            <a:avLst/>
          </a:prstGeom>
        </p:spPr>
        <p:txBody>
          <a:bodyPr/>
          <a:lstStyle>
            <a:lvl1pPr marL="85725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752600" indent="0">
              <a:buNone/>
              <a:defRPr sz="1800"/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1473" y="914400"/>
            <a:ext cx="8064528" cy="6096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 hasCustomPrompt="1"/>
          </p:nvPr>
        </p:nvSpPr>
        <p:spPr>
          <a:xfrm>
            <a:off x="571473" y="2060848"/>
            <a:ext cx="8064528" cy="411135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57946" y="6400800"/>
            <a:ext cx="1944688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F34935-8E69-4657-8C0C-1744CA283D5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 bwMode="auto">
          <a:xfrm>
            <a:off x="7819033" y="6388100"/>
            <a:ext cx="66837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</a:p>
        </p:txBody>
      </p:sp>
    </p:spTree>
    <p:extLst>
      <p:ext uri="{BB962C8B-B14F-4D97-AF65-F5344CB8AC3E}">
        <p14:creationId xmlns:p14="http://schemas.microsoft.com/office/powerpoint/2010/main" val="358507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5 - </a:t>
            </a:r>
            <a:fld id="{DFF34935-8E69-4657-8C0C-1744CA283D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3498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" hasCustomPrompt="1"/>
          </p:nvPr>
        </p:nvSpPr>
        <p:spPr>
          <a:xfrm>
            <a:off x="571473" y="928670"/>
            <a:ext cx="8064528" cy="524353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5 - </a:t>
            </a:r>
            <a:fld id="{DFF34935-8E69-4657-8C0C-1744CA283D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9855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mmenta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825" y="469032"/>
            <a:ext cx="8125200" cy="5768280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Kommentare werden aus dem VL-Skript </a:t>
            </a:r>
            <a:r>
              <a:rPr lang="de-DE" dirty="0" err="1"/>
              <a:t>rauskopiert</a:t>
            </a:r>
            <a:r>
              <a:rPr lang="de-DE" dirty="0"/>
              <a:t>…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504825" y="161254"/>
            <a:ext cx="812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Kommentarfolie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5 - </a:t>
            </a:r>
            <a:fld id="{DFF34935-8E69-4657-8C0C-1744CA283D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735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06213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327"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520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1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7" Type="http://schemas.openxmlformats.org/officeDocument/2006/relationships/image" Target="../media/image1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tags" Target="../tags/tag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.vml"/><Relationship Id="rId7" Type="http://schemas.openxmlformats.org/officeDocument/2006/relationships/image" Target="../media/image1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5.bin"/><Relationship Id="rId4" Type="http://schemas.openxmlformats.org/officeDocument/2006/relationships/tags" Target="../tags/tag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8" descr="20150416 tum logo blau png fin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5" name="Textfeld 14"/>
          <p:cNvSpPr txBox="1"/>
          <p:nvPr userDrawn="1"/>
        </p:nvSpPr>
        <p:spPr>
          <a:xfrm>
            <a:off x="320401" y="314325"/>
            <a:ext cx="76996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lang="de-DE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Lehrstuhl für Fahrzeugtechnik</a:t>
            </a:r>
          </a:p>
          <a:p>
            <a:pPr>
              <a:lnSpc>
                <a:spcPts val="800"/>
              </a:lnSpc>
            </a:pPr>
            <a:r>
              <a:rPr lang="de-DE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Fakultät für Maschinenwesen</a:t>
            </a:r>
          </a:p>
          <a:p>
            <a:pPr>
              <a:lnSpc>
                <a:spcPts val="800"/>
              </a:lnSpc>
            </a:pPr>
            <a:r>
              <a:rPr lang="de-DE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Technische Universität</a:t>
            </a:r>
            <a:r>
              <a:rPr lang="de-DE" sz="8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München</a:t>
            </a:r>
            <a:endParaRPr lang="de-DE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319090" y="1206000"/>
            <a:ext cx="850899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3000" b="1" baseline="0" noProof="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9pPr>
          </a:lstStyle>
          <a:p>
            <a:pPr algn="l" eaLnBrk="0" hangingPunct="0"/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Künstliche Intelligenz in der Fahrzeugtechnik</a:t>
            </a:r>
            <a:endParaRPr lang="de-DE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 userDrawn="1"/>
        </p:nvSpPr>
        <p:spPr>
          <a:xfrm>
            <a:off x="317764" y="1866979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50000"/>
              </a:lnSpc>
              <a:defRPr lang="de-DE" sz="1600" baseline="0" noProof="0" dirty="0" smtClean="0">
                <a:solidFill>
                  <a:srgbClr val="000000"/>
                </a:solidFill>
                <a:latin typeface="+mn-lt"/>
              </a:defRPr>
            </a:lvl1pPr>
            <a:lvl2pPr marL="176213" indent="-176213" eaLnBrk="0" hangingPunct="0">
              <a:lnSpc>
                <a:spcPct val="100000"/>
              </a:lnSpc>
              <a:buFont typeface="Arial" charset="0"/>
              <a:buChar char="•"/>
              <a:defRPr lang="de-DE" sz="1600" noProof="0" dirty="0" smtClean="0">
                <a:latin typeface="+mn-lt"/>
              </a:defRPr>
            </a:lvl2pPr>
            <a:lvl3pPr marL="360363" indent="-184150" eaLnBrk="0" hangingPunct="0">
              <a:lnSpc>
                <a:spcPct val="125000"/>
              </a:lnSpc>
              <a:buFont typeface="Symbol" pitchFamily="18" charset="2"/>
              <a:buChar char="-"/>
              <a:defRPr sz="1400">
                <a:latin typeface="+mn-lt"/>
              </a:defRPr>
            </a:lvl3pPr>
            <a:lvl4pPr marL="538163" indent="-177800" eaLnBrk="0" hangingPunct="0">
              <a:lnSpc>
                <a:spcPct val="125000"/>
              </a:lnSpc>
              <a:buFont typeface="Symbol" pitchFamily="18" charset="2"/>
              <a:buChar char="-"/>
              <a:defRPr sz="1400">
                <a:latin typeface="+mn-lt"/>
              </a:defRPr>
            </a:lvl4pPr>
            <a:lvl5pPr marL="714375" indent="-176213" eaLnBrk="0" hangingPunct="0">
              <a:lnSpc>
                <a:spcPct val="125000"/>
              </a:lnSpc>
              <a:buFont typeface="Symbol" pitchFamily="18" charset="2"/>
              <a:buChar char="-"/>
              <a:defRPr sz="14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pPr lvl="0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Johannes Betz / Prof. Dr.-Ing. Markus Lienkamp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94" y="2937006"/>
            <a:ext cx="3097902" cy="30979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8" r="-2646" b="25709"/>
          <a:stretch/>
        </p:blipFill>
        <p:spPr>
          <a:xfrm>
            <a:off x="2051720" y="2481400"/>
            <a:ext cx="1542890" cy="77144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94" y="2854333"/>
            <a:ext cx="972465" cy="97246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43" y="5377160"/>
            <a:ext cx="1315496" cy="131549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213393"/>
            <a:ext cx="1305041" cy="130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8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2571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 userDrawn="1"/>
        </p:nvGrpSpPr>
        <p:grpSpPr>
          <a:xfrm>
            <a:off x="2750867" y="2564904"/>
            <a:ext cx="2634692" cy="371455"/>
            <a:chOff x="1382180" y="2131153"/>
            <a:chExt cx="2634692" cy="371455"/>
          </a:xfrm>
        </p:grpSpPr>
        <p:sp>
          <p:nvSpPr>
            <p:cNvPr id="30" name="Textfeld 29"/>
            <p:cNvSpPr txBox="1"/>
            <p:nvPr userDrawn="1"/>
          </p:nvSpPr>
          <p:spPr>
            <a:xfrm>
              <a:off x="2174537" y="2131153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de-DE" sz="1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Agenda</a:t>
              </a:r>
            </a:p>
          </p:txBody>
        </p:sp>
        <p:cxnSp>
          <p:nvCxnSpPr>
            <p:cNvPr id="31" name="Gerade Verbindung 30"/>
            <p:cNvCxnSpPr/>
            <p:nvPr userDrawn="1"/>
          </p:nvCxnSpPr>
          <p:spPr bwMode="auto">
            <a:xfrm flipV="1">
              <a:off x="1382180" y="2500485"/>
              <a:ext cx="2634692" cy="2123"/>
            </a:xfrm>
            <a:prstGeom prst="line">
              <a:avLst/>
            </a:prstGeom>
            <a:ln>
              <a:solidFill>
                <a:srgbClr val="0065BD"/>
              </a:solidFill>
              <a:headEnd type="none" w="med" len="med"/>
              <a:tailEnd type="none" w="med" len="med"/>
            </a:ln>
            <a:effectLst>
              <a:outerShdw blurRad="40000" dist="25400" dir="5400000" sx="101000" sy="101000" rotWithShape="0">
                <a:schemeClr val="accent1">
                  <a:lumMod val="40000"/>
                  <a:lumOff val="60000"/>
                  <a:alpha val="56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el 2"/>
          <p:cNvSpPr txBox="1">
            <a:spLocks/>
          </p:cNvSpPr>
          <p:nvPr userDrawn="1"/>
        </p:nvSpPr>
        <p:spPr>
          <a:xfrm>
            <a:off x="750" y="1460928"/>
            <a:ext cx="8134926" cy="95995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9pPr>
          </a:lstStyle>
          <a:p>
            <a:r>
              <a:rPr lang="de-DE" sz="1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Unsupervised</a:t>
            </a: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Learning: Clustering</a:t>
            </a:r>
            <a:b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Johannes Betz / Prof. Dr. Markus Lienkamp / Prof. Dr. Boris Lohmann </a:t>
            </a:r>
          </a:p>
          <a:p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(Jan Cedric</a:t>
            </a:r>
            <a:r>
              <a:rPr lang="de-DE" sz="1800" kern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Mertens, </a:t>
            </a:r>
            <a:r>
              <a:rPr lang="de-DE" sz="1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de-DE" sz="1800" b="0" kern="0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b="0" kern="0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800" b="0" kern="0" dirty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ild 6" descr="20150416 tum logo blau png fin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7236296" y="3212976"/>
            <a:ext cx="1512168" cy="2808312"/>
            <a:chOff x="7227279" y="3284984"/>
            <a:chExt cx="1512168" cy="2808312"/>
          </a:xfrm>
        </p:grpSpPr>
        <p:pic>
          <p:nvPicPr>
            <p:cNvPr id="14" name="Grafik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279" y="4581128"/>
              <a:ext cx="1512168" cy="1512168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68" r="-2646" b="25709"/>
            <a:stretch/>
          </p:blipFill>
          <p:spPr>
            <a:xfrm>
              <a:off x="7227279" y="3284984"/>
              <a:ext cx="1440160" cy="72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100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 b="1" baseline="0">
          <a:solidFill>
            <a:schemeClr val="tx2">
              <a:lumMod val="60000"/>
              <a:lumOff val="40000"/>
            </a:schemeClr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2571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 userDrawn="1"/>
        </p:nvGrpSpPr>
        <p:grpSpPr>
          <a:xfrm>
            <a:off x="2750867" y="2564904"/>
            <a:ext cx="2634692" cy="371455"/>
            <a:chOff x="1382180" y="2131153"/>
            <a:chExt cx="2634692" cy="371455"/>
          </a:xfrm>
        </p:grpSpPr>
        <p:sp>
          <p:nvSpPr>
            <p:cNvPr id="30" name="Textfeld 29"/>
            <p:cNvSpPr txBox="1"/>
            <p:nvPr userDrawn="1"/>
          </p:nvSpPr>
          <p:spPr>
            <a:xfrm>
              <a:off x="2174537" y="2131153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de-DE" sz="1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Agenda</a:t>
              </a:r>
            </a:p>
          </p:txBody>
        </p:sp>
        <p:cxnSp>
          <p:nvCxnSpPr>
            <p:cNvPr id="31" name="Gerade Verbindung 30"/>
            <p:cNvCxnSpPr/>
            <p:nvPr userDrawn="1"/>
          </p:nvCxnSpPr>
          <p:spPr bwMode="auto">
            <a:xfrm flipV="1">
              <a:off x="1382180" y="2500485"/>
              <a:ext cx="2634692" cy="2123"/>
            </a:xfrm>
            <a:prstGeom prst="line">
              <a:avLst/>
            </a:prstGeom>
            <a:ln>
              <a:solidFill>
                <a:srgbClr val="0065BD"/>
              </a:solidFill>
              <a:headEnd type="none" w="med" len="med"/>
              <a:tailEnd type="none" w="med" len="med"/>
            </a:ln>
            <a:effectLst>
              <a:outerShdw blurRad="40000" dist="25400" dir="5400000" sx="101000" sy="101000" rotWithShape="0">
                <a:schemeClr val="accent1">
                  <a:lumMod val="40000"/>
                  <a:lumOff val="60000"/>
                  <a:alpha val="56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el 2"/>
          <p:cNvSpPr txBox="1">
            <a:spLocks/>
          </p:cNvSpPr>
          <p:nvPr userDrawn="1"/>
        </p:nvSpPr>
        <p:spPr>
          <a:xfrm>
            <a:off x="750" y="1460928"/>
            <a:ext cx="8134926" cy="95995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9pPr>
          </a:lstStyle>
          <a:p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Supervised Learning: Classification</a:t>
            </a:r>
            <a:b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Johannes Betz / Prof. Dr. Markus Lienkamp / Prof. Dr. Boris Lohmann </a:t>
            </a:r>
          </a:p>
          <a:p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(Jan Cedric</a:t>
            </a:r>
            <a:r>
              <a:rPr lang="de-DE" sz="1800" kern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Mertens, </a:t>
            </a:r>
            <a:r>
              <a:rPr lang="de-DE" sz="1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de-DE" sz="1800" b="0" kern="0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b="0" kern="0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800" b="0" kern="0" dirty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ild 6" descr="20150416 tum logo blau png fin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7236296" y="3212976"/>
            <a:ext cx="1512168" cy="2808312"/>
            <a:chOff x="7227279" y="3284984"/>
            <a:chExt cx="1512168" cy="2808312"/>
          </a:xfrm>
        </p:grpSpPr>
        <p:pic>
          <p:nvPicPr>
            <p:cNvPr id="14" name="Grafik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279" y="4581128"/>
              <a:ext cx="1512168" cy="1512168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68" r="-2646" b="25709"/>
            <a:stretch/>
          </p:blipFill>
          <p:spPr>
            <a:xfrm>
              <a:off x="7227279" y="3284984"/>
              <a:ext cx="1440160" cy="72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9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 b="1" baseline="0">
          <a:solidFill>
            <a:schemeClr val="tx2">
              <a:lumMod val="60000"/>
              <a:lumOff val="40000"/>
            </a:schemeClr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2571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 userDrawn="1"/>
        </p:nvSpPr>
        <p:spPr bwMode="auto">
          <a:xfrm>
            <a:off x="3340480" y="899428"/>
            <a:ext cx="2463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Vorlesungsübersicht</a:t>
            </a:r>
          </a:p>
        </p:txBody>
      </p:sp>
      <p:cxnSp>
        <p:nvCxnSpPr>
          <p:cNvPr id="6" name="Gerade Verbindung 5"/>
          <p:cNvCxnSpPr/>
          <p:nvPr userDrawn="1"/>
        </p:nvCxnSpPr>
        <p:spPr bwMode="auto">
          <a:xfrm>
            <a:off x="1937308" y="1268760"/>
            <a:ext cx="5269384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headEnd type="none" w="med" len="med"/>
            <a:tailEnd type="none" w="med" len="med"/>
          </a:ln>
          <a:effectLst>
            <a:outerShdw blurRad="40000" dist="25400" dir="5400000" sx="101000" sy="101000" rotWithShape="0">
              <a:schemeClr val="accent1">
                <a:lumMod val="40000"/>
                <a:lumOff val="60000"/>
                <a:alpha val="5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 6" descr="20150416 tum logo blau png fin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9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2571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 userDrawn="1"/>
        </p:nvGrpSpPr>
        <p:grpSpPr>
          <a:xfrm>
            <a:off x="2174803" y="2320584"/>
            <a:ext cx="2634692" cy="369332"/>
            <a:chOff x="857191" y="1896125"/>
            <a:chExt cx="2634692" cy="369332"/>
          </a:xfrm>
        </p:grpSpPr>
        <p:sp>
          <p:nvSpPr>
            <p:cNvPr id="30" name="Textfeld 29"/>
            <p:cNvSpPr txBox="1"/>
            <p:nvPr userDrawn="1"/>
          </p:nvSpPr>
          <p:spPr>
            <a:xfrm>
              <a:off x="1598473" y="1896125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de-DE" sz="1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Agenda</a:t>
              </a:r>
            </a:p>
          </p:txBody>
        </p:sp>
        <p:cxnSp>
          <p:nvCxnSpPr>
            <p:cNvPr id="31" name="Gerade Verbindung 30"/>
            <p:cNvCxnSpPr/>
            <p:nvPr userDrawn="1"/>
          </p:nvCxnSpPr>
          <p:spPr bwMode="auto">
            <a:xfrm flipV="1">
              <a:off x="857191" y="2256674"/>
              <a:ext cx="2634692" cy="2123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0"/>
              </a:gradFill>
              <a:headEnd type="none" w="med" len="med"/>
              <a:tailEnd type="none" w="med" len="med"/>
            </a:ln>
            <a:effectLst>
              <a:outerShdw blurRad="40000" dist="25400" dir="5400000" sx="101000" sy="101000" rotWithShape="0">
                <a:schemeClr val="accent1">
                  <a:lumMod val="40000"/>
                  <a:lumOff val="60000"/>
                  <a:alpha val="56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el 2"/>
          <p:cNvSpPr txBox="1">
            <a:spLocks/>
          </p:cNvSpPr>
          <p:nvPr userDrawn="1"/>
        </p:nvSpPr>
        <p:spPr>
          <a:xfrm>
            <a:off x="901570" y="1052736"/>
            <a:ext cx="4957696" cy="74411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9pPr>
          </a:lstStyle>
          <a:p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*Titel des</a:t>
            </a:r>
            <a:r>
              <a:rPr lang="de-DE" sz="1800" kern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Vorlesungstermins</a:t>
            </a: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1800" kern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Johannes Betz / Prof. Dr. Markus Lienkamp</a:t>
            </a:r>
            <a:r>
              <a:rPr lang="de-DE" sz="1800" kern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(*Name des Vortragenden*, </a:t>
            </a:r>
            <a:r>
              <a:rPr lang="de-DE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r>
              <a:rPr lang="de-DE" sz="1800" kern="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17" name="Bild 6" descr="20150416 tum logo blau png fin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7236296" y="3212976"/>
            <a:ext cx="1512168" cy="2808312"/>
            <a:chOff x="7227279" y="3284984"/>
            <a:chExt cx="1512168" cy="2808312"/>
          </a:xfrm>
        </p:grpSpPr>
        <p:pic>
          <p:nvPicPr>
            <p:cNvPr id="14" name="Grafik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279" y="4581128"/>
              <a:ext cx="1512168" cy="1512168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68" r="-2646" b="25709"/>
            <a:stretch/>
          </p:blipFill>
          <p:spPr>
            <a:xfrm>
              <a:off x="7227279" y="3284984"/>
              <a:ext cx="1440160" cy="72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37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 b="1" baseline="0">
          <a:solidFill>
            <a:schemeClr val="tx2">
              <a:lumMod val="60000"/>
              <a:lumOff val="40000"/>
            </a:schemeClr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2571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473" y="914400"/>
            <a:ext cx="806452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473" y="1828800"/>
            <a:ext cx="806452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57946" y="6400800"/>
            <a:ext cx="1944688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5 - </a:t>
            </a:r>
            <a:fld id="{DFF34935-8E69-4657-8C0C-1744CA283D5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Bild 6" descr="20150416 tum logo blau png final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5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1" r:id="rId2"/>
    <p:sldLayoutId id="2147483751" r:id="rId3"/>
    <p:sldLayoutId id="2147483745" r:id="rId4"/>
    <p:sldLayoutId id="214748375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9825722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03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4"/>
          <p:cNvSpPr txBox="1">
            <a:spLocks noChangeArrowheads="1"/>
          </p:cNvSpPr>
          <p:nvPr userDrawn="1"/>
        </p:nvSpPr>
        <p:spPr bwMode="auto">
          <a:xfrm>
            <a:off x="3340480" y="899428"/>
            <a:ext cx="2463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Vorlesungsübersicht</a:t>
            </a:r>
          </a:p>
        </p:txBody>
      </p:sp>
      <p:cxnSp>
        <p:nvCxnSpPr>
          <p:cNvPr id="6" name="Gerade Verbindung 5"/>
          <p:cNvCxnSpPr/>
          <p:nvPr userDrawn="1"/>
        </p:nvCxnSpPr>
        <p:spPr bwMode="auto">
          <a:xfrm>
            <a:off x="1937308" y="1268760"/>
            <a:ext cx="5269384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headEnd type="none" w="med" len="med"/>
            <a:tailEnd type="none" w="med" len="med"/>
          </a:ln>
          <a:effectLst>
            <a:outerShdw blurRad="40000" dist="25400" dir="5400000" sx="101000" sy="101000" rotWithShape="0">
              <a:schemeClr val="accent1">
                <a:lumMod val="40000"/>
                <a:lumOff val="60000"/>
                <a:alpha val="5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 6" descr="20150416 tum logo blau png final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1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2571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373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4"/>
          <p:cNvSpPr txBox="1">
            <a:spLocks noChangeArrowheads="1"/>
          </p:cNvSpPr>
          <p:nvPr userDrawn="1"/>
        </p:nvSpPr>
        <p:spPr bwMode="auto">
          <a:xfrm>
            <a:off x="3340480" y="899428"/>
            <a:ext cx="2463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Vorlesungsübersicht</a:t>
            </a:r>
          </a:p>
        </p:txBody>
      </p:sp>
      <p:cxnSp>
        <p:nvCxnSpPr>
          <p:cNvPr id="6" name="Gerade Verbindung 5"/>
          <p:cNvCxnSpPr/>
          <p:nvPr userDrawn="1"/>
        </p:nvCxnSpPr>
        <p:spPr bwMode="auto">
          <a:xfrm>
            <a:off x="1937308" y="1268760"/>
            <a:ext cx="5269384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headEnd type="none" w="med" len="med"/>
            <a:tailEnd type="none" w="med" len="med"/>
          </a:ln>
          <a:effectLst>
            <a:outerShdw blurRad="40000" dist="25400" dir="5400000" sx="101000" sy="101000" rotWithShape="0">
              <a:schemeClr val="accent1">
                <a:lumMod val="40000"/>
                <a:lumOff val="60000"/>
                <a:alpha val="5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 6" descr="20150416 tum logo blau png final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2571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8" descr="20150416 tum logo blau png fin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5" name="Textfeld 14"/>
          <p:cNvSpPr txBox="1"/>
          <p:nvPr userDrawn="1"/>
        </p:nvSpPr>
        <p:spPr>
          <a:xfrm>
            <a:off x="320401" y="314325"/>
            <a:ext cx="76996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lang="de-DE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Lehrstuhl für Fahrzeugtechnik</a:t>
            </a:r>
          </a:p>
          <a:p>
            <a:pPr>
              <a:lnSpc>
                <a:spcPts val="800"/>
              </a:lnSpc>
            </a:pPr>
            <a:r>
              <a:rPr lang="de-DE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Fakultät für Maschinenwesen</a:t>
            </a:r>
          </a:p>
          <a:p>
            <a:pPr>
              <a:lnSpc>
                <a:spcPts val="800"/>
              </a:lnSpc>
            </a:pPr>
            <a:r>
              <a:rPr lang="de-DE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Technische Universität</a:t>
            </a:r>
            <a:r>
              <a:rPr lang="de-DE" sz="8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München</a:t>
            </a:r>
            <a:endParaRPr lang="de-DE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319090" y="1206000"/>
            <a:ext cx="8717406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3000" b="1" baseline="0" noProof="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M Neue Helvetica 75 Bold" charset="0"/>
              </a:defRPr>
            </a:lvl9pPr>
          </a:lstStyle>
          <a:p>
            <a:pPr algn="l" eaLnBrk="0" hangingPunct="0"/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Automotive Technology</a:t>
            </a:r>
            <a:endParaRPr lang="de-DE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 userDrawn="1"/>
        </p:nvSpPr>
        <p:spPr>
          <a:xfrm>
            <a:off x="317764" y="1866979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50000"/>
              </a:lnSpc>
              <a:defRPr lang="de-DE" sz="1600" baseline="0" noProof="0" dirty="0" smtClean="0">
                <a:solidFill>
                  <a:srgbClr val="000000"/>
                </a:solidFill>
                <a:latin typeface="+mn-lt"/>
              </a:defRPr>
            </a:lvl1pPr>
            <a:lvl2pPr marL="176213" indent="-176213" eaLnBrk="0" hangingPunct="0">
              <a:lnSpc>
                <a:spcPct val="100000"/>
              </a:lnSpc>
              <a:buFont typeface="Arial" charset="0"/>
              <a:buChar char="•"/>
              <a:defRPr lang="de-DE" sz="1600" noProof="0" dirty="0" smtClean="0">
                <a:latin typeface="+mn-lt"/>
              </a:defRPr>
            </a:lvl2pPr>
            <a:lvl3pPr marL="360363" indent="-184150" eaLnBrk="0" hangingPunct="0">
              <a:lnSpc>
                <a:spcPct val="125000"/>
              </a:lnSpc>
              <a:buFont typeface="Symbol" pitchFamily="18" charset="2"/>
              <a:buChar char="-"/>
              <a:defRPr sz="1400">
                <a:latin typeface="+mn-lt"/>
              </a:defRPr>
            </a:lvl3pPr>
            <a:lvl4pPr marL="538163" indent="-177800" eaLnBrk="0" hangingPunct="0">
              <a:lnSpc>
                <a:spcPct val="125000"/>
              </a:lnSpc>
              <a:buFont typeface="Symbol" pitchFamily="18" charset="2"/>
              <a:buChar char="-"/>
              <a:defRPr sz="1400">
                <a:latin typeface="+mn-lt"/>
              </a:defRPr>
            </a:lvl4pPr>
            <a:lvl5pPr marL="714375" indent="-176213" eaLnBrk="0" hangingPunct="0">
              <a:lnSpc>
                <a:spcPct val="125000"/>
              </a:lnSpc>
              <a:buFont typeface="Symbol" pitchFamily="18" charset="2"/>
              <a:buChar char="-"/>
              <a:defRPr sz="14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pPr lvl="0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Johannes Betz / Prof. Dr.-Ing. Markus Lienkamp / Prof. Dr.-Ing.</a:t>
            </a: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Boris Lohmann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94" y="2937006"/>
            <a:ext cx="3097902" cy="30979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8" r="-2646" b="25709"/>
          <a:stretch/>
        </p:blipFill>
        <p:spPr>
          <a:xfrm>
            <a:off x="2051720" y="2481400"/>
            <a:ext cx="1542890" cy="77144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94" y="2854333"/>
            <a:ext cx="972465" cy="97246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43" y="5377160"/>
            <a:ext cx="1315496" cy="131549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213393"/>
            <a:ext cx="1305041" cy="130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2571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406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4"/>
          <p:cNvSpPr txBox="1">
            <a:spLocks noChangeArrowheads="1"/>
          </p:cNvSpPr>
          <p:nvPr userDrawn="1"/>
        </p:nvSpPr>
        <p:spPr bwMode="auto">
          <a:xfrm>
            <a:off x="3517872" y="899428"/>
            <a:ext cx="210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de-DE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de-DE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 bwMode="auto">
          <a:xfrm>
            <a:off x="1937308" y="1268760"/>
            <a:ext cx="5269384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headEnd type="none" w="med" len="med"/>
            <a:tailEnd type="none" w="med" len="med"/>
          </a:ln>
          <a:effectLst>
            <a:outerShdw blurRad="40000" dist="25400" dir="5400000" sx="101000" sy="101000" rotWithShape="0">
              <a:schemeClr val="accent1">
                <a:lumMod val="40000"/>
                <a:lumOff val="60000"/>
                <a:alpha val="5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 6" descr="20150416 tum logo blau png final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4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2571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473" y="914400"/>
            <a:ext cx="806452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473" y="1828800"/>
            <a:ext cx="806452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71473" y="6400800"/>
            <a:ext cx="716887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pic>
        <p:nvPicPr>
          <p:cNvPr id="12" name="Bild 6" descr="20150416 tum logo blau png final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8394715" y="6494473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5 - </a:t>
            </a:r>
            <a:fld id="{934724F9-F352-4262-93E2-69C66B63F40A}" type="slidenum">
              <a:rPr lang="de-DE" sz="1000" smtClean="0"/>
              <a:t>‹Nr.›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41714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6.jp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8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tituteofcaninebiology.org/how-to-read-a-dendrogram.html" TargetMode="External"/><Relationship Id="rId13" Type="http://schemas.openxmlformats.org/officeDocument/2006/relationships/hyperlink" Target="https://computing.llnl.gov/tutorials/linux_clusters/" TargetMode="External"/><Relationship Id="rId3" Type="http://schemas.openxmlformats.org/officeDocument/2006/relationships/hyperlink" Target="https://dailyillini.com/news/2017/09/28/students-reflect-race-affects-classroom-participation/" TargetMode="External"/><Relationship Id="rId7" Type="http://schemas.openxmlformats.org/officeDocument/2006/relationships/hyperlink" Target="http://www.dbs.ifi.lmu.de/Lehre/KDD/WS1718/04_Clustering-3.pdf" TargetMode="External"/><Relationship Id="rId12" Type="http://schemas.openxmlformats.org/officeDocument/2006/relationships/hyperlink" Target="https://www.youtube.com/watch?v=BVFG7fd1H30" TargetMode="External"/><Relationship Id="rId17" Type="http://schemas.openxmlformats.org/officeDocument/2006/relationships/hyperlink" Target="https://www.nytimes.com/2017/05/25/automobiles/wheels/lidar-self-driving-cars.html" TargetMode="External"/><Relationship Id="rId2" Type="http://schemas.openxmlformats.org/officeDocument/2006/relationships/notesSlide" Target="../notesSlides/notesSlide66.xml"/><Relationship Id="rId16" Type="http://schemas.openxmlformats.org/officeDocument/2006/relationships/hyperlink" Target="http://www.discoveryandinnovation.com/BIOL202/notes/images/cluster_analysis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xXWLXfMugkM" TargetMode="External"/><Relationship Id="rId11" Type="http://schemas.openxmlformats.org/officeDocument/2006/relationships/hyperlink" Target="http://docs.w3cub.com/scikit_learn/auto_examples/cluster/plot_kmeans_silhouette_analysis/" TargetMode="External"/><Relationship Id="rId5" Type="http://schemas.openxmlformats.org/officeDocument/2006/relationships/hyperlink" Target="https://www.deviantart.com/gttorres/art/Not-Another-High-School-Story-256629151" TargetMode="External"/><Relationship Id="rId15" Type="http://schemas.openxmlformats.org/officeDocument/2006/relationships/hyperlink" Target="http://www.businessstudynotes.com/marketing/principle-of-marketing/discuss-market-segmentation-and-market-targetting/" TargetMode="External"/><Relationship Id="rId10" Type="http://schemas.openxmlformats.org/officeDocument/2006/relationships/hyperlink" Target="https://ocw.mit.edu/courses/electrical-engineering-and-computer-science/6-0002-introduction-to-computational-thinking-and-data-science-fall-2016/lecture-slides-and-files/MIT6_0002F16_lec12.pdf" TargetMode="External"/><Relationship Id="rId4" Type="http://schemas.openxmlformats.org/officeDocument/2006/relationships/hyperlink" Target="https://dictionary.cambridge.org/dictionary/english/cluster" TargetMode="External"/><Relationship Id="rId9" Type="http://schemas.openxmlformats.org/officeDocument/2006/relationships/hyperlink" Target="https://de.wikipedia.org/wiki/Silhouettenkoeffizient" TargetMode="External"/><Relationship Id="rId14" Type="http://schemas.openxmlformats.org/officeDocument/2006/relationships/hyperlink" Target="http://www.messersmith.name/wordpress/2009/10/12/visualizing-your-facebook-network-of-friends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sera.org/learn/machine-learning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ocw.mit.edu/courses/electrical-engineering-and-computer-science/6-0002-introduction-to-computational-thinking-and-data-science-fall-2016" TargetMode="External"/><Relationship Id="rId4" Type="http://schemas.openxmlformats.org/officeDocument/2006/relationships/hyperlink" Target="http://www.dbs.ifi.lmu.de/cms/studium_lehre/lehre_master/kdd1718/index.html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7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General Approach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82552"/>
            <a:ext cx="1224137" cy="122413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60" y="2162473"/>
            <a:ext cx="1113602" cy="111360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65" y="2810545"/>
            <a:ext cx="1296144" cy="129614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18" y="3549888"/>
            <a:ext cx="1113602" cy="1113602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81204" y="1979548"/>
            <a:ext cx="1604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Dataset</a:t>
            </a:r>
          </a:p>
          <a:p>
            <a:pPr algn="ctr"/>
            <a:r>
              <a:rPr lang="de-DE" sz="2400" dirty="0" smtClean="0"/>
              <a:t>(Features)</a:t>
            </a:r>
            <a:endParaRPr lang="de-DE" sz="2400" dirty="0"/>
          </a:p>
        </p:txBody>
      </p:sp>
      <p:sp>
        <p:nvSpPr>
          <p:cNvPr id="22" name="Textfeld 21"/>
          <p:cNvSpPr txBox="1"/>
          <p:nvPr/>
        </p:nvSpPr>
        <p:spPr>
          <a:xfrm>
            <a:off x="6995042" y="1700808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Clusters</a:t>
            </a:r>
            <a:endParaRPr lang="de-DE" sz="2400" dirty="0"/>
          </a:p>
        </p:txBody>
      </p:sp>
      <p:sp>
        <p:nvSpPr>
          <p:cNvPr id="23" name="Textfeld 22"/>
          <p:cNvSpPr txBox="1"/>
          <p:nvPr/>
        </p:nvSpPr>
        <p:spPr>
          <a:xfrm>
            <a:off x="3851920" y="2257609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Clustering</a:t>
            </a:r>
            <a:endParaRPr lang="de-DE" sz="2400" dirty="0"/>
          </a:p>
        </p:txBody>
      </p:sp>
      <p:cxnSp>
        <p:nvCxnSpPr>
          <p:cNvPr id="25" name="Gerade Verbindung mit Pfeil 24"/>
          <p:cNvCxnSpPr/>
          <p:nvPr/>
        </p:nvCxnSpPr>
        <p:spPr bwMode="auto">
          <a:xfrm>
            <a:off x="2483768" y="3386609"/>
            <a:ext cx="117775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Gerade Verbindung mit Pfeil 25"/>
          <p:cNvCxnSpPr/>
          <p:nvPr/>
        </p:nvCxnSpPr>
        <p:spPr bwMode="auto">
          <a:xfrm flipV="1">
            <a:off x="5436096" y="2810545"/>
            <a:ext cx="1440160" cy="46553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>
            <a:off x="5436096" y="3415473"/>
            <a:ext cx="1496409" cy="57606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Inhaltsplatzhalter 2"/>
          <p:cNvSpPr txBox="1">
            <a:spLocks/>
          </p:cNvSpPr>
          <p:nvPr/>
        </p:nvSpPr>
        <p:spPr bwMode="auto">
          <a:xfrm>
            <a:off x="723873" y="4833884"/>
            <a:ext cx="8064528" cy="149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kern="0" dirty="0" smtClean="0"/>
              <a:t>News (Keywords, …)	    </a:t>
            </a:r>
            <a:r>
              <a:rPr lang="de-DE" kern="0" dirty="0" err="1" smtClean="0"/>
              <a:t>Similarities</a:t>
            </a:r>
            <a:r>
              <a:rPr lang="de-DE" kern="0" dirty="0" smtClean="0"/>
              <a:t>?			Clusters</a:t>
            </a:r>
          </a:p>
          <a:p>
            <a:pPr marL="0" indent="0">
              <a:buNone/>
            </a:pPr>
            <a:r>
              <a:rPr lang="de-DE" kern="0" dirty="0" err="1" smtClean="0"/>
              <a:t>Genomes</a:t>
            </a:r>
            <a:r>
              <a:rPr lang="de-DE" kern="0" dirty="0" smtClean="0"/>
              <a:t> (Size, …) 	    </a:t>
            </a:r>
            <a:r>
              <a:rPr lang="de-DE" kern="0" dirty="0" err="1" smtClean="0"/>
              <a:t>Similarities</a:t>
            </a:r>
            <a:r>
              <a:rPr lang="de-DE" kern="0" dirty="0" smtClean="0"/>
              <a:t>? 			Clusters </a:t>
            </a:r>
          </a:p>
          <a:p>
            <a:pPr marL="0" indent="0">
              <a:buNone/>
            </a:pPr>
            <a:r>
              <a:rPr lang="de-DE" kern="0" dirty="0" smtClean="0"/>
              <a:t>Points (Position, …) 	</a:t>
            </a:r>
            <a:r>
              <a:rPr lang="de-DE" kern="0" dirty="0"/>
              <a:t> </a:t>
            </a:r>
            <a:r>
              <a:rPr lang="de-DE" kern="0" dirty="0" smtClean="0"/>
              <a:t>   </a:t>
            </a:r>
            <a:r>
              <a:rPr lang="de-DE" kern="0" dirty="0" err="1" smtClean="0"/>
              <a:t>Similarities</a:t>
            </a:r>
            <a:r>
              <a:rPr lang="de-DE" kern="0" dirty="0" smtClean="0"/>
              <a:t>? 			Clusters</a:t>
            </a:r>
          </a:p>
          <a:p>
            <a:pPr marL="0" indent="0">
              <a:buFont typeface="Wingdings" pitchFamily="2" charset="2"/>
              <a:buNone/>
            </a:pPr>
            <a:endParaRPr lang="de-DE" kern="0" dirty="0"/>
          </a:p>
        </p:txBody>
      </p:sp>
      <p:sp>
        <p:nvSpPr>
          <p:cNvPr id="4" name="Ellipse 3"/>
          <p:cNvSpPr/>
          <p:nvPr/>
        </p:nvSpPr>
        <p:spPr bwMode="auto">
          <a:xfrm>
            <a:off x="7488039" y="3390330"/>
            <a:ext cx="72008" cy="72008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 bwMode="auto">
          <a:xfrm>
            <a:off x="7600243" y="3390330"/>
            <a:ext cx="72008" cy="72008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 bwMode="auto">
          <a:xfrm>
            <a:off x="7712447" y="3390330"/>
            <a:ext cx="72008" cy="72008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6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 - </a:t>
            </a:r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023004470"/>
              </p:ext>
            </p:extLst>
          </p:nvPr>
        </p:nvGraphicFramePr>
        <p:xfrm>
          <a:off x="722286" y="4005064"/>
          <a:ext cx="77555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8443556" y="536769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[4]</a:t>
            </a:r>
            <a:endParaRPr lang="de-DE" dirty="0"/>
          </a:p>
        </p:txBody>
      </p:sp>
      <p:pic>
        <p:nvPicPr>
          <p:cNvPr id="10" name="SmartElderlyCar project Camera  lidar fu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6001" y="1524000"/>
            <a:ext cx="7628786" cy="379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 vs. Segmentation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571472" y="1828800"/>
            <a:ext cx="709660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kern="0" dirty="0" err="1" smtClean="0"/>
              <a:t>Both</a:t>
            </a:r>
            <a:r>
              <a:rPr lang="de-DE" kern="0" dirty="0" smtClean="0"/>
              <a:t> </a:t>
            </a:r>
            <a:r>
              <a:rPr lang="de-DE" kern="0" dirty="0" err="1" smtClean="0"/>
              <a:t>terms</a:t>
            </a:r>
            <a:r>
              <a:rPr lang="de-DE" kern="0" dirty="0" smtClean="0"/>
              <a:t> </a:t>
            </a:r>
            <a:r>
              <a:rPr lang="de-DE" kern="0" dirty="0" err="1" smtClean="0"/>
              <a:t>are</a:t>
            </a:r>
            <a:r>
              <a:rPr lang="de-DE" kern="0" dirty="0" smtClean="0"/>
              <a:t> </a:t>
            </a:r>
            <a:r>
              <a:rPr lang="de-DE" kern="0" dirty="0" err="1" smtClean="0"/>
              <a:t>interchangable</a:t>
            </a:r>
            <a:endParaRPr lang="de-DE" kern="0" dirty="0" smtClean="0"/>
          </a:p>
          <a:p>
            <a:endParaRPr lang="de-DE" sz="1800" kern="0" dirty="0"/>
          </a:p>
          <a:p>
            <a:r>
              <a:rPr lang="de-DE" kern="0" dirty="0" smtClean="0"/>
              <a:t>Statistical </a:t>
            </a:r>
            <a:r>
              <a:rPr lang="de-DE" kern="0" dirty="0" err="1" smtClean="0"/>
              <a:t>background</a:t>
            </a:r>
            <a:r>
              <a:rPr lang="de-DE" kern="0" dirty="0" smtClean="0"/>
              <a:t>: Clustering</a:t>
            </a:r>
          </a:p>
          <a:p>
            <a:endParaRPr lang="de-DE" sz="1800" kern="0" dirty="0"/>
          </a:p>
          <a:p>
            <a:r>
              <a:rPr lang="de-DE" kern="0" dirty="0" smtClean="0"/>
              <a:t>Business </a:t>
            </a:r>
            <a:r>
              <a:rPr lang="de-DE" kern="0" dirty="0" err="1" smtClean="0"/>
              <a:t>background</a:t>
            </a:r>
            <a:r>
              <a:rPr lang="de-DE" kern="0" dirty="0" smtClean="0"/>
              <a:t>: Segment</a:t>
            </a:r>
          </a:p>
          <a:p>
            <a:endParaRPr lang="de-DE" sz="1800" kern="0" dirty="0"/>
          </a:p>
          <a:p>
            <a:r>
              <a:rPr lang="de-DE" kern="0" dirty="0" smtClean="0"/>
              <a:t>Clustering </a:t>
            </a:r>
            <a:r>
              <a:rPr lang="de-DE" kern="0" dirty="0" err="1" smtClean="0"/>
              <a:t>produces</a:t>
            </a:r>
            <a:r>
              <a:rPr lang="de-DE" kern="0" dirty="0" smtClean="0"/>
              <a:t> </a:t>
            </a:r>
            <a:r>
              <a:rPr lang="de-DE" kern="0" dirty="0" err="1" smtClean="0"/>
              <a:t>segments</a:t>
            </a:r>
            <a:r>
              <a:rPr lang="de-DE" kern="0" dirty="0" smtClean="0"/>
              <a:t> </a:t>
            </a:r>
            <a:r>
              <a:rPr lang="de-DE" kern="0" dirty="0" err="1" smtClean="0"/>
              <a:t>and</a:t>
            </a:r>
            <a:r>
              <a:rPr lang="de-DE" kern="0" dirty="0" smtClean="0"/>
              <a:t> vice </a:t>
            </a:r>
            <a:r>
              <a:rPr lang="de-DE" kern="0" dirty="0" err="1" smtClean="0"/>
              <a:t>versa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3803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475656" y="3212976"/>
            <a:ext cx="5616624" cy="3384376"/>
          </a:xfrm>
          <a:prstGeom prst="rect">
            <a:avLst/>
          </a:prstGeom>
        </p:spPr>
        <p:txBody>
          <a:bodyPr/>
          <a:lstStyle/>
          <a:p>
            <a:pPr marL="85725" indent="0">
              <a:buNone/>
            </a:pPr>
            <a:r>
              <a:rPr lang="de-DE" dirty="0" smtClean="0"/>
              <a:t>1. Chapter: </a:t>
            </a:r>
            <a:r>
              <a:rPr lang="de-DE" dirty="0" err="1" smtClean="0"/>
              <a:t>Introduction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1.1 </a:t>
            </a:r>
            <a:r>
              <a:rPr lang="de-DE" dirty="0" err="1" smtClean="0"/>
              <a:t>Overview</a:t>
            </a:r>
            <a:endParaRPr lang="en-US" dirty="0" smtClean="0"/>
          </a:p>
          <a:p>
            <a:pPr marL="85725" indent="0">
              <a:buNone/>
            </a:pPr>
            <a:r>
              <a:rPr lang="de-DE" b="1" dirty="0" smtClean="0"/>
              <a:t>	1.2 Training </a:t>
            </a:r>
            <a:r>
              <a:rPr lang="de-DE" b="1" dirty="0" err="1" smtClean="0"/>
              <a:t>and</a:t>
            </a:r>
            <a:r>
              <a:rPr lang="de-DE" b="1" dirty="0" smtClean="0"/>
              <a:t> Validation</a:t>
            </a:r>
          </a:p>
          <a:p>
            <a:pPr marL="85725" indent="0">
              <a:buNone/>
            </a:pPr>
            <a:r>
              <a:rPr lang="de-DE" dirty="0" smtClean="0"/>
              <a:t>2. Chapter: </a:t>
            </a:r>
            <a:r>
              <a:rPr lang="de-DE" dirty="0" err="1" smtClean="0"/>
              <a:t>Methods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2.1 </a:t>
            </a:r>
            <a:r>
              <a:rPr lang="de-DE" dirty="0" err="1" smtClean="0"/>
              <a:t>Hierarchical</a:t>
            </a:r>
            <a:r>
              <a:rPr lang="de-DE" dirty="0" smtClean="0"/>
              <a:t> </a:t>
            </a:r>
            <a:r>
              <a:rPr lang="de-DE" dirty="0"/>
              <a:t>Clustering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2.2 k-</a:t>
            </a:r>
            <a:r>
              <a:rPr lang="de-DE" dirty="0" err="1" smtClean="0"/>
              <a:t>means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2.3 DBSCAN</a:t>
            </a:r>
          </a:p>
          <a:p>
            <a:pPr marL="85725" indent="0">
              <a:buNone/>
            </a:pPr>
            <a:r>
              <a:rPr lang="de-DE" dirty="0" smtClean="0"/>
              <a:t>3. Chapter: </a:t>
            </a:r>
            <a:r>
              <a:rPr lang="de-DE" dirty="0" err="1" smtClean="0"/>
              <a:t>Application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4. </a:t>
            </a:r>
            <a:r>
              <a:rPr lang="de-DE" dirty="0"/>
              <a:t>Chapter: </a:t>
            </a:r>
            <a:r>
              <a:rPr lang="de-DE" dirty="0" smtClean="0"/>
              <a:t>Summary</a:t>
            </a:r>
          </a:p>
          <a:p>
            <a:pPr marL="85725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65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Formal Definition - Clustering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 smtClean="0"/>
                  <a:t>Elements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Cluster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𝑤𝑖𝑡h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∈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∈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de-DE" dirty="0" err="1" smtClean="0"/>
                  <a:t>Representative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𝑚𝑒𝑎𝑛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 smtClean="0"/>
                  <a:t> </a:t>
                </a:r>
                <a:endParaRPr lang="en-US" dirty="0"/>
              </a:p>
              <a:p>
                <a:endParaRPr lang="de-DE" dirty="0" smtClean="0"/>
              </a:p>
              <a:p>
                <a:endParaRPr lang="de-DE" dirty="0" smtClean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𝑣𝑎𝑟𝑖𝑎𝑏𝑖𝑙𝑖𝑡𝑦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de-DE" dirty="0" smtClean="0"/>
              </a:p>
              <a:p>
                <a:endParaRPr lang="de-DE" dirty="0"/>
              </a:p>
              <a:p>
                <a:r>
                  <a:rPr lang="de-DE" dirty="0" smtClean="0"/>
                  <a:t>Clustering: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𝑀𝑖𝑛𝑖𝑚𝑖𝑧𝑒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𝑣𝑎𝑟𝑖𝑎𝑏𝑖𝑙𝑖𝑡𝑦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122" y="2204616"/>
                <a:ext cx="8064528" cy="4343400"/>
              </a:xfrm>
              <a:blipFill>
                <a:blip r:embed="rId3"/>
                <a:stretch>
                  <a:fillRect l="-680" t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2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Formal Definition - </a:t>
            </a:r>
            <a:r>
              <a:rPr lang="de-DE" dirty="0" err="1" smtClean="0"/>
              <a:t>Distance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6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2993259" y="1828800"/>
                <a:ext cx="5642741" cy="4343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b="0" dirty="0" smtClean="0"/>
                  <a:t>Manhatta</a:t>
                </a:r>
                <a:r>
                  <a:rPr lang="de-DE" dirty="0" smtClean="0"/>
                  <a:t>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+|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de-DE" dirty="0" smtClean="0"/>
                  <a:t> 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476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3259" y="1828800"/>
                <a:ext cx="5642741" cy="4343400"/>
              </a:xfrm>
              <a:blipFill>
                <a:blip r:embed="rId3"/>
                <a:stretch>
                  <a:fillRect l="-1080" t="-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uppieren 30"/>
          <p:cNvGrpSpPr/>
          <p:nvPr/>
        </p:nvGrpSpPr>
        <p:grpSpPr>
          <a:xfrm>
            <a:off x="1017507" y="5052045"/>
            <a:ext cx="1467650" cy="1363570"/>
            <a:chOff x="3857941" y="2787891"/>
            <a:chExt cx="1467650" cy="1363570"/>
          </a:xfrm>
        </p:grpSpPr>
        <p:cxnSp>
          <p:nvCxnSpPr>
            <p:cNvPr id="21" name="Gerade Verbindung mit Pfeil 20"/>
            <p:cNvCxnSpPr/>
            <p:nvPr/>
          </p:nvCxnSpPr>
          <p:spPr bwMode="auto">
            <a:xfrm>
              <a:off x="3876235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Gerade Verbindung mit Pfeil 21"/>
            <p:cNvCxnSpPr/>
            <p:nvPr/>
          </p:nvCxnSpPr>
          <p:spPr bwMode="auto">
            <a:xfrm>
              <a:off x="3857941" y="4131841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Gerade Verbindung mit Pfeil 24"/>
            <p:cNvCxnSpPr/>
            <p:nvPr/>
          </p:nvCxnSpPr>
          <p:spPr bwMode="auto">
            <a:xfrm>
              <a:off x="3857941" y="3689729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Gerade Verbindung mit Pfeil 25"/>
            <p:cNvCxnSpPr/>
            <p:nvPr/>
          </p:nvCxnSpPr>
          <p:spPr bwMode="auto">
            <a:xfrm>
              <a:off x="3857941" y="2805503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mit Pfeil 26"/>
            <p:cNvCxnSpPr/>
            <p:nvPr/>
          </p:nvCxnSpPr>
          <p:spPr bwMode="auto">
            <a:xfrm>
              <a:off x="3857941" y="3247616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erade Verbindung mit Pfeil 27"/>
            <p:cNvCxnSpPr/>
            <p:nvPr/>
          </p:nvCxnSpPr>
          <p:spPr bwMode="auto">
            <a:xfrm>
              <a:off x="4353549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mit Pfeil 28"/>
            <p:cNvCxnSpPr/>
            <p:nvPr/>
          </p:nvCxnSpPr>
          <p:spPr bwMode="auto">
            <a:xfrm>
              <a:off x="4830863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mit Pfeil 29"/>
            <p:cNvCxnSpPr/>
            <p:nvPr/>
          </p:nvCxnSpPr>
          <p:spPr bwMode="auto">
            <a:xfrm>
              <a:off x="5308178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55" name="Gruppieren 454"/>
          <p:cNvGrpSpPr/>
          <p:nvPr/>
        </p:nvGrpSpPr>
        <p:grpSpPr>
          <a:xfrm>
            <a:off x="1020892" y="1946639"/>
            <a:ext cx="1467650" cy="1363570"/>
            <a:chOff x="3857941" y="2787891"/>
            <a:chExt cx="1467650" cy="1363570"/>
          </a:xfrm>
        </p:grpSpPr>
        <p:cxnSp>
          <p:nvCxnSpPr>
            <p:cNvPr id="456" name="Gerade Verbindung mit Pfeil 455"/>
            <p:cNvCxnSpPr/>
            <p:nvPr/>
          </p:nvCxnSpPr>
          <p:spPr bwMode="auto">
            <a:xfrm>
              <a:off x="3876235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7" name="Gerade Verbindung mit Pfeil 456"/>
            <p:cNvCxnSpPr/>
            <p:nvPr/>
          </p:nvCxnSpPr>
          <p:spPr bwMode="auto">
            <a:xfrm>
              <a:off x="3857941" y="4131841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8" name="Gerade Verbindung mit Pfeil 457"/>
            <p:cNvCxnSpPr/>
            <p:nvPr/>
          </p:nvCxnSpPr>
          <p:spPr bwMode="auto">
            <a:xfrm>
              <a:off x="3857941" y="3689729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9" name="Gerade Verbindung mit Pfeil 458"/>
            <p:cNvCxnSpPr/>
            <p:nvPr/>
          </p:nvCxnSpPr>
          <p:spPr bwMode="auto">
            <a:xfrm>
              <a:off x="3857941" y="2805503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0" name="Gerade Verbindung mit Pfeil 459"/>
            <p:cNvCxnSpPr/>
            <p:nvPr/>
          </p:nvCxnSpPr>
          <p:spPr bwMode="auto">
            <a:xfrm>
              <a:off x="3857941" y="3247616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1" name="Gerade Verbindung mit Pfeil 460"/>
            <p:cNvCxnSpPr/>
            <p:nvPr/>
          </p:nvCxnSpPr>
          <p:spPr bwMode="auto">
            <a:xfrm>
              <a:off x="4353549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2" name="Gerade Verbindung mit Pfeil 461"/>
            <p:cNvCxnSpPr/>
            <p:nvPr/>
          </p:nvCxnSpPr>
          <p:spPr bwMode="auto">
            <a:xfrm>
              <a:off x="4830863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3" name="Gerade Verbindung mit Pfeil 462"/>
            <p:cNvCxnSpPr/>
            <p:nvPr/>
          </p:nvCxnSpPr>
          <p:spPr bwMode="auto">
            <a:xfrm>
              <a:off x="5308178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64" name="Gruppieren 463"/>
          <p:cNvGrpSpPr/>
          <p:nvPr/>
        </p:nvGrpSpPr>
        <p:grpSpPr>
          <a:xfrm>
            <a:off x="1020892" y="3490536"/>
            <a:ext cx="1467650" cy="1363570"/>
            <a:chOff x="3857941" y="2787891"/>
            <a:chExt cx="1467650" cy="1363570"/>
          </a:xfrm>
        </p:grpSpPr>
        <p:cxnSp>
          <p:nvCxnSpPr>
            <p:cNvPr id="465" name="Gerade Verbindung mit Pfeil 464"/>
            <p:cNvCxnSpPr/>
            <p:nvPr/>
          </p:nvCxnSpPr>
          <p:spPr bwMode="auto">
            <a:xfrm>
              <a:off x="3876235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6" name="Gerade Verbindung mit Pfeil 465"/>
            <p:cNvCxnSpPr/>
            <p:nvPr/>
          </p:nvCxnSpPr>
          <p:spPr bwMode="auto">
            <a:xfrm>
              <a:off x="3857941" y="4131841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7" name="Gerade Verbindung mit Pfeil 466"/>
            <p:cNvCxnSpPr/>
            <p:nvPr/>
          </p:nvCxnSpPr>
          <p:spPr bwMode="auto">
            <a:xfrm>
              <a:off x="3857941" y="3689729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8" name="Gerade Verbindung mit Pfeil 467"/>
            <p:cNvCxnSpPr/>
            <p:nvPr/>
          </p:nvCxnSpPr>
          <p:spPr bwMode="auto">
            <a:xfrm>
              <a:off x="3857941" y="2805503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9" name="Gerade Verbindung mit Pfeil 468"/>
            <p:cNvCxnSpPr/>
            <p:nvPr/>
          </p:nvCxnSpPr>
          <p:spPr bwMode="auto">
            <a:xfrm>
              <a:off x="3857941" y="3247616"/>
              <a:ext cx="14676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0" name="Gerade Verbindung mit Pfeil 469"/>
            <p:cNvCxnSpPr/>
            <p:nvPr/>
          </p:nvCxnSpPr>
          <p:spPr bwMode="auto">
            <a:xfrm>
              <a:off x="4353549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1" name="Gerade Verbindung mit Pfeil 470"/>
            <p:cNvCxnSpPr/>
            <p:nvPr/>
          </p:nvCxnSpPr>
          <p:spPr bwMode="auto">
            <a:xfrm>
              <a:off x="4830863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2" name="Gerade Verbindung mit Pfeil 471"/>
            <p:cNvCxnSpPr/>
            <p:nvPr/>
          </p:nvCxnSpPr>
          <p:spPr bwMode="auto">
            <a:xfrm>
              <a:off x="5308178" y="2787891"/>
              <a:ext cx="0" cy="1363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73" name="Ellipse 472"/>
          <p:cNvSpPr/>
          <p:nvPr/>
        </p:nvSpPr>
        <p:spPr bwMode="auto">
          <a:xfrm>
            <a:off x="1646705" y="2519408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4" name="Ellipse 473"/>
          <p:cNvSpPr/>
          <p:nvPr/>
        </p:nvSpPr>
        <p:spPr bwMode="auto">
          <a:xfrm>
            <a:off x="1646705" y="4063305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5" name="Ellipse 474"/>
          <p:cNvSpPr/>
          <p:nvPr/>
        </p:nvSpPr>
        <p:spPr bwMode="auto">
          <a:xfrm>
            <a:off x="1643319" y="5625818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8" name="Inhaltsplatzhalter 2"/>
              <p:cNvSpPr txBox="1">
                <a:spLocks/>
              </p:cNvSpPr>
              <p:nvPr/>
            </p:nvSpPr>
            <p:spPr bwMode="auto">
              <a:xfrm>
                <a:off x="2975848" y="5052045"/>
                <a:ext cx="3559924" cy="901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ú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21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981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438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6pPr>
                <a:lvl7pPr marL="2895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7pPr>
                <a:lvl8pPr marL="3352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8pPr>
                <a:lvl9pPr marL="3810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de-DE" kern="0" dirty="0" smtClean="0"/>
                  <a:t>Chebyshev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kern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de-DE" b="0" i="1" kern="0" smtClean="0">
                        <a:latin typeface="Cambria Math" panose="02040503050406030204" pitchFamily="18" charset="0"/>
                      </a:rPr>
                      <m:t>⁡(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:endParaRPr lang="en-US" kern="0" dirty="0" smtClean="0"/>
              </a:p>
            </p:txBody>
          </p:sp>
        </mc:Choice>
        <mc:Fallback xmlns="">
          <p:sp>
            <p:nvSpPr>
              <p:cNvPr id="47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5848" y="5052045"/>
                <a:ext cx="3559924" cy="901838"/>
              </a:xfrm>
              <a:prstGeom prst="rect">
                <a:avLst/>
              </a:prstGeom>
              <a:blipFill>
                <a:blip r:embed="rId4"/>
                <a:stretch>
                  <a:fillRect l="-1712" t="-337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9" name="Inhaltsplatzhalter 2"/>
              <p:cNvSpPr txBox="1">
                <a:spLocks/>
              </p:cNvSpPr>
              <p:nvPr/>
            </p:nvSpPr>
            <p:spPr bwMode="auto">
              <a:xfrm>
                <a:off x="2962470" y="3490537"/>
                <a:ext cx="3524476" cy="1343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ú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21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981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438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6pPr>
                <a:lvl7pPr marL="2895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7pPr>
                <a:lvl8pPr marL="3352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8pPr>
                <a:lvl9pPr marL="3810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de-DE" kern="0" dirty="0" err="1" smtClean="0"/>
                  <a:t>Euclidian</a:t>
                </a:r>
                <a:endParaRPr lang="de-DE" kern="0" dirty="0"/>
              </a:p>
              <a:p>
                <a:pPr marL="0" indent="0"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de-DE" kern="0" dirty="0" smtClean="0"/>
              </a:p>
              <a:p>
                <a:pPr marL="0" indent="0">
                  <a:buFont typeface="Wingdings" pitchFamily="2" charset="2"/>
                  <a:buNone/>
                </a:pPr>
                <a:endParaRPr lang="de-DE" kern="0" dirty="0"/>
              </a:p>
            </p:txBody>
          </p:sp>
        </mc:Choice>
        <mc:Fallback xmlns="">
          <p:sp>
            <p:nvSpPr>
              <p:cNvPr id="479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2470" y="3490537"/>
                <a:ext cx="3524476" cy="1343950"/>
              </a:xfrm>
              <a:prstGeom prst="rect">
                <a:avLst/>
              </a:prstGeom>
              <a:blipFill>
                <a:blip r:embed="rId5"/>
                <a:stretch>
                  <a:fillRect l="-1903" t="-227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3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erade Verbindung mit Pfeil 12"/>
          <p:cNvCxnSpPr/>
          <p:nvPr/>
        </p:nvCxnSpPr>
        <p:spPr bwMode="auto">
          <a:xfrm>
            <a:off x="6660232" y="3011438"/>
            <a:ext cx="0" cy="32978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4860032" y="4736043"/>
            <a:ext cx="3549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Recap</a:t>
            </a:r>
            <a:r>
              <a:rPr lang="de-DE" dirty="0" smtClean="0"/>
              <a:t> </a:t>
            </a:r>
            <a:r>
              <a:rPr lang="de-DE" dirty="0" err="1" smtClean="0"/>
              <a:t>Classification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Classification</a:t>
            </a:r>
            <a:endParaRPr lang="de-DE" dirty="0"/>
          </a:p>
          <a:p>
            <a:pPr lvl="1"/>
            <a:r>
              <a:rPr lang="de-DE" dirty="0" err="1" smtClean="0"/>
              <a:t>Labeled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(</a:t>
            </a:r>
            <a:r>
              <a:rPr lang="de-DE" dirty="0" err="1" smtClean="0"/>
              <a:t>supervised</a:t>
            </a:r>
            <a:r>
              <a:rPr lang="de-DE" dirty="0" smtClean="0"/>
              <a:t>)</a:t>
            </a:r>
            <a:endParaRPr lang="de-DE" dirty="0"/>
          </a:p>
          <a:p>
            <a:pPr lvl="1"/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classes</a:t>
            </a:r>
            <a:endParaRPr lang="de-DE" dirty="0" smtClean="0"/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 err="1" smtClean="0"/>
              <a:t>Example</a:t>
            </a:r>
            <a:r>
              <a:rPr lang="de-DE" dirty="0" smtClean="0"/>
              <a:t>: </a:t>
            </a:r>
            <a:r>
              <a:rPr lang="de-DE" dirty="0" err="1" smtClean="0"/>
              <a:t>Dart</a:t>
            </a:r>
            <a:endParaRPr lang="de-DE" dirty="0" smtClean="0"/>
          </a:p>
          <a:p>
            <a:pPr lvl="1"/>
            <a:r>
              <a:rPr lang="de-DE" dirty="0" smtClean="0"/>
              <a:t>Shooting a </a:t>
            </a:r>
            <a:r>
              <a:rPr lang="de-DE" dirty="0" err="1" smtClean="0"/>
              <a:t>target</a:t>
            </a:r>
            <a:endParaRPr lang="de-DE" dirty="0" smtClean="0"/>
          </a:p>
          <a:p>
            <a:pPr lvl="1"/>
            <a:r>
              <a:rPr lang="de-DE" dirty="0" smtClean="0"/>
              <a:t>3 </a:t>
            </a:r>
            <a:r>
              <a:rPr lang="de-DE" dirty="0" err="1" smtClean="0"/>
              <a:t>classes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endParaRPr lang="de-DE" dirty="0"/>
          </a:p>
          <a:p>
            <a:pPr lvl="1"/>
            <a:endParaRPr lang="de-DE" dirty="0" smtClean="0"/>
          </a:p>
          <a:p>
            <a:endParaRPr lang="de-DE" dirty="0"/>
          </a:p>
        </p:txBody>
      </p:sp>
      <p:sp>
        <p:nvSpPr>
          <p:cNvPr id="6" name="Ellipse 5"/>
          <p:cNvSpPr/>
          <p:nvPr/>
        </p:nvSpPr>
        <p:spPr bwMode="auto">
          <a:xfrm>
            <a:off x="6461461" y="4582347"/>
            <a:ext cx="216024" cy="216024"/>
          </a:xfrm>
          <a:prstGeom prst="ellipse">
            <a:avLst/>
          </a:prstGeom>
          <a:solidFill>
            <a:srgbClr val="C00000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 bwMode="auto">
          <a:xfrm>
            <a:off x="7367662" y="4499479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6444208" y="3741109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7164288" y="4149080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6732240" y="3861048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6634832" y="4645266"/>
            <a:ext cx="216024" cy="216024"/>
          </a:xfrm>
          <a:prstGeom prst="ellipse">
            <a:avLst/>
          </a:prstGeom>
          <a:solidFill>
            <a:srgbClr val="C00000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 bwMode="auto">
          <a:xfrm>
            <a:off x="5444933" y="5215092"/>
            <a:ext cx="216024" cy="216024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 bwMode="auto">
          <a:xfrm>
            <a:off x="6372200" y="3429000"/>
            <a:ext cx="216024" cy="216024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 bwMode="auto">
          <a:xfrm>
            <a:off x="7091573" y="3832096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6152595" y="5303746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5796551" y="5085794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5724128" y="4869160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6516216" y="5446769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5436096" y="4653136"/>
            <a:ext cx="216024" cy="216024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 bwMode="auto">
          <a:xfrm>
            <a:off x="5941387" y="5549687"/>
            <a:ext cx="216024" cy="216024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 bwMode="auto">
          <a:xfrm>
            <a:off x="6077005" y="4143807"/>
            <a:ext cx="1159939" cy="1159939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 bwMode="auto">
          <a:xfrm>
            <a:off x="5634392" y="3663576"/>
            <a:ext cx="2033686" cy="2033686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9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Grouping a set of data objects into clusters</a:t>
            </a:r>
          </a:p>
          <a:p>
            <a:pPr lvl="1"/>
            <a:r>
              <a:rPr lang="en-US" dirty="0" smtClean="0"/>
              <a:t>Cluster</a:t>
            </a:r>
            <a:r>
              <a:rPr lang="en-US" dirty="0"/>
              <a:t>: a collection of </a:t>
            </a:r>
            <a:r>
              <a:rPr lang="en-US" dirty="0" smtClean="0"/>
              <a:t>elements</a:t>
            </a:r>
          </a:p>
          <a:p>
            <a:pPr lvl="1"/>
            <a:r>
              <a:rPr lang="en-US" dirty="0" smtClean="0"/>
              <a:t>Similar to </a:t>
            </a:r>
            <a:r>
              <a:rPr lang="en-US" dirty="0"/>
              <a:t>one another within the same </a:t>
            </a:r>
            <a:r>
              <a:rPr lang="en-US" dirty="0" smtClean="0"/>
              <a:t>cluster</a:t>
            </a:r>
          </a:p>
          <a:p>
            <a:pPr lvl="1"/>
            <a:r>
              <a:rPr lang="en-US" dirty="0" smtClean="0"/>
              <a:t>Dissimilar to </a:t>
            </a:r>
            <a:r>
              <a:rPr lang="en-US" dirty="0"/>
              <a:t>the objects in other clusters</a:t>
            </a:r>
          </a:p>
          <a:p>
            <a:pPr lvl="1"/>
            <a:endParaRPr lang="de-DE" dirty="0"/>
          </a:p>
          <a:p>
            <a:r>
              <a:rPr lang="de-DE" dirty="0" err="1" smtClean="0"/>
              <a:t>Difference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Classification</a:t>
            </a:r>
            <a:endParaRPr lang="de-DE" dirty="0"/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clusters</a:t>
            </a:r>
            <a:r>
              <a:rPr lang="de-DE" dirty="0" smtClean="0"/>
              <a:t>/</a:t>
            </a:r>
            <a:r>
              <a:rPr lang="de-DE" dirty="0" err="1" smtClean="0"/>
              <a:t>classes</a:t>
            </a:r>
            <a:endParaRPr lang="de-DE" dirty="0" smtClean="0"/>
          </a:p>
          <a:p>
            <a:pPr lvl="1"/>
            <a:r>
              <a:rPr lang="de-DE" dirty="0" err="1" smtClean="0"/>
              <a:t>Unsupervised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endParaRPr lang="de-DE" dirty="0"/>
          </a:p>
          <a:p>
            <a:pPr marL="457200" lvl="1" indent="0">
              <a:buNone/>
            </a:pPr>
            <a:endParaRPr lang="de-DE" dirty="0" smtClean="0"/>
          </a:p>
          <a:p>
            <a:r>
              <a:rPr lang="de-DE" dirty="0" err="1" smtClean="0"/>
              <a:t>Application</a:t>
            </a:r>
            <a:endParaRPr lang="de-DE" dirty="0" smtClean="0"/>
          </a:p>
          <a:p>
            <a:pPr lvl="1"/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insights</a:t>
            </a:r>
            <a:r>
              <a:rPr lang="de-DE" dirty="0" smtClean="0"/>
              <a:t> in large </a:t>
            </a:r>
            <a:r>
              <a:rPr lang="de-DE" dirty="0" err="1" smtClean="0"/>
              <a:t>datasets</a:t>
            </a:r>
            <a:endParaRPr lang="de-DE" dirty="0" smtClean="0"/>
          </a:p>
          <a:p>
            <a:pPr lvl="1"/>
            <a:r>
              <a:rPr lang="de-DE" dirty="0" err="1" smtClean="0"/>
              <a:t>Preprocessing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algorithms</a:t>
            </a:r>
            <a:endParaRPr lang="de-DE" dirty="0"/>
          </a:p>
        </p:txBody>
      </p:sp>
      <p:cxnSp>
        <p:nvCxnSpPr>
          <p:cNvPr id="23" name="Gerade Verbindung mit Pfeil 22"/>
          <p:cNvCxnSpPr/>
          <p:nvPr/>
        </p:nvCxnSpPr>
        <p:spPr bwMode="auto">
          <a:xfrm>
            <a:off x="6660232" y="3011438"/>
            <a:ext cx="0" cy="32978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>
            <a:off x="4860032" y="4736043"/>
            <a:ext cx="3549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Ellipse 24"/>
          <p:cNvSpPr/>
          <p:nvPr/>
        </p:nvSpPr>
        <p:spPr bwMode="auto">
          <a:xfrm>
            <a:off x="6461461" y="4582347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 bwMode="auto">
          <a:xfrm>
            <a:off x="7367662" y="449947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6444208" y="374110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7164288" y="414908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6732240" y="386104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6634832" y="464526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 bwMode="auto">
          <a:xfrm>
            <a:off x="5444933" y="521509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 bwMode="auto">
          <a:xfrm>
            <a:off x="6372200" y="342900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 bwMode="auto">
          <a:xfrm>
            <a:off x="7091573" y="383209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6152595" y="530374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5796551" y="508579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Ellipse 37"/>
          <p:cNvSpPr/>
          <p:nvPr/>
        </p:nvSpPr>
        <p:spPr bwMode="auto">
          <a:xfrm>
            <a:off x="5724128" y="486916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Ellipse 38"/>
          <p:cNvSpPr/>
          <p:nvPr/>
        </p:nvSpPr>
        <p:spPr bwMode="auto">
          <a:xfrm>
            <a:off x="6516216" y="544676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Ellipse 39"/>
          <p:cNvSpPr/>
          <p:nvPr/>
        </p:nvSpPr>
        <p:spPr bwMode="auto">
          <a:xfrm>
            <a:off x="5437640" y="465313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 bwMode="auto">
          <a:xfrm>
            <a:off x="5941387" y="5549687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9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Supervised</a:t>
            </a:r>
            <a:r>
              <a:rPr lang="de-DE" dirty="0"/>
              <a:t> Learning - </a:t>
            </a:r>
            <a:r>
              <a:rPr lang="de-DE" dirty="0" err="1"/>
              <a:t>Classification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03" y="3212975"/>
            <a:ext cx="1224137" cy="122413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79020" y="2641835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/>
              <a:t>Labeled</a:t>
            </a:r>
            <a:r>
              <a:rPr lang="de-DE" sz="2400" dirty="0" smtClean="0"/>
              <a:t> Data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24" y="2961195"/>
            <a:ext cx="1296144" cy="129614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70" y="2132855"/>
            <a:ext cx="1224137" cy="122413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080443" y="1671190"/>
            <a:ext cx="185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Training-Set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flipV="1">
            <a:off x="2134463" y="2996952"/>
            <a:ext cx="1069385" cy="5040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Gerade Verbindung mit Pfeil 18"/>
          <p:cNvCxnSpPr/>
          <p:nvPr/>
        </p:nvCxnSpPr>
        <p:spPr bwMode="auto">
          <a:xfrm>
            <a:off x="4714115" y="2921366"/>
            <a:ext cx="793989" cy="32761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feld 20"/>
          <p:cNvSpPr txBox="1"/>
          <p:nvPr/>
        </p:nvSpPr>
        <p:spPr>
          <a:xfrm>
            <a:off x="5314576" y="2380059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/>
              <a:t>Classifier</a:t>
            </a:r>
            <a:endParaRPr lang="de-DE" sz="2400" dirty="0" smtClean="0"/>
          </a:p>
        </p:txBody>
      </p:sp>
      <p:cxnSp>
        <p:nvCxnSpPr>
          <p:cNvPr id="23" name="Gekrümmter Verbinder 22"/>
          <p:cNvCxnSpPr>
            <a:endCxn id="21" idx="0"/>
          </p:cNvCxnSpPr>
          <p:nvPr/>
        </p:nvCxnSpPr>
        <p:spPr bwMode="auto">
          <a:xfrm rot="16200000" flipV="1">
            <a:off x="5876467" y="2544490"/>
            <a:ext cx="976933" cy="648071"/>
          </a:xfrm>
          <a:prstGeom prst="curvedConnector5">
            <a:avLst>
              <a:gd name="adj1" fmla="val 1115"/>
              <a:gd name="adj2" fmla="val -77396"/>
              <a:gd name="adj3" fmla="val 126371"/>
            </a:avLst>
          </a:prstGeom>
          <a:solidFill>
            <a:schemeClr val="accent1"/>
          </a:solidFill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Gerade Verbindung mit Pfeil 61"/>
          <p:cNvCxnSpPr/>
          <p:nvPr/>
        </p:nvCxnSpPr>
        <p:spPr bwMode="auto">
          <a:xfrm>
            <a:off x="876203" y="6350726"/>
            <a:ext cx="103150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66" name="Textfeld 65"/>
          <p:cNvSpPr txBox="1"/>
          <p:nvPr/>
        </p:nvSpPr>
        <p:spPr>
          <a:xfrm>
            <a:off x="1947438" y="6088424"/>
            <a:ext cx="1287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Training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2113007" y="2713081"/>
            <a:ext cx="6764937" cy="3861736"/>
            <a:chOff x="2113007" y="2713081"/>
            <a:chExt cx="6764937" cy="386173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512" y="4242483"/>
              <a:ext cx="1224137" cy="1224137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3312220" y="3780818"/>
              <a:ext cx="1312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 smtClean="0"/>
                <a:t>Test-Set</a:t>
              </a:r>
            </a:p>
          </p:txBody>
        </p:sp>
        <p:cxnSp>
          <p:nvCxnSpPr>
            <p:cNvPr id="17" name="Gerade Verbindung mit Pfeil 16"/>
            <p:cNvCxnSpPr/>
            <p:nvPr/>
          </p:nvCxnSpPr>
          <p:spPr bwMode="auto">
            <a:xfrm>
              <a:off x="2113007" y="4314552"/>
              <a:ext cx="1090841" cy="45793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Gerade Verbindung mit Pfeil 51"/>
            <p:cNvCxnSpPr/>
            <p:nvPr/>
          </p:nvCxnSpPr>
          <p:spPr bwMode="auto">
            <a:xfrm flipV="1">
              <a:off x="4618307" y="4205936"/>
              <a:ext cx="675581" cy="38310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4" name="Gerade Verbindung mit Pfeil 53"/>
            <p:cNvCxnSpPr/>
            <p:nvPr/>
          </p:nvCxnSpPr>
          <p:spPr bwMode="auto">
            <a:xfrm>
              <a:off x="6813928" y="3780818"/>
              <a:ext cx="85441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56" name="Textfeld 55"/>
            <p:cNvSpPr txBox="1"/>
            <p:nvPr/>
          </p:nvSpPr>
          <p:spPr>
            <a:xfrm>
              <a:off x="7637426" y="2713081"/>
              <a:ext cx="1143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/>
                <a:t>Quality</a:t>
              </a:r>
              <a:endParaRPr lang="de-DE" sz="2400" dirty="0" smtClean="0"/>
            </a:p>
          </p:txBody>
        </p:sp>
        <p:pic>
          <p:nvPicPr>
            <p:cNvPr id="57" name="Grafik 5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351" y="3174746"/>
              <a:ext cx="1300593" cy="1300593"/>
            </a:xfrm>
            <a:prstGeom prst="rect">
              <a:avLst/>
            </a:prstGeom>
          </p:spPr>
        </p:pic>
        <p:sp>
          <p:nvSpPr>
            <p:cNvPr id="61" name="Textfeld 60"/>
            <p:cNvSpPr txBox="1"/>
            <p:nvPr/>
          </p:nvSpPr>
          <p:spPr>
            <a:xfrm>
              <a:off x="3006463" y="5430548"/>
              <a:ext cx="19111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dirty="0" smtClean="0"/>
                <a:t>(Hidden </a:t>
              </a:r>
              <a:r>
                <a:rPr lang="de-DE" sz="2000" dirty="0" err="1" smtClean="0"/>
                <a:t>labels</a:t>
              </a:r>
              <a:r>
                <a:rPr lang="de-DE" sz="2000" dirty="0" smtClean="0"/>
                <a:t>)</a:t>
              </a:r>
            </a:p>
          </p:txBody>
        </p:sp>
        <p:cxnSp>
          <p:nvCxnSpPr>
            <p:cNvPr id="64" name="Gerade Verbindung mit Pfeil 63"/>
            <p:cNvCxnSpPr/>
            <p:nvPr/>
          </p:nvCxnSpPr>
          <p:spPr bwMode="auto">
            <a:xfrm flipV="1">
              <a:off x="4805962" y="6355182"/>
              <a:ext cx="1017227" cy="538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sp>
          <p:nvSpPr>
            <p:cNvPr id="67" name="Textfeld 66"/>
            <p:cNvSpPr txBox="1"/>
            <p:nvPr/>
          </p:nvSpPr>
          <p:spPr>
            <a:xfrm>
              <a:off x="5841264" y="6113152"/>
              <a:ext cx="1516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 smtClean="0"/>
                <a:t>Validation</a:t>
              </a:r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96" y="1362595"/>
            <a:ext cx="1098947" cy="1098947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7372714" y="1288021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/>
              <a:t>Adjustment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108663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Unsupervised</a:t>
            </a:r>
            <a:r>
              <a:rPr lang="de-DE" dirty="0" smtClean="0"/>
              <a:t> Learning - Clustering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03" y="3212975"/>
            <a:ext cx="1224137" cy="122413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65344" y="2641835"/>
            <a:ext cx="1245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Dataset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24" y="2961195"/>
            <a:ext cx="1296144" cy="1296144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 bwMode="auto">
          <a:xfrm>
            <a:off x="2134463" y="3501008"/>
            <a:ext cx="31576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feld 20"/>
          <p:cNvSpPr txBox="1"/>
          <p:nvPr/>
        </p:nvSpPr>
        <p:spPr>
          <a:xfrm>
            <a:off x="5254468" y="2380059"/>
            <a:ext cx="1572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Clustering</a:t>
            </a:r>
          </a:p>
        </p:txBody>
      </p:sp>
      <p:cxnSp>
        <p:nvCxnSpPr>
          <p:cNvPr id="62" name="Gerade Verbindung mit Pfeil 61"/>
          <p:cNvCxnSpPr/>
          <p:nvPr/>
        </p:nvCxnSpPr>
        <p:spPr bwMode="auto">
          <a:xfrm>
            <a:off x="876203" y="6350726"/>
            <a:ext cx="103150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66" name="Textfeld 65"/>
          <p:cNvSpPr txBox="1"/>
          <p:nvPr/>
        </p:nvSpPr>
        <p:spPr>
          <a:xfrm>
            <a:off x="1947438" y="6088424"/>
            <a:ext cx="1287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Training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96" y="1362595"/>
            <a:ext cx="1098947" cy="109894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372714" y="1288021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/>
              <a:t>Adjustment</a:t>
            </a:r>
            <a:endParaRPr lang="de-DE" sz="2400" dirty="0" smtClean="0"/>
          </a:p>
        </p:txBody>
      </p:sp>
      <p:cxnSp>
        <p:nvCxnSpPr>
          <p:cNvPr id="16" name="Gekrümmter Verbinder 15"/>
          <p:cNvCxnSpPr/>
          <p:nvPr/>
        </p:nvCxnSpPr>
        <p:spPr bwMode="auto">
          <a:xfrm rot="16200000" flipV="1">
            <a:off x="5876467" y="2544490"/>
            <a:ext cx="976933" cy="648071"/>
          </a:xfrm>
          <a:prstGeom prst="curvedConnector5">
            <a:avLst>
              <a:gd name="adj1" fmla="val 1115"/>
              <a:gd name="adj2" fmla="val -77396"/>
              <a:gd name="adj3" fmla="val 126371"/>
            </a:avLst>
          </a:prstGeom>
          <a:solidFill>
            <a:schemeClr val="accent1"/>
          </a:solidFill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6813928" y="3780818"/>
            <a:ext cx="8544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8" name="Textfeld 17"/>
          <p:cNvSpPr txBox="1"/>
          <p:nvPr/>
        </p:nvSpPr>
        <p:spPr>
          <a:xfrm>
            <a:off x="7637426" y="2713081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/>
              <a:t>Quality</a:t>
            </a:r>
            <a:endParaRPr lang="de-DE" sz="2400" dirty="0" smtClean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51" y="3174746"/>
            <a:ext cx="1300593" cy="1300593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 bwMode="auto">
          <a:xfrm flipV="1">
            <a:off x="4805962" y="6355182"/>
            <a:ext cx="1017227" cy="538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22" name="Textfeld 21"/>
          <p:cNvSpPr txBox="1"/>
          <p:nvPr/>
        </p:nvSpPr>
        <p:spPr>
          <a:xfrm>
            <a:off x="5841264" y="6113152"/>
            <a:ext cx="1516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Validation</a:t>
            </a:r>
          </a:p>
        </p:txBody>
      </p:sp>
    </p:spTree>
    <p:extLst>
      <p:ext uri="{BB962C8B-B14F-4D97-AF65-F5344CB8AC3E}">
        <p14:creationId xmlns:p14="http://schemas.microsoft.com/office/powerpoint/2010/main" val="40098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1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182844" y="1916832"/>
          <a:ext cx="8709636" cy="406955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951005">
                  <a:extLst>
                    <a:ext uri="{9D8B030D-6E8A-4147-A177-3AD203B41FA5}">
                      <a16:colId xmlns:a16="http://schemas.microsoft.com/office/drawing/2014/main" val="734034564"/>
                    </a:ext>
                  </a:extLst>
                </a:gridCol>
                <a:gridCol w="3290295">
                  <a:extLst>
                    <a:ext uri="{9D8B030D-6E8A-4147-A177-3AD203B41FA5}">
                      <a16:colId xmlns:a16="http://schemas.microsoft.com/office/drawing/2014/main" val="506075517"/>
                    </a:ext>
                  </a:extLst>
                </a:gridCol>
                <a:gridCol w="2468336">
                  <a:extLst>
                    <a:ext uri="{9D8B030D-6E8A-4147-A177-3AD203B41FA5}">
                      <a16:colId xmlns:a16="http://schemas.microsoft.com/office/drawing/2014/main" val="2252528837"/>
                    </a:ext>
                  </a:extLst>
                </a:gridCol>
              </a:tblGrid>
              <a:tr h="272256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900474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de-DE" sz="11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Introduction:</a:t>
                      </a:r>
                      <a:r>
                        <a:rPr lang="de-DE" sz="115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Artificial Intelligence</a:t>
                      </a:r>
                      <a:r>
                        <a:rPr lang="de-DE" sz="11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15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18.10.2018 – </a:t>
                      </a:r>
                      <a:r>
                        <a:rPr lang="de-DE" sz="11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Johannes Betz</a:t>
                      </a:r>
                      <a:endParaRPr lang="de-DE" sz="11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</a:t>
                      </a:r>
                      <a:r>
                        <a:rPr lang="de-DE" sz="115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Pathfinding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e-DE" sz="115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British Museum </a:t>
                      </a:r>
                      <a:r>
                        <a:rPr lang="de-DE" sz="1150" b="1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A*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29.11.2018 – Lennart Adenaw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Reinforcement Learning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17.01.2019 – Christian Dengler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088005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18.10.2018 – </a:t>
                      </a:r>
                      <a:r>
                        <a:rPr lang="de-DE" sz="11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Johannes Betz</a:t>
                      </a:r>
                      <a:endParaRPr lang="de-DE" sz="11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 6</a:t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29.11.2018 – Lennart Adenaw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 11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17.01.2019 – Christian Dengler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428510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de-DE" sz="115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Perception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r>
                        <a:rPr lang="de-DE" sz="115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.10.2018 – </a:t>
                      </a:r>
                      <a:r>
                        <a:rPr lang="de-DE" sz="11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Johannes Betz</a:t>
                      </a:r>
                      <a:endParaRPr lang="de-DE" sz="11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50" b="1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Introduction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e-DE" sz="1150" b="1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Artificial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Neural Networks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06.12.2018 – Lennart Adenaw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AI-Development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24.01.2019 – Johannes Betz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296203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r>
                        <a:rPr lang="de-DE" sz="115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.10.2018 – </a:t>
                      </a:r>
                      <a:r>
                        <a:rPr lang="de-DE" sz="11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Johannes Betz</a:t>
                      </a:r>
                      <a:endParaRPr lang="de-DE" sz="11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7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06.12.2018 – Lennart Adenaw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 12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24.01.2019 – Johannes Betz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797090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Supervised Learning: Regression</a:t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08.11.2018 – Alexander Wischnewski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Deep Neural Networks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13.12.2018 – Jean-Michael Georg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Free </a:t>
                      </a:r>
                      <a:r>
                        <a:rPr lang="de-DE" sz="1150" b="1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Discussion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31.01.2019 – Betz/Adenaw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145536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08.11.2018 – Alexander Wischnewski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 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13.12.2018 – Jean-Michael Georg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5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421173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Supervised Learning: Classification</a:t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15.11.2018 – Jan Cedric Mertens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Convolutional Neural Networks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20.12.2018 – Jean-Michael Georg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5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949554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4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15.11.2018 – Jan Cedric Mertens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 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20.12.2018 – Jean-Michael Georg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5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272293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Unsupervised Learning: Clustering</a:t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22.11.2018 – Jan Cedric Mertens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de-DE" sz="1150" b="1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Recurrent</a:t>
                      </a: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Neural Networks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10.01.2019 – Christian Dengler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5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374855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 5</a:t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22.11.2018 – Jan Cedric Mertens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 10</a:t>
                      </a:r>
                      <a: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15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1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10.01.2019 – Christian Dengler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5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946224"/>
                  </a:ext>
                </a:extLst>
              </a:tr>
            </a:tbl>
          </a:graphicData>
        </a:graphic>
      </p:graphicFrame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54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/>
          <p:cNvSpPr/>
          <p:nvPr/>
        </p:nvSpPr>
        <p:spPr bwMode="auto">
          <a:xfrm>
            <a:off x="179511" y="5229200"/>
            <a:ext cx="2948699" cy="38079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Quality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Cluster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 bwMode="auto">
              <a:xfrm>
                <a:off x="571473" y="1844824"/>
                <a:ext cx="7816951" cy="434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ú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21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981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438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6pPr>
                <a:lvl7pPr marL="2895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7pPr>
                <a:lvl8pPr marL="3352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8pPr>
                <a:lvl9pPr marL="3810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Distances to representatives depend on </a:t>
                </a:r>
                <a14:m>
                  <m:oMath xmlns:m="http://schemas.openxmlformats.org/officeDocument/2006/math">
                    <m:r>
                      <a:rPr lang="de-DE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b="0" kern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kern="0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 kern="0" dirty="0" smtClean="0">
                        <a:latin typeface="Cambria Math" panose="02040503050406030204" pitchFamily="18" charset="0"/>
                      </a:rPr>
                      <m:t> = 2</m:t>
                    </m:r>
                  </m:oMath>
                </a14:m>
                <a:r>
                  <a:rPr lang="en-US" sz="1800" kern="0" dirty="0" smtClean="0"/>
                  <a:t>: very large distances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kern="0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 kern="0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1800" i="1" kern="0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i="1" kern="0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1800" kern="0" dirty="0" smtClean="0"/>
                  <a:t>: very small distances</a:t>
                </a:r>
              </a:p>
              <a:p>
                <a:pPr lvl="1"/>
                <a:endParaRPr lang="en-US" sz="1800" kern="0" dirty="0" smtClean="0"/>
              </a:p>
              <a:p>
                <a:r>
                  <a:rPr lang="en-US" kern="0" dirty="0" smtClean="0"/>
                  <a:t>Similarity </a:t>
                </a:r>
                <a14:m>
                  <m:oMath xmlns:m="http://schemas.openxmlformats.org/officeDocument/2006/math">
                    <m:r>
                      <a:rPr lang="de-DE" b="0" i="1" kern="0" smtClean="0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de-DE" i="1" ker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kern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de-DE" i="1" ker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kern="0" dirty="0" smtClean="0"/>
              </a:p>
              <a:p>
                <a:pPr lvl="1"/>
                <a:r>
                  <a:rPr lang="en-US" sz="1800" kern="0" dirty="0" smtClean="0"/>
                  <a:t>Within </a:t>
                </a:r>
                <a:r>
                  <a:rPr lang="en-US" sz="1800" kern="0" dirty="0"/>
                  <a:t>a </a:t>
                </a:r>
                <a:r>
                  <a:rPr lang="en-US" sz="1800" kern="0" dirty="0" smtClean="0"/>
                  <a:t>cluster: </a:t>
                </a:r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1800" kern="0" dirty="0" smtClean="0"/>
              </a:p>
              <a:p>
                <a:pPr lvl="1"/>
                <a:r>
                  <a:rPr lang="en-US" sz="1800" kern="0" dirty="0" smtClean="0"/>
                  <a:t>Average distance to </a:t>
                </a:r>
                <a:r>
                  <a:rPr lang="de-DE" sz="1800" kern="0" dirty="0" smtClean="0"/>
                  <a:t>all </a:t>
                </a:r>
                <a:r>
                  <a:rPr lang="de-DE" sz="1800" kern="0" dirty="0" err="1" smtClean="0"/>
                  <a:t>elements</a:t>
                </a:r>
                <a:r>
                  <a:rPr lang="de-DE" sz="1800" kern="0" dirty="0" smtClean="0"/>
                  <a:t> </a:t>
                </a:r>
                <a:r>
                  <a:rPr lang="de-DE" sz="1800" kern="0" dirty="0" err="1" smtClean="0"/>
                  <a:t>within</a:t>
                </a:r>
                <a:r>
                  <a:rPr lang="de-DE" sz="1800" kern="0" dirty="0" smtClean="0"/>
                  <a:t> </a:t>
                </a:r>
                <a:r>
                  <a:rPr lang="de-DE" sz="1800" kern="0" dirty="0" err="1" smtClean="0"/>
                  <a:t>the</a:t>
                </a:r>
                <a:r>
                  <a:rPr lang="de-DE" sz="1800" kern="0" dirty="0" smtClean="0"/>
                  <a:t> same </a:t>
                </a:r>
                <a:r>
                  <a:rPr lang="de-DE" sz="1800" kern="0" dirty="0" err="1" smtClean="0"/>
                  <a:t>cluster</a:t>
                </a:r>
                <a:endParaRPr lang="en-US" sz="1800" kern="0" dirty="0"/>
              </a:p>
              <a:p>
                <a:pPr lvl="1"/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𝑠𝑖𝑚</m:t>
                    </m:r>
                    <m:d>
                      <m:dPr>
                        <m:ctrlPr>
                          <a:rPr lang="de-DE" sz="18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1800" b="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de-DE" sz="1800" b="0" i="1" kern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/>
                      <m:e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de-DE" sz="1800" b="0" kern="0" dirty="0" smtClean="0"/>
              </a:p>
              <a:p>
                <a:r>
                  <a:rPr lang="en-US" kern="0" dirty="0" smtClean="0"/>
                  <a:t>Dissimilarity </a:t>
                </a:r>
                <a14:m>
                  <m:oMath xmlns:m="http://schemas.openxmlformats.org/officeDocument/2006/math">
                    <m:r>
                      <a:rPr lang="de-DE" b="0" i="1" kern="0" smtClean="0">
                        <a:latin typeface="Cambria Math" panose="02040503050406030204" pitchFamily="18" charset="0"/>
                      </a:rPr>
                      <m:t>𝑑𝑠𝑖𝑚</m:t>
                    </m:r>
                    <m:r>
                      <a:rPr lang="de-DE" b="0" i="1" kern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kern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de-DE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kern="0" dirty="0" smtClean="0"/>
              </a:p>
              <a:p>
                <a:pPr lvl="1"/>
                <a:r>
                  <a:rPr lang="en-US" sz="1800" kern="0" dirty="0" smtClean="0"/>
                  <a:t>To other clusters: </a:t>
                </a:r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kern="0" dirty="0" smtClean="0"/>
                  <a:t> </a:t>
                </a:r>
              </a:p>
              <a:p>
                <a:pPr lvl="1"/>
                <a:r>
                  <a:rPr lang="en-US" sz="1800" kern="0" dirty="0" smtClean="0"/>
                  <a:t>Average distance to all elements of the second closest cluster</a:t>
                </a:r>
                <a:endParaRPr lang="en-US" sz="1800" kern="0" dirty="0"/>
              </a:p>
              <a:p>
                <a:pPr lvl="1"/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1800" i="1" kern="0">
                        <a:latin typeface="Cambria Math" panose="02040503050406030204" pitchFamily="18" charset="0"/>
                      </a:rPr>
                      <m:t>𝑠𝑖𝑚</m:t>
                    </m:r>
                    <m:d>
                      <m:dPr>
                        <m:ctrlPr>
                          <a:rPr lang="de-DE" sz="1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de-DE" sz="1800" i="1" kern="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de-DE" sz="1800" i="1" kern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sz="1800" i="1" kern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sz="1800" i="0" kern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de-DE" sz="1800" b="0" i="1" kern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de-DE" sz="1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f>
                      <m:fPr>
                        <m:ctrlPr>
                          <a:rPr lang="de-DE" sz="1800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de-DE" sz="1800" i="1" ker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sz="1800" i="1" ker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/>
                      <m:e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800" kern="0" dirty="0"/>
              </a:p>
              <a:p>
                <a:pPr lvl="1"/>
                <a:endParaRPr lang="de-DE" sz="1800" kern="0" dirty="0"/>
              </a:p>
              <a:p>
                <a:pPr lvl="1"/>
                <a:endParaRPr lang="en-US" sz="1800" kern="0" dirty="0" smtClean="0"/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73" y="1844824"/>
                <a:ext cx="7816951" cy="4343400"/>
              </a:xfrm>
              <a:prstGeom prst="rect">
                <a:avLst/>
              </a:prstGeom>
              <a:blipFill>
                <a:blip r:embed="rId3"/>
                <a:stretch>
                  <a:fillRect l="-702" t="-702" b="-162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ieren 3"/>
          <p:cNvGrpSpPr/>
          <p:nvPr/>
        </p:nvGrpSpPr>
        <p:grpSpPr>
          <a:xfrm>
            <a:off x="6165262" y="2132856"/>
            <a:ext cx="2655210" cy="2036959"/>
            <a:chOff x="1059871" y="2219350"/>
            <a:chExt cx="2904068" cy="2227873"/>
          </a:xfrm>
        </p:grpSpPr>
        <p:sp>
          <p:nvSpPr>
            <p:cNvPr id="8" name="Ellipse 7"/>
            <p:cNvSpPr/>
            <p:nvPr/>
          </p:nvSpPr>
          <p:spPr bwMode="auto">
            <a:xfrm>
              <a:off x="1679585" y="296094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3079102" y="3707391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 bwMode="auto">
            <a:xfrm>
              <a:off x="1059871" y="26272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1895609" y="2648507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2225653" y="299238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1396725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 bwMode="auto">
            <a:xfrm>
              <a:off x="2347760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3362395" y="3491367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3628382" y="301656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 bwMode="auto">
            <a:xfrm>
              <a:off x="3747915" y="376027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3362395" y="423119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0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Quality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Cluster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 bwMode="auto">
              <a:xfrm>
                <a:off x="571473" y="1844824"/>
                <a:ext cx="7816951" cy="434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ú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21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981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438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6pPr>
                <a:lvl7pPr marL="2895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7pPr>
                <a:lvl8pPr marL="3352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8pPr>
                <a:lvl9pPr marL="3810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Silhouette coefficient	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400" b="0" i="1" kern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de-DE" sz="24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de-DE" sz="2400" b="0" i="1" kern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𝑑𝑠𝑖𝑚</m:t>
                        </m:r>
                        <m:d>
                          <m:dPr>
                            <m:ctrlPr>
                              <a:rPr lang="de-DE" sz="2400" b="0" i="1" kern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kern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</m:d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𝑠𝑖𝑚</m:t>
                        </m:r>
                        <m:d>
                          <m:dPr>
                            <m:ctrlPr>
                              <a:rPr lang="de-DE" sz="2400" b="0" i="1" kern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kern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</m:d>
                      </m:num>
                      <m:den>
                        <m:func>
                          <m:funcPr>
                            <m:ctrlPr>
                              <a:rPr lang="de-DE" sz="2400" b="0" i="1" kern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2400" b="0" i="0" kern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sz="2400" b="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b="0" i="1" kern="0" smtClean="0">
                                    <a:latin typeface="Cambria Math" panose="02040503050406030204" pitchFamily="18" charset="0"/>
                                  </a:rPr>
                                  <m:t>𝑠𝑖𝑚</m:t>
                                </m:r>
                                <m:d>
                                  <m:dPr>
                                    <m:ctrlPr>
                                      <a:rPr lang="de-DE" sz="2400" b="0" i="1" kern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b="0" i="1" kern="0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</m:d>
                                <m:r>
                                  <a:rPr lang="de-DE" sz="2400" b="0" i="1" kern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b="0" i="1" kern="0" smtClean="0">
                                    <a:latin typeface="Cambria Math" panose="02040503050406030204" pitchFamily="18" charset="0"/>
                                  </a:rPr>
                                  <m:t>𝑑𝑠𝑖𝑚</m:t>
                                </m:r>
                                <m:d>
                                  <m:dPr>
                                    <m:ctrlPr>
                                      <a:rPr lang="de-DE" sz="2400" b="0" i="1" kern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b="0" i="1" kern="0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den>
                    </m:f>
                    <m:r>
                      <a:rPr lang="de-DE" sz="2400" b="0" i="1" kern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400" b="0" i="1" kern="0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de-DE" sz="2400" b="0" i="1" kern="0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𝑠𝑖𝑚</m:t>
                    </m:r>
                    <m:d>
                      <m:dPr>
                        <m:ctrlPr>
                          <a:rPr lang="de-DE" sz="1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𝑑𝑠𝑖𝑚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)=0, </m:t>
                    </m:r>
                    <m:r>
                      <a:rPr lang="de-DE" sz="1800" i="1" kern="0">
                        <a:latin typeface="Cambria Math" panose="02040503050406030204" pitchFamily="18" charset="0"/>
                      </a:rPr>
                      <m:t>𝑡h𝑒𝑛</m:t>
                    </m:r>
                    <m:r>
                      <a:rPr lang="de-DE" sz="1800" i="1" ker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800" i="1" ker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de-DE" sz="1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de-DE" sz="1800" i="1" ker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de-DE" sz="1800" i="1" kern="0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sz="1800" i="1" ker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sz="1800" i="1" ker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de-DE" sz="1800" i="1" kern="0">
                        <a:latin typeface="Cambria Math" panose="02040503050406030204" pitchFamily="18" charset="0"/>
                      </a:rPr>
                      <m:t>) ∈[−1, 1]</m:t>
                    </m:r>
                  </m:oMath>
                </a14:m>
                <a:r>
                  <a:rPr lang="en-US" sz="1800" kern="0" dirty="0" smtClean="0"/>
                  <a:t> </a:t>
                </a:r>
              </a:p>
              <a:p>
                <a:pPr lvl="1"/>
                <a:endParaRPr lang="en-US" sz="1800" kern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de-DE" sz="2400" b="0" i="1" kern="0" smtClean="0">
                        <a:latin typeface="Cambria Math" panose="02040503050406030204" pitchFamily="18" charset="0"/>
                      </a:rPr>
                      <m:t>𝑠𝑖𝑙h</m:t>
                    </m:r>
                    <m:d>
                      <m:dPr>
                        <m:ctrlPr>
                          <a:rPr lang="de-DE" sz="24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de-DE" sz="2400" b="0" i="1" kern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2400" b="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de-DE" sz="2400" b="0" i="1" kern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/>
                      <m:e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kern="0" dirty="0" smtClean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400" i="1" kern="0">
                        <a:latin typeface="Cambria Math" panose="02040503050406030204" pitchFamily="18" charset="0"/>
                      </a:rPr>
                      <m:t>𝑠𝑖𝑙h</m:t>
                    </m:r>
                    <m:d>
                      <m:dPr>
                        <m:ctrlPr>
                          <a:rPr lang="de-DE" sz="2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sz="2400" i="1" ker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2400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ker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400" i="1" ker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2400" i="1" ker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de-DE" sz="2400" i="1" ker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sz="2400" i="1" ker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de-DE" sz="24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sz="24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b>
                      <m:sup/>
                      <m:e>
                        <m:r>
                          <a:rPr lang="de-DE" sz="2400" i="1" ker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sz="2400" i="1" ker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400" i="1" ker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de-DE" sz="2400" i="1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kern="0" dirty="0"/>
                  <a:t> </a:t>
                </a:r>
              </a:p>
              <a:p>
                <a:pPr lvl="1"/>
                <a:endParaRPr lang="en-US" sz="2400" kern="0" dirty="0" smtClean="0"/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73" y="1844824"/>
                <a:ext cx="7816951" cy="4343400"/>
              </a:xfrm>
              <a:prstGeom prst="rect">
                <a:avLst/>
              </a:prstGeom>
              <a:blipFill>
                <a:blip r:embed="rId3"/>
                <a:stretch>
                  <a:fillRect l="-702" t="-70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94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475656" y="3212976"/>
            <a:ext cx="5616624" cy="3384376"/>
          </a:xfrm>
          <a:prstGeom prst="rect">
            <a:avLst/>
          </a:prstGeom>
        </p:spPr>
        <p:txBody>
          <a:bodyPr/>
          <a:lstStyle/>
          <a:p>
            <a:pPr marL="85725" indent="0">
              <a:buNone/>
            </a:pPr>
            <a:r>
              <a:rPr lang="de-DE" dirty="0" smtClean="0"/>
              <a:t>1. Chapter: </a:t>
            </a:r>
            <a:r>
              <a:rPr lang="de-DE" dirty="0" err="1" smtClean="0"/>
              <a:t>Introduction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1.1 </a:t>
            </a:r>
            <a:r>
              <a:rPr lang="de-DE" dirty="0" err="1" smtClean="0"/>
              <a:t>Overview</a:t>
            </a:r>
            <a:endParaRPr lang="en-US" dirty="0" smtClean="0"/>
          </a:p>
          <a:p>
            <a:pPr marL="85725" indent="0">
              <a:buNone/>
            </a:pPr>
            <a:r>
              <a:rPr lang="de-DE" dirty="0" smtClean="0"/>
              <a:t>	1.2 Training </a:t>
            </a:r>
            <a:r>
              <a:rPr lang="de-DE" dirty="0" err="1" smtClean="0"/>
              <a:t>and</a:t>
            </a:r>
            <a:r>
              <a:rPr lang="de-DE" dirty="0" smtClean="0"/>
              <a:t> Validation</a:t>
            </a:r>
          </a:p>
          <a:p>
            <a:pPr marL="85725" indent="0">
              <a:buNone/>
            </a:pPr>
            <a:r>
              <a:rPr lang="de-DE" dirty="0" smtClean="0"/>
              <a:t>2. Chapter: </a:t>
            </a:r>
            <a:r>
              <a:rPr lang="de-DE" dirty="0" err="1" smtClean="0"/>
              <a:t>Methods</a:t>
            </a:r>
            <a:endParaRPr lang="de-DE" dirty="0" smtClean="0"/>
          </a:p>
          <a:p>
            <a:pPr marL="85725" indent="0">
              <a:buNone/>
            </a:pPr>
            <a:r>
              <a:rPr lang="de-DE" b="1" dirty="0" smtClean="0"/>
              <a:t>	2.1 </a:t>
            </a:r>
            <a:r>
              <a:rPr lang="de-DE" b="1" dirty="0" err="1" smtClean="0"/>
              <a:t>Hierarchical</a:t>
            </a:r>
            <a:r>
              <a:rPr lang="de-DE" b="1" dirty="0" smtClean="0"/>
              <a:t> </a:t>
            </a:r>
            <a:r>
              <a:rPr lang="de-DE" b="1" dirty="0"/>
              <a:t>Clustering</a:t>
            </a:r>
            <a:endParaRPr lang="de-DE" b="1" dirty="0" smtClean="0"/>
          </a:p>
          <a:p>
            <a:pPr marL="85725" indent="0">
              <a:buNone/>
            </a:pPr>
            <a:r>
              <a:rPr lang="de-DE" dirty="0" smtClean="0"/>
              <a:t>	2.2 k-</a:t>
            </a:r>
            <a:r>
              <a:rPr lang="de-DE" dirty="0" err="1" smtClean="0"/>
              <a:t>means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2.3 DBSCAN</a:t>
            </a:r>
          </a:p>
          <a:p>
            <a:pPr marL="85725" indent="0">
              <a:buNone/>
            </a:pPr>
            <a:r>
              <a:rPr lang="de-DE" dirty="0" smtClean="0"/>
              <a:t>3. Chapter: </a:t>
            </a:r>
            <a:r>
              <a:rPr lang="de-DE" dirty="0" err="1" smtClean="0"/>
              <a:t>Application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4. </a:t>
            </a:r>
            <a:r>
              <a:rPr lang="de-DE" dirty="0"/>
              <a:t>Chapter: </a:t>
            </a:r>
            <a:r>
              <a:rPr lang="de-DE" dirty="0" smtClean="0"/>
              <a:t>Summary</a:t>
            </a:r>
          </a:p>
          <a:p>
            <a:pPr marL="85725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0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Hierarchical</a:t>
            </a:r>
            <a:r>
              <a:rPr lang="de-DE" dirty="0"/>
              <a:t> </a:t>
            </a:r>
            <a:r>
              <a:rPr lang="de-DE" dirty="0" smtClean="0"/>
              <a:t>Clustering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71473" y="1844824"/>
            <a:ext cx="5368679" cy="258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+mj-lt"/>
              <a:buAutoNum type="arabicPeriod"/>
            </a:pPr>
            <a:r>
              <a:rPr lang="de-DE" sz="1800" kern="0" dirty="0" smtClean="0"/>
              <a:t>Start </a:t>
            </a:r>
            <a:r>
              <a:rPr lang="de-DE" sz="1800" kern="0" dirty="0" err="1" smtClean="0"/>
              <a:t>with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one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cluster</a:t>
            </a:r>
            <a:r>
              <a:rPr lang="de-DE" sz="1800" kern="0" dirty="0" smtClean="0"/>
              <a:t> per </a:t>
            </a:r>
            <a:r>
              <a:rPr lang="de-DE" sz="1800" kern="0" dirty="0" err="1" smtClean="0"/>
              <a:t>element</a:t>
            </a:r>
            <a:endParaRPr lang="de-DE" sz="1800" kern="0" dirty="0" smtClean="0"/>
          </a:p>
          <a:p>
            <a:pPr>
              <a:buFont typeface="+mj-lt"/>
              <a:buAutoNum type="arabicPeriod"/>
            </a:pPr>
            <a:r>
              <a:rPr lang="de-DE" sz="1800" kern="0" dirty="0" smtClean="0"/>
              <a:t>Combine </a:t>
            </a:r>
            <a:r>
              <a:rPr lang="de-DE" sz="1800" kern="0" dirty="0" err="1" smtClean="0"/>
              <a:t>the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two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closest</a:t>
            </a:r>
            <a:r>
              <a:rPr lang="de-DE" sz="1800" kern="0" dirty="0" smtClean="0"/>
              <a:t> (</a:t>
            </a:r>
            <a:r>
              <a:rPr lang="de-DE" sz="1800" kern="0" dirty="0" err="1" smtClean="0"/>
              <a:t>most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similar</a:t>
            </a:r>
            <a:r>
              <a:rPr lang="de-DE" sz="1800" kern="0" dirty="0" smtClean="0"/>
              <a:t>) </a:t>
            </a:r>
            <a:r>
              <a:rPr lang="de-DE" sz="1800" kern="0" dirty="0" err="1" smtClean="0"/>
              <a:t>clusters</a:t>
            </a:r>
            <a:endParaRPr lang="de-DE" sz="1800" kern="0" dirty="0" smtClean="0"/>
          </a:p>
          <a:p>
            <a:pPr>
              <a:buFont typeface="+mj-lt"/>
              <a:buAutoNum type="arabicPeriod"/>
            </a:pPr>
            <a:r>
              <a:rPr lang="de-DE" sz="1800" kern="0" dirty="0" err="1" smtClean="0"/>
              <a:t>Until</a:t>
            </a:r>
            <a:r>
              <a:rPr lang="de-DE" sz="1800" kern="0" dirty="0" smtClean="0"/>
              <a:t> all </a:t>
            </a:r>
            <a:r>
              <a:rPr lang="de-DE" sz="1800" kern="0" dirty="0" err="1" smtClean="0"/>
              <a:t>elements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are</a:t>
            </a:r>
            <a:r>
              <a:rPr lang="de-DE" sz="1800" kern="0" dirty="0" smtClean="0"/>
              <a:t> in </a:t>
            </a:r>
            <a:r>
              <a:rPr lang="de-DE" sz="1800" kern="0" dirty="0" err="1" smtClean="0"/>
              <a:t>one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cluster</a:t>
            </a:r>
            <a:endParaRPr lang="de-DE" sz="1800" kern="0" dirty="0" smtClean="0"/>
          </a:p>
          <a:p>
            <a:endParaRPr lang="en-US" sz="1800" kern="0" dirty="0" smtClean="0"/>
          </a:p>
          <a:p>
            <a:r>
              <a:rPr lang="en-US" sz="1800" kern="0" dirty="0" smtClean="0"/>
              <a:t>Top down (divisive)/Bottom up (agglomerative)</a:t>
            </a:r>
            <a:endParaRPr lang="en-US" sz="1800" kern="0" dirty="0"/>
          </a:p>
        </p:txBody>
      </p:sp>
      <p:sp>
        <p:nvSpPr>
          <p:cNvPr id="56" name="Ellipse 55"/>
          <p:cNvSpPr/>
          <p:nvPr/>
        </p:nvSpPr>
        <p:spPr bwMode="auto">
          <a:xfrm>
            <a:off x="7884368" y="3086782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7" name="Ellipse 56"/>
          <p:cNvSpPr/>
          <p:nvPr/>
        </p:nvSpPr>
        <p:spPr bwMode="auto">
          <a:xfrm>
            <a:off x="7499472" y="2035992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6227584" y="3471678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B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6420032" y="4049022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A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7813879" y="3856574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C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658712" y="4581128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A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658712" y="4987356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B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658712" y="5393584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C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658712" y="5799812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658712" y="6206040"/>
            <a:ext cx="384896" cy="384896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Clusters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 rot="19796939">
            <a:off x="5545661" y="1512191"/>
            <a:ext cx="2655210" cy="2036959"/>
            <a:chOff x="1059871" y="2219350"/>
            <a:chExt cx="2904068" cy="2227873"/>
          </a:xfrm>
        </p:grpSpPr>
        <p:sp>
          <p:nvSpPr>
            <p:cNvPr id="8" name="Ellipse 7"/>
            <p:cNvSpPr/>
            <p:nvPr/>
          </p:nvSpPr>
          <p:spPr bwMode="auto">
            <a:xfrm>
              <a:off x="1679585" y="302959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3079102" y="344363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 bwMode="auto">
            <a:xfrm>
              <a:off x="1059871" y="26272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1895609" y="2648507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2225653" y="299238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1396725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13"/>
            <p:cNvSpPr/>
            <p:nvPr/>
          </p:nvSpPr>
          <p:spPr bwMode="auto">
            <a:xfrm>
              <a:off x="2347760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3362395" y="3837414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 bwMode="auto">
            <a:xfrm>
              <a:off x="3628382" y="320735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 bwMode="auto">
            <a:xfrm>
              <a:off x="3747915" y="376027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3362395" y="423119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9" name="Inhaltsplatzhalter 2"/>
          <p:cNvSpPr txBox="1">
            <a:spLocks/>
          </p:cNvSpPr>
          <p:nvPr/>
        </p:nvSpPr>
        <p:spPr bwMode="auto">
          <a:xfrm>
            <a:off x="571473" y="1844824"/>
            <a:ext cx="450351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kern="0" dirty="0" smtClean="0"/>
              <a:t>Single Link</a:t>
            </a:r>
          </a:p>
          <a:p>
            <a:pPr lvl="1"/>
            <a:r>
              <a:rPr lang="de-DE" sz="1800" kern="0" dirty="0" err="1" smtClean="0"/>
              <a:t>Smallest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distance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between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two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point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of</a:t>
            </a:r>
            <a:r>
              <a:rPr lang="de-DE" sz="1800" kern="0" dirty="0" smtClean="0"/>
              <a:t> different </a:t>
            </a:r>
            <a:r>
              <a:rPr lang="de-DE" sz="1800" kern="0" dirty="0" err="1" smtClean="0"/>
              <a:t>clusters</a:t>
            </a:r>
            <a:r>
              <a:rPr lang="de-DE" sz="1800" kern="0" dirty="0" smtClean="0"/>
              <a:t> </a:t>
            </a:r>
          </a:p>
          <a:p>
            <a:pPr marL="0" indent="0">
              <a:buNone/>
            </a:pPr>
            <a:endParaRPr lang="de-DE" sz="3200" kern="0" dirty="0" smtClean="0"/>
          </a:p>
          <a:p>
            <a:r>
              <a:rPr lang="de-DE" b="0" kern="0" dirty="0" err="1" smtClean="0"/>
              <a:t>Complete</a:t>
            </a:r>
            <a:r>
              <a:rPr lang="de-DE" b="0" kern="0" dirty="0" smtClean="0"/>
              <a:t> Link</a:t>
            </a:r>
          </a:p>
          <a:p>
            <a:pPr lvl="1"/>
            <a:r>
              <a:rPr lang="de-DE" sz="1800" kern="0" dirty="0" err="1" smtClean="0"/>
              <a:t>Largerst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distance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between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two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points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of</a:t>
            </a:r>
            <a:r>
              <a:rPr lang="de-DE" sz="1800" kern="0" dirty="0" smtClean="0"/>
              <a:t> different </a:t>
            </a:r>
            <a:r>
              <a:rPr lang="de-DE" sz="1800" kern="0" dirty="0" err="1" smtClean="0"/>
              <a:t>clusters</a:t>
            </a:r>
            <a:endParaRPr lang="de-DE" sz="1800" b="0" kern="0" dirty="0" smtClean="0"/>
          </a:p>
          <a:p>
            <a:pPr marL="0" indent="0">
              <a:buNone/>
            </a:pPr>
            <a:endParaRPr lang="de-DE" sz="3200" b="0" kern="0" dirty="0" smtClean="0"/>
          </a:p>
          <a:p>
            <a:r>
              <a:rPr lang="de-DE" kern="0" dirty="0" smtClean="0"/>
              <a:t>Average Link</a:t>
            </a:r>
          </a:p>
          <a:p>
            <a:pPr lvl="1"/>
            <a:r>
              <a:rPr lang="de-DE" sz="1800" kern="0" dirty="0" smtClean="0"/>
              <a:t>Average </a:t>
            </a:r>
            <a:r>
              <a:rPr lang="de-DE" sz="1800" kern="0" dirty="0" err="1" smtClean="0"/>
              <a:t>distance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between</a:t>
            </a:r>
            <a:r>
              <a:rPr lang="de-DE" sz="1800" kern="0" dirty="0" smtClean="0"/>
              <a:t> all </a:t>
            </a:r>
            <a:r>
              <a:rPr lang="de-DE" sz="1800" kern="0" dirty="0" err="1" smtClean="0"/>
              <a:t>points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of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one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cluster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to</a:t>
            </a:r>
            <a:r>
              <a:rPr lang="de-DE" sz="1800" kern="0" dirty="0" smtClean="0"/>
              <a:t> all </a:t>
            </a:r>
            <a:r>
              <a:rPr lang="de-DE" sz="1800" kern="0" dirty="0" err="1" smtClean="0"/>
              <a:t>points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of</a:t>
            </a:r>
            <a:r>
              <a:rPr lang="de-DE" sz="1800" kern="0" dirty="0" smtClean="0"/>
              <a:t> a different </a:t>
            </a:r>
            <a:r>
              <a:rPr lang="de-DE" sz="1800" kern="0" dirty="0" err="1" smtClean="0"/>
              <a:t>cluster</a:t>
            </a:r>
            <a:endParaRPr lang="en-US" sz="1800" kern="0" dirty="0" smtClean="0"/>
          </a:p>
        </p:txBody>
      </p:sp>
      <p:grpSp>
        <p:nvGrpSpPr>
          <p:cNvPr id="20" name="Gruppieren 19"/>
          <p:cNvGrpSpPr/>
          <p:nvPr/>
        </p:nvGrpSpPr>
        <p:grpSpPr>
          <a:xfrm rot="19796939">
            <a:off x="5541236" y="3164834"/>
            <a:ext cx="2655210" cy="2036959"/>
            <a:chOff x="1059871" y="2219350"/>
            <a:chExt cx="2904068" cy="2227873"/>
          </a:xfrm>
        </p:grpSpPr>
        <p:sp>
          <p:nvSpPr>
            <p:cNvPr id="21" name="Ellipse 20"/>
            <p:cNvSpPr/>
            <p:nvPr/>
          </p:nvSpPr>
          <p:spPr bwMode="auto">
            <a:xfrm>
              <a:off x="1679585" y="302959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 bwMode="auto">
            <a:xfrm>
              <a:off x="3079102" y="344363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1059871" y="26272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1895609" y="2648507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2225653" y="299238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 bwMode="auto">
            <a:xfrm>
              <a:off x="1396725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 bwMode="auto">
            <a:xfrm>
              <a:off x="2347760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3362395" y="3837414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3628382" y="320735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 bwMode="auto">
            <a:xfrm>
              <a:off x="3747915" y="376027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Ellipse 30"/>
            <p:cNvSpPr/>
            <p:nvPr/>
          </p:nvSpPr>
          <p:spPr bwMode="auto">
            <a:xfrm>
              <a:off x="3362395" y="423119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 rot="19796939">
            <a:off x="5537044" y="4824559"/>
            <a:ext cx="2655210" cy="2036959"/>
            <a:chOff x="1059871" y="2219350"/>
            <a:chExt cx="2904068" cy="2227873"/>
          </a:xfrm>
        </p:grpSpPr>
        <p:sp>
          <p:nvSpPr>
            <p:cNvPr id="33" name="Ellipse 32"/>
            <p:cNvSpPr/>
            <p:nvPr/>
          </p:nvSpPr>
          <p:spPr bwMode="auto">
            <a:xfrm>
              <a:off x="1679585" y="302959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 bwMode="auto">
            <a:xfrm>
              <a:off x="3079102" y="344363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 bwMode="auto">
            <a:xfrm>
              <a:off x="1059871" y="26272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6" name="Ellipse 35"/>
            <p:cNvSpPr/>
            <p:nvPr/>
          </p:nvSpPr>
          <p:spPr bwMode="auto">
            <a:xfrm>
              <a:off x="1895609" y="2648507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 bwMode="auto">
            <a:xfrm>
              <a:off x="2225653" y="299238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 bwMode="auto">
            <a:xfrm>
              <a:off x="1396725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 bwMode="auto">
            <a:xfrm>
              <a:off x="2347760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Ellipse 39"/>
            <p:cNvSpPr/>
            <p:nvPr/>
          </p:nvSpPr>
          <p:spPr bwMode="auto">
            <a:xfrm>
              <a:off x="3362395" y="3837414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 bwMode="auto">
            <a:xfrm>
              <a:off x="3628382" y="320735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 bwMode="auto">
            <a:xfrm>
              <a:off x="3747915" y="376027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 bwMode="auto">
            <a:xfrm>
              <a:off x="3362395" y="423119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44" name="Gerader Verbinder 43"/>
          <p:cNvCxnSpPr/>
          <p:nvPr/>
        </p:nvCxnSpPr>
        <p:spPr bwMode="auto">
          <a:xfrm>
            <a:off x="683568" y="3140968"/>
            <a:ext cx="795243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Gerader Verbinder 44"/>
          <p:cNvCxnSpPr/>
          <p:nvPr/>
        </p:nvCxnSpPr>
        <p:spPr bwMode="auto">
          <a:xfrm>
            <a:off x="683568" y="4725144"/>
            <a:ext cx="795243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787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Dendrogram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71473" y="1844824"/>
            <a:ext cx="5512695" cy="258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Root: Cluster with all points</a:t>
            </a:r>
            <a:endParaRPr lang="en-US" sz="1800" kern="0" dirty="0"/>
          </a:p>
          <a:p>
            <a:r>
              <a:rPr lang="en-US" sz="1800" kern="0" dirty="0" smtClean="0"/>
              <a:t>Leaf: Cluster with one point</a:t>
            </a:r>
          </a:p>
          <a:p>
            <a:r>
              <a:rPr lang="en-US" sz="1800" kern="0" dirty="0" smtClean="0"/>
              <a:t>Edges: Combine two clusters</a:t>
            </a:r>
          </a:p>
          <a:p>
            <a:r>
              <a:rPr lang="en-US" sz="1800" kern="0" dirty="0" smtClean="0"/>
              <a:t>Depth: Distance between two combined clusters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3" y="3189943"/>
            <a:ext cx="7961843" cy="324219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77128" y="587727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[5]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74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Dendrogram</a:t>
            </a:r>
            <a:r>
              <a:rPr lang="de-DE" dirty="0" smtClean="0"/>
              <a:t> - </a:t>
            </a:r>
            <a:r>
              <a:rPr lang="de-DE" dirty="0" err="1" smtClean="0"/>
              <a:t>Example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363377" y="1509435"/>
            <a:ext cx="6480720" cy="4889988"/>
            <a:chOff x="1729740" y="1547242"/>
            <a:chExt cx="5563941" cy="419823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793" y="1547242"/>
              <a:ext cx="5379888" cy="4124356"/>
            </a:xfrm>
            <a:prstGeom prst="rect">
              <a:avLst/>
            </a:prstGeom>
          </p:spPr>
        </p:pic>
        <p:sp>
          <p:nvSpPr>
            <p:cNvPr id="4" name="Freihandform 3"/>
            <p:cNvSpPr/>
            <p:nvPr/>
          </p:nvSpPr>
          <p:spPr bwMode="auto">
            <a:xfrm>
              <a:off x="1729740" y="5280660"/>
              <a:ext cx="3116580" cy="464820"/>
            </a:xfrm>
            <a:custGeom>
              <a:avLst/>
              <a:gdLst>
                <a:gd name="connsiteX0" fmla="*/ 0 w 3116580"/>
                <a:gd name="connsiteY0" fmla="*/ 53340 h 464820"/>
                <a:gd name="connsiteX1" fmla="*/ 0 w 3116580"/>
                <a:gd name="connsiteY1" fmla="*/ 53340 h 464820"/>
                <a:gd name="connsiteX2" fmla="*/ 731520 w 3116580"/>
                <a:gd name="connsiteY2" fmla="*/ 0 h 464820"/>
                <a:gd name="connsiteX3" fmla="*/ 1440180 w 3116580"/>
                <a:gd name="connsiteY3" fmla="*/ 99060 h 464820"/>
                <a:gd name="connsiteX4" fmla="*/ 1638300 w 3116580"/>
                <a:gd name="connsiteY4" fmla="*/ 68580 h 464820"/>
                <a:gd name="connsiteX5" fmla="*/ 2186940 w 3116580"/>
                <a:gd name="connsiteY5" fmla="*/ 53340 h 464820"/>
                <a:gd name="connsiteX6" fmla="*/ 2606040 w 3116580"/>
                <a:gd name="connsiteY6" fmla="*/ 76200 h 464820"/>
                <a:gd name="connsiteX7" fmla="*/ 2849880 w 3116580"/>
                <a:gd name="connsiteY7" fmla="*/ 129540 h 464820"/>
                <a:gd name="connsiteX8" fmla="*/ 3116580 w 3116580"/>
                <a:gd name="connsiteY8" fmla="*/ 457200 h 464820"/>
                <a:gd name="connsiteX9" fmla="*/ 838200 w 3116580"/>
                <a:gd name="connsiteY9" fmla="*/ 464820 h 464820"/>
                <a:gd name="connsiteX10" fmla="*/ 182880 w 3116580"/>
                <a:gd name="connsiteY10" fmla="*/ 426720 h 464820"/>
                <a:gd name="connsiteX11" fmla="*/ 114300 w 3116580"/>
                <a:gd name="connsiteY11" fmla="*/ 60960 h 464820"/>
                <a:gd name="connsiteX12" fmla="*/ 0 w 3116580"/>
                <a:gd name="connsiteY12" fmla="*/ 5334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16580" h="464820">
                  <a:moveTo>
                    <a:pt x="0" y="53340"/>
                  </a:moveTo>
                  <a:lnTo>
                    <a:pt x="0" y="53340"/>
                  </a:lnTo>
                  <a:lnTo>
                    <a:pt x="731520" y="0"/>
                  </a:lnTo>
                  <a:lnTo>
                    <a:pt x="1440180" y="99060"/>
                  </a:lnTo>
                  <a:lnTo>
                    <a:pt x="1638300" y="68580"/>
                  </a:lnTo>
                  <a:lnTo>
                    <a:pt x="2186940" y="53340"/>
                  </a:lnTo>
                  <a:lnTo>
                    <a:pt x="2606040" y="76200"/>
                  </a:lnTo>
                  <a:lnTo>
                    <a:pt x="2849880" y="129540"/>
                  </a:lnTo>
                  <a:lnTo>
                    <a:pt x="3116580" y="457200"/>
                  </a:lnTo>
                  <a:lnTo>
                    <a:pt x="838200" y="464820"/>
                  </a:lnTo>
                  <a:lnTo>
                    <a:pt x="182880" y="426720"/>
                  </a:lnTo>
                  <a:lnTo>
                    <a:pt x="114300" y="60960"/>
                  </a:lnTo>
                  <a:lnTo>
                    <a:pt x="0" y="53340"/>
                  </a:lnTo>
                  <a:close/>
                </a:path>
              </a:pathLst>
            </a:cu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8177128" y="587727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</a:t>
            </a:r>
            <a:r>
              <a:rPr lang="de-DE" sz="1200" dirty="0"/>
              <a:t>6</a:t>
            </a:r>
            <a:r>
              <a:rPr lang="de-DE" sz="1200" dirty="0" smtClean="0"/>
              <a:t>]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 bwMode="auto">
          <a:xfrm>
            <a:off x="1577757" y="1772816"/>
            <a:ext cx="401955" cy="36004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Hierarchical</a:t>
            </a:r>
            <a:r>
              <a:rPr lang="de-DE" dirty="0" smtClean="0"/>
              <a:t> Clustering - </a:t>
            </a:r>
            <a:r>
              <a:rPr lang="en-US" dirty="0"/>
              <a:t>Silhouette coefficient	</a:t>
            </a:r>
            <a:br>
              <a:rPr lang="en-US" dirty="0"/>
            </a:b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" r="73714" b="68732"/>
          <a:stretch/>
        </p:blipFill>
        <p:spPr>
          <a:xfrm>
            <a:off x="9713" y="1772816"/>
            <a:ext cx="3291840" cy="2302685"/>
          </a:xfrm>
          <a:prstGeom prst="rect">
            <a:avLst/>
          </a:prstGeom>
        </p:spPr>
      </p:pic>
      <p:sp>
        <p:nvSpPr>
          <p:cNvPr id="176" name="Textfeld 175"/>
          <p:cNvSpPr txBox="1"/>
          <p:nvPr/>
        </p:nvSpPr>
        <p:spPr>
          <a:xfrm>
            <a:off x="8636001" y="614172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[7]</a:t>
            </a:r>
            <a:endParaRPr lang="de-DE" dirty="0"/>
          </a:p>
        </p:txBody>
      </p:sp>
      <p:pic>
        <p:nvPicPr>
          <p:cNvPr id="177" name="Grafik 17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3" r="78497" b="5258"/>
          <a:stretch/>
        </p:blipFill>
        <p:spPr>
          <a:xfrm>
            <a:off x="5695501" y="1844824"/>
            <a:ext cx="2692923" cy="1872208"/>
          </a:xfrm>
          <a:prstGeom prst="rect">
            <a:avLst/>
          </a:prstGeom>
        </p:spPr>
      </p:pic>
      <p:pic>
        <p:nvPicPr>
          <p:cNvPr id="178" name="Grafik 17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35724" r="74986" b="36425"/>
          <a:stretch/>
        </p:blipFill>
        <p:spPr>
          <a:xfrm>
            <a:off x="3419872" y="1772816"/>
            <a:ext cx="2750172" cy="2232248"/>
          </a:xfrm>
          <a:prstGeom prst="rect">
            <a:avLst/>
          </a:prstGeom>
        </p:spPr>
      </p:pic>
      <p:pic>
        <p:nvPicPr>
          <p:cNvPr id="179" name="Grafik 1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7" t="2696" r="-49" b="67814"/>
          <a:stretch/>
        </p:blipFill>
        <p:spPr>
          <a:xfrm>
            <a:off x="37051" y="4149080"/>
            <a:ext cx="3094789" cy="2363649"/>
          </a:xfrm>
          <a:prstGeom prst="rect">
            <a:avLst/>
          </a:prstGeom>
        </p:spPr>
      </p:pic>
      <p:pic>
        <p:nvPicPr>
          <p:cNvPr id="180" name="Grafik 17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9" t="70977" r="5701" b="5663"/>
          <a:stretch/>
        </p:blipFill>
        <p:spPr>
          <a:xfrm>
            <a:off x="6514927" y="4293096"/>
            <a:ext cx="2449561" cy="1872208"/>
          </a:xfrm>
          <a:prstGeom prst="rect">
            <a:avLst/>
          </a:prstGeom>
        </p:spPr>
      </p:pic>
      <p:pic>
        <p:nvPicPr>
          <p:cNvPr id="181" name="Grafik 1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8" t="36835" r="-376" b="38009"/>
          <a:stretch/>
        </p:blipFill>
        <p:spPr>
          <a:xfrm>
            <a:off x="3419871" y="4221088"/>
            <a:ext cx="2777511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Hierarchical</a:t>
            </a:r>
            <a:r>
              <a:rPr lang="de-DE" dirty="0" smtClean="0"/>
              <a:t> Clustering - </a:t>
            </a:r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891" y="1772816"/>
            <a:ext cx="4500373" cy="249595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93904" y="373857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4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Hierarchical</a:t>
            </a:r>
            <a:r>
              <a:rPr lang="de-DE" dirty="0" smtClean="0"/>
              <a:t> Clustering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71473" y="1844824"/>
            <a:ext cx="550325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Problems</a:t>
            </a:r>
          </a:p>
          <a:p>
            <a:pPr lvl="1"/>
            <a:r>
              <a:rPr lang="en-US" sz="1800" kern="0" dirty="0" smtClean="0"/>
              <a:t>Clusters </a:t>
            </a:r>
            <a:r>
              <a:rPr lang="en-US" sz="1800" kern="0" dirty="0"/>
              <a:t>within clusters</a:t>
            </a:r>
          </a:p>
          <a:p>
            <a:pPr lvl="1"/>
            <a:r>
              <a:rPr lang="en-US" sz="1800" kern="0" dirty="0" smtClean="0"/>
              <a:t>Different cluster densities in one dataset</a:t>
            </a:r>
          </a:p>
          <a:p>
            <a:endParaRPr lang="en-US" sz="1800" kern="0" dirty="0"/>
          </a:p>
          <a:p>
            <a:r>
              <a:rPr lang="en-US" sz="1800" kern="0" dirty="0" smtClean="0"/>
              <a:t>Idea: Create a cluster hierarchy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71473" y="4016524"/>
            <a:ext cx="3006579" cy="2382316"/>
            <a:chOff x="575093" y="3455993"/>
            <a:chExt cx="4244791" cy="3363435"/>
          </a:xfrm>
        </p:grpSpPr>
        <p:sp>
          <p:nvSpPr>
            <p:cNvPr id="61" name="Ellipse 60"/>
            <p:cNvSpPr/>
            <p:nvPr/>
          </p:nvSpPr>
          <p:spPr bwMode="auto">
            <a:xfrm>
              <a:off x="1744343" y="4872981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 bwMode="auto">
            <a:xfrm>
              <a:off x="1716884" y="4448559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3" name="Ellipse 62"/>
            <p:cNvSpPr/>
            <p:nvPr/>
          </p:nvSpPr>
          <p:spPr bwMode="auto">
            <a:xfrm>
              <a:off x="1960194" y="4774225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4" name="Ellipse 63"/>
            <p:cNvSpPr/>
            <p:nvPr/>
          </p:nvSpPr>
          <p:spPr bwMode="auto">
            <a:xfrm>
              <a:off x="1932735" y="4349803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5" name="Ellipse 64"/>
            <p:cNvSpPr/>
            <p:nvPr/>
          </p:nvSpPr>
          <p:spPr bwMode="auto">
            <a:xfrm>
              <a:off x="1487353" y="4764003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Ellipse 65"/>
            <p:cNvSpPr/>
            <p:nvPr/>
          </p:nvSpPr>
          <p:spPr bwMode="auto">
            <a:xfrm>
              <a:off x="1703204" y="4665247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7" name="Ellipse 66"/>
            <p:cNvSpPr/>
            <p:nvPr/>
          </p:nvSpPr>
          <p:spPr bwMode="auto">
            <a:xfrm>
              <a:off x="1675745" y="4240825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8" name="Ellipse 67"/>
            <p:cNvSpPr/>
            <p:nvPr/>
          </p:nvSpPr>
          <p:spPr bwMode="auto">
            <a:xfrm>
              <a:off x="1446214" y="4566491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 bwMode="auto">
            <a:xfrm>
              <a:off x="2475510" y="4774225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0" name="Ellipse 69"/>
            <p:cNvSpPr/>
            <p:nvPr/>
          </p:nvSpPr>
          <p:spPr bwMode="auto">
            <a:xfrm>
              <a:off x="1961530" y="4566491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2453756" y="4297278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2098010" y="4099766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3" name="Ellipse 72"/>
            <p:cNvSpPr/>
            <p:nvPr/>
          </p:nvSpPr>
          <p:spPr bwMode="auto">
            <a:xfrm>
              <a:off x="2076256" y="3622819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4" name="Ellipse 73"/>
            <p:cNvSpPr/>
            <p:nvPr/>
          </p:nvSpPr>
          <p:spPr bwMode="auto">
            <a:xfrm>
              <a:off x="1248702" y="4001010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5" name="Ellipse 74"/>
            <p:cNvSpPr/>
            <p:nvPr/>
          </p:nvSpPr>
          <p:spPr bwMode="auto">
            <a:xfrm>
              <a:off x="1226948" y="3524063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6" name="Ellipse 75"/>
            <p:cNvSpPr/>
            <p:nvPr/>
          </p:nvSpPr>
          <p:spPr bwMode="auto">
            <a:xfrm>
              <a:off x="575093" y="4764003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3057431" y="4134656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8" name="Ellipse 77"/>
            <p:cNvSpPr/>
            <p:nvPr/>
          </p:nvSpPr>
          <p:spPr bwMode="auto">
            <a:xfrm>
              <a:off x="2405576" y="5374596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9" name="Ellipse 78"/>
            <p:cNvSpPr/>
            <p:nvPr/>
          </p:nvSpPr>
          <p:spPr bwMode="auto">
            <a:xfrm>
              <a:off x="876709" y="4949845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0" name="Ellipse 79"/>
            <p:cNvSpPr/>
            <p:nvPr/>
          </p:nvSpPr>
          <p:spPr bwMode="auto">
            <a:xfrm>
              <a:off x="1226948" y="5655973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1" name="Ellipse 80"/>
            <p:cNvSpPr/>
            <p:nvPr/>
          </p:nvSpPr>
          <p:spPr bwMode="auto">
            <a:xfrm>
              <a:off x="2484046" y="6410711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2" name="Ellipse 81"/>
            <p:cNvSpPr/>
            <p:nvPr/>
          </p:nvSpPr>
          <p:spPr bwMode="auto">
            <a:xfrm>
              <a:off x="2958675" y="5754729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3" name="Ellipse 82"/>
            <p:cNvSpPr/>
            <p:nvPr/>
          </p:nvSpPr>
          <p:spPr bwMode="auto">
            <a:xfrm>
              <a:off x="4515547" y="5016964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Ellipse 83"/>
            <p:cNvSpPr/>
            <p:nvPr/>
          </p:nvSpPr>
          <p:spPr bwMode="auto">
            <a:xfrm>
              <a:off x="3755983" y="4547315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5" name="Ellipse 84"/>
            <p:cNvSpPr/>
            <p:nvPr/>
          </p:nvSpPr>
          <p:spPr bwMode="auto">
            <a:xfrm>
              <a:off x="3057431" y="4885436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Ellipse 85"/>
            <p:cNvSpPr/>
            <p:nvPr/>
          </p:nvSpPr>
          <p:spPr bwMode="auto">
            <a:xfrm>
              <a:off x="3562294" y="3860321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7" name="Ellipse 86"/>
            <p:cNvSpPr/>
            <p:nvPr/>
          </p:nvSpPr>
          <p:spPr bwMode="auto">
            <a:xfrm>
              <a:off x="2859919" y="3455993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8" name="Ellipse 87"/>
            <p:cNvSpPr/>
            <p:nvPr/>
          </p:nvSpPr>
          <p:spPr bwMode="auto">
            <a:xfrm>
              <a:off x="3441369" y="4396034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9" name="Ellipse 88"/>
            <p:cNvSpPr/>
            <p:nvPr/>
          </p:nvSpPr>
          <p:spPr bwMode="auto">
            <a:xfrm>
              <a:off x="3760892" y="4292578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0" name="Ellipse 89"/>
            <p:cNvSpPr/>
            <p:nvPr/>
          </p:nvSpPr>
          <p:spPr bwMode="auto">
            <a:xfrm>
              <a:off x="3971841" y="4536720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1" name="Ellipse 90"/>
            <p:cNvSpPr/>
            <p:nvPr/>
          </p:nvSpPr>
          <p:spPr bwMode="auto">
            <a:xfrm>
              <a:off x="3526822" y="4665247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2" name="Ellipse 91"/>
            <p:cNvSpPr/>
            <p:nvPr/>
          </p:nvSpPr>
          <p:spPr bwMode="auto">
            <a:xfrm>
              <a:off x="3759537" y="4819160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3" name="Ellipse 92"/>
            <p:cNvSpPr/>
            <p:nvPr/>
          </p:nvSpPr>
          <p:spPr bwMode="auto">
            <a:xfrm>
              <a:off x="3944808" y="4134656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4" name="Ellipse 93"/>
            <p:cNvSpPr/>
            <p:nvPr/>
          </p:nvSpPr>
          <p:spPr bwMode="auto">
            <a:xfrm>
              <a:off x="4154668" y="4786680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5" name="Ellipse 94"/>
            <p:cNvSpPr/>
            <p:nvPr/>
          </p:nvSpPr>
          <p:spPr bwMode="auto">
            <a:xfrm>
              <a:off x="4127635" y="4384616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6" name="Ellipse 95"/>
            <p:cNvSpPr/>
            <p:nvPr/>
          </p:nvSpPr>
          <p:spPr bwMode="auto">
            <a:xfrm>
              <a:off x="4000137" y="6146137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7" name="Ellipse 96"/>
            <p:cNvSpPr/>
            <p:nvPr/>
          </p:nvSpPr>
          <p:spPr bwMode="auto">
            <a:xfrm>
              <a:off x="3188176" y="6190276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8" name="Ellipse 97"/>
            <p:cNvSpPr/>
            <p:nvPr/>
          </p:nvSpPr>
          <p:spPr bwMode="auto">
            <a:xfrm>
              <a:off x="3985484" y="6656195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9" name="Ellipse 98"/>
            <p:cNvSpPr/>
            <p:nvPr/>
          </p:nvSpPr>
          <p:spPr bwMode="auto">
            <a:xfrm>
              <a:off x="2950998" y="6533478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0" name="Ellipse 99"/>
            <p:cNvSpPr/>
            <p:nvPr/>
          </p:nvSpPr>
          <p:spPr bwMode="auto">
            <a:xfrm>
              <a:off x="3859343" y="6029000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1" name="Ellipse 100"/>
            <p:cNvSpPr/>
            <p:nvPr/>
          </p:nvSpPr>
          <p:spPr bwMode="auto">
            <a:xfrm>
              <a:off x="4656651" y="6494919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2" name="Ellipse 101"/>
            <p:cNvSpPr/>
            <p:nvPr/>
          </p:nvSpPr>
          <p:spPr bwMode="auto">
            <a:xfrm>
              <a:off x="3463538" y="6395091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3" name="Ellipse 102"/>
            <p:cNvSpPr/>
            <p:nvPr/>
          </p:nvSpPr>
          <p:spPr bwMode="auto">
            <a:xfrm>
              <a:off x="3293024" y="6014534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4" name="Ellipse 103"/>
            <p:cNvSpPr/>
            <p:nvPr/>
          </p:nvSpPr>
          <p:spPr bwMode="auto">
            <a:xfrm>
              <a:off x="4617011" y="4349803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5" name="Ellipse 104"/>
            <p:cNvSpPr/>
            <p:nvPr/>
          </p:nvSpPr>
          <p:spPr bwMode="auto">
            <a:xfrm>
              <a:off x="4459139" y="3781398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6" name="Ellipse 105"/>
            <p:cNvSpPr/>
            <p:nvPr/>
          </p:nvSpPr>
          <p:spPr bwMode="auto">
            <a:xfrm>
              <a:off x="3997921" y="3579908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7" name="Ellipse 106"/>
            <p:cNvSpPr/>
            <p:nvPr/>
          </p:nvSpPr>
          <p:spPr bwMode="auto">
            <a:xfrm>
              <a:off x="3930123" y="5217574"/>
              <a:ext cx="163233" cy="163233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08" name="Ellipse 107"/>
          <p:cNvSpPr/>
          <p:nvPr/>
        </p:nvSpPr>
        <p:spPr bwMode="auto">
          <a:xfrm>
            <a:off x="5724128" y="350100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9" name="Ellipse 108"/>
          <p:cNvSpPr/>
          <p:nvPr/>
        </p:nvSpPr>
        <p:spPr bwMode="auto">
          <a:xfrm>
            <a:off x="5953086" y="350100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0" name="Ellipse 109"/>
          <p:cNvSpPr/>
          <p:nvPr/>
        </p:nvSpPr>
        <p:spPr bwMode="auto">
          <a:xfrm>
            <a:off x="5781937" y="3600393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1" name="Ellipse 110"/>
          <p:cNvSpPr/>
          <p:nvPr/>
        </p:nvSpPr>
        <p:spPr bwMode="auto">
          <a:xfrm>
            <a:off x="5781937" y="3815396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2" name="Ellipse 111"/>
          <p:cNvSpPr/>
          <p:nvPr/>
        </p:nvSpPr>
        <p:spPr bwMode="auto">
          <a:xfrm>
            <a:off x="5908001" y="369977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3" name="Ellipse 112"/>
          <p:cNvSpPr/>
          <p:nvPr/>
        </p:nvSpPr>
        <p:spPr bwMode="auto">
          <a:xfrm>
            <a:off x="5718905" y="369977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4" name="Ellipse 113"/>
          <p:cNvSpPr/>
          <p:nvPr/>
        </p:nvSpPr>
        <p:spPr bwMode="auto">
          <a:xfrm>
            <a:off x="6094184" y="3621363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5" name="Ellipse 114"/>
          <p:cNvSpPr/>
          <p:nvPr/>
        </p:nvSpPr>
        <p:spPr bwMode="auto">
          <a:xfrm>
            <a:off x="5968120" y="369977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6" name="Ellipse 115"/>
          <p:cNvSpPr/>
          <p:nvPr/>
        </p:nvSpPr>
        <p:spPr bwMode="auto">
          <a:xfrm>
            <a:off x="5960587" y="3840739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7" name="Ellipse 116"/>
          <p:cNvSpPr/>
          <p:nvPr/>
        </p:nvSpPr>
        <p:spPr bwMode="auto">
          <a:xfrm>
            <a:off x="6068704" y="3815396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8" name="Ellipse 117"/>
          <p:cNvSpPr/>
          <p:nvPr/>
        </p:nvSpPr>
        <p:spPr bwMode="auto">
          <a:xfrm>
            <a:off x="6124235" y="346653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9" name="Ellipse 118"/>
          <p:cNvSpPr/>
          <p:nvPr/>
        </p:nvSpPr>
        <p:spPr bwMode="auto">
          <a:xfrm>
            <a:off x="5868061" y="3538021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Ellipse 119"/>
          <p:cNvSpPr/>
          <p:nvPr/>
        </p:nvSpPr>
        <p:spPr bwMode="auto">
          <a:xfrm>
            <a:off x="5923592" y="3189163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1" name="Ellipse 120"/>
          <p:cNvSpPr/>
          <p:nvPr/>
        </p:nvSpPr>
        <p:spPr bwMode="auto">
          <a:xfrm>
            <a:off x="5884556" y="3354204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" name="Ellipse 121"/>
          <p:cNvSpPr/>
          <p:nvPr/>
        </p:nvSpPr>
        <p:spPr bwMode="auto">
          <a:xfrm>
            <a:off x="6018396" y="3354204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3" name="Ellipse 122"/>
          <p:cNvSpPr/>
          <p:nvPr/>
        </p:nvSpPr>
        <p:spPr bwMode="auto">
          <a:xfrm>
            <a:off x="5763585" y="3259834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4" name="Ellipse 123"/>
          <p:cNvSpPr/>
          <p:nvPr/>
        </p:nvSpPr>
        <p:spPr bwMode="auto">
          <a:xfrm>
            <a:off x="5858389" y="3424875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5" name="Ellipse 124"/>
          <p:cNvSpPr/>
          <p:nvPr/>
        </p:nvSpPr>
        <p:spPr bwMode="auto">
          <a:xfrm>
            <a:off x="6253311" y="3304781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6" name="Ellipse 125"/>
          <p:cNvSpPr/>
          <p:nvPr/>
        </p:nvSpPr>
        <p:spPr bwMode="auto">
          <a:xfrm>
            <a:off x="6093304" y="3375452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7" name="Ellipse 126"/>
          <p:cNvSpPr/>
          <p:nvPr/>
        </p:nvSpPr>
        <p:spPr bwMode="auto">
          <a:xfrm>
            <a:off x="6188108" y="3540493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8" name="Ellipse 127"/>
          <p:cNvSpPr/>
          <p:nvPr/>
        </p:nvSpPr>
        <p:spPr bwMode="auto">
          <a:xfrm>
            <a:off x="6511469" y="4219911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9" name="Ellipse 128"/>
          <p:cNvSpPr/>
          <p:nvPr/>
        </p:nvSpPr>
        <p:spPr bwMode="auto">
          <a:xfrm>
            <a:off x="6739251" y="4167099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0" name="Ellipse 129"/>
          <p:cNvSpPr/>
          <p:nvPr/>
        </p:nvSpPr>
        <p:spPr bwMode="auto">
          <a:xfrm>
            <a:off x="6946523" y="4180356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1" name="Ellipse 130"/>
          <p:cNvSpPr/>
          <p:nvPr/>
        </p:nvSpPr>
        <p:spPr bwMode="auto">
          <a:xfrm>
            <a:off x="6901516" y="441469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2" name="Ellipse 131"/>
          <p:cNvSpPr/>
          <p:nvPr/>
        </p:nvSpPr>
        <p:spPr bwMode="auto">
          <a:xfrm>
            <a:off x="6645897" y="4402559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3" name="Ellipse 132"/>
          <p:cNvSpPr/>
          <p:nvPr/>
        </p:nvSpPr>
        <p:spPr bwMode="auto">
          <a:xfrm>
            <a:off x="6753271" y="453030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4" name="Ellipse 133"/>
          <p:cNvSpPr/>
          <p:nvPr/>
        </p:nvSpPr>
        <p:spPr bwMode="auto">
          <a:xfrm>
            <a:off x="7058351" y="4595216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5" name="Ellipse 134"/>
          <p:cNvSpPr/>
          <p:nvPr/>
        </p:nvSpPr>
        <p:spPr bwMode="auto">
          <a:xfrm>
            <a:off x="7099326" y="4412416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6" name="Ellipse 135"/>
          <p:cNvSpPr/>
          <p:nvPr/>
        </p:nvSpPr>
        <p:spPr bwMode="auto">
          <a:xfrm>
            <a:off x="7173969" y="4192496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7" name="Ellipse 136"/>
          <p:cNvSpPr/>
          <p:nvPr/>
        </p:nvSpPr>
        <p:spPr bwMode="auto">
          <a:xfrm>
            <a:off x="7085754" y="4005787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8" name="Ellipse 137"/>
          <p:cNvSpPr/>
          <p:nvPr/>
        </p:nvSpPr>
        <p:spPr bwMode="auto">
          <a:xfrm>
            <a:off x="6830905" y="3956357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9" name="Ellipse 138"/>
          <p:cNvSpPr/>
          <p:nvPr/>
        </p:nvSpPr>
        <p:spPr bwMode="auto">
          <a:xfrm>
            <a:off x="5981401" y="5201661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Ellipse 139"/>
          <p:cNvSpPr/>
          <p:nvPr/>
        </p:nvSpPr>
        <p:spPr bwMode="auto">
          <a:xfrm>
            <a:off x="6075325" y="5447572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1" name="Ellipse 140"/>
          <p:cNvSpPr/>
          <p:nvPr/>
        </p:nvSpPr>
        <p:spPr bwMode="auto">
          <a:xfrm>
            <a:off x="6214729" y="5599772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2" name="Ellipse 141"/>
          <p:cNvSpPr/>
          <p:nvPr/>
        </p:nvSpPr>
        <p:spPr bwMode="auto">
          <a:xfrm>
            <a:off x="6093304" y="5921949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3" name="Ellipse 142"/>
          <p:cNvSpPr/>
          <p:nvPr/>
        </p:nvSpPr>
        <p:spPr bwMode="auto">
          <a:xfrm>
            <a:off x="5647967" y="6078332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4" name="Ellipse 143"/>
          <p:cNvSpPr/>
          <p:nvPr/>
        </p:nvSpPr>
        <p:spPr bwMode="auto">
          <a:xfrm>
            <a:off x="5589359" y="5783002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5" name="Ellipse 144"/>
          <p:cNvSpPr/>
          <p:nvPr/>
        </p:nvSpPr>
        <p:spPr bwMode="auto">
          <a:xfrm>
            <a:off x="5865783" y="5725193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6" name="Ellipse 145"/>
          <p:cNvSpPr/>
          <p:nvPr/>
        </p:nvSpPr>
        <p:spPr bwMode="auto">
          <a:xfrm>
            <a:off x="6330347" y="5855942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7" name="Ellipse 146"/>
          <p:cNvSpPr/>
          <p:nvPr/>
        </p:nvSpPr>
        <p:spPr bwMode="auto">
          <a:xfrm>
            <a:off x="6195502" y="6196396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8" name="Ellipse 147"/>
          <p:cNvSpPr/>
          <p:nvPr/>
        </p:nvSpPr>
        <p:spPr bwMode="auto">
          <a:xfrm>
            <a:off x="5910311" y="6254111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9" name="Ellipse 148"/>
          <p:cNvSpPr/>
          <p:nvPr/>
        </p:nvSpPr>
        <p:spPr bwMode="auto">
          <a:xfrm>
            <a:off x="5501243" y="6254111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" name="Ellipse 149"/>
          <p:cNvSpPr/>
          <p:nvPr/>
        </p:nvSpPr>
        <p:spPr bwMode="auto">
          <a:xfrm>
            <a:off x="5692608" y="6510690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1" name="Ellipse 150"/>
          <p:cNvSpPr/>
          <p:nvPr/>
        </p:nvSpPr>
        <p:spPr bwMode="auto">
          <a:xfrm>
            <a:off x="6088302" y="659014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2" name="Ellipse 151"/>
          <p:cNvSpPr/>
          <p:nvPr/>
        </p:nvSpPr>
        <p:spPr bwMode="auto">
          <a:xfrm>
            <a:off x="6522307" y="6483237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3" name="Ellipse 152"/>
          <p:cNvSpPr/>
          <p:nvPr/>
        </p:nvSpPr>
        <p:spPr bwMode="auto">
          <a:xfrm>
            <a:off x="5274061" y="5697226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4" name="Ellipse 153"/>
          <p:cNvSpPr/>
          <p:nvPr/>
        </p:nvSpPr>
        <p:spPr bwMode="auto">
          <a:xfrm>
            <a:off x="6368378" y="659014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5" name="Ellipse 154"/>
          <p:cNvSpPr/>
          <p:nvPr/>
        </p:nvSpPr>
        <p:spPr bwMode="auto">
          <a:xfrm>
            <a:off x="6561583" y="5639417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6" name="Ellipse 155"/>
          <p:cNvSpPr/>
          <p:nvPr/>
        </p:nvSpPr>
        <p:spPr bwMode="auto">
          <a:xfrm>
            <a:off x="5528262" y="5540565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7" name="Ellipse 156"/>
          <p:cNvSpPr/>
          <p:nvPr/>
        </p:nvSpPr>
        <p:spPr bwMode="auto">
          <a:xfrm>
            <a:off x="6625007" y="6254111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8" name="Ellipse 157"/>
          <p:cNvSpPr/>
          <p:nvPr/>
        </p:nvSpPr>
        <p:spPr bwMode="auto">
          <a:xfrm>
            <a:off x="6322558" y="5378994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9" name="Ellipse 158"/>
          <p:cNvSpPr/>
          <p:nvPr/>
        </p:nvSpPr>
        <p:spPr bwMode="auto">
          <a:xfrm>
            <a:off x="6669412" y="5418639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0" name="Ellipse 159"/>
          <p:cNvSpPr/>
          <p:nvPr/>
        </p:nvSpPr>
        <p:spPr bwMode="auto">
          <a:xfrm>
            <a:off x="5724690" y="533886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1" name="Ellipse 160"/>
          <p:cNvSpPr/>
          <p:nvPr/>
        </p:nvSpPr>
        <p:spPr bwMode="auto">
          <a:xfrm>
            <a:off x="6581296" y="6008747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2" name="Ellipse 161"/>
          <p:cNvSpPr/>
          <p:nvPr/>
        </p:nvSpPr>
        <p:spPr bwMode="auto">
          <a:xfrm>
            <a:off x="7888445" y="530887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3" name="Ellipse 162"/>
          <p:cNvSpPr/>
          <p:nvPr/>
        </p:nvSpPr>
        <p:spPr bwMode="auto">
          <a:xfrm>
            <a:off x="8239080" y="5389105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4" name="Ellipse 163"/>
          <p:cNvSpPr/>
          <p:nvPr/>
        </p:nvSpPr>
        <p:spPr bwMode="auto">
          <a:xfrm>
            <a:off x="8004063" y="5843008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5" name="Ellipse 164"/>
          <p:cNvSpPr/>
          <p:nvPr/>
        </p:nvSpPr>
        <p:spPr bwMode="auto">
          <a:xfrm>
            <a:off x="8354698" y="5971560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6" name="Ellipse 165"/>
          <p:cNvSpPr/>
          <p:nvPr/>
        </p:nvSpPr>
        <p:spPr bwMode="auto">
          <a:xfrm>
            <a:off x="8724679" y="5740324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Ellipse 166"/>
          <p:cNvSpPr/>
          <p:nvPr/>
        </p:nvSpPr>
        <p:spPr bwMode="auto">
          <a:xfrm>
            <a:off x="8724679" y="5095823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8" name="Ellipse 167"/>
          <p:cNvSpPr/>
          <p:nvPr/>
        </p:nvSpPr>
        <p:spPr bwMode="auto">
          <a:xfrm>
            <a:off x="8348786" y="4899245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9" name="Ellipse 168"/>
          <p:cNvSpPr/>
          <p:nvPr/>
        </p:nvSpPr>
        <p:spPr bwMode="auto">
          <a:xfrm>
            <a:off x="8492342" y="5433277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0" name="Ellipse 169"/>
          <p:cNvSpPr/>
          <p:nvPr/>
        </p:nvSpPr>
        <p:spPr bwMode="auto">
          <a:xfrm>
            <a:off x="8812952" y="6292320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1" name="Ellipse 170"/>
          <p:cNvSpPr/>
          <p:nvPr/>
        </p:nvSpPr>
        <p:spPr bwMode="auto">
          <a:xfrm>
            <a:off x="7946254" y="6292320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2" name="Ellipse 171"/>
          <p:cNvSpPr/>
          <p:nvPr/>
        </p:nvSpPr>
        <p:spPr bwMode="auto">
          <a:xfrm>
            <a:off x="7668836" y="5953213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3" name="Ellipse 172"/>
          <p:cNvSpPr/>
          <p:nvPr/>
        </p:nvSpPr>
        <p:spPr bwMode="auto">
          <a:xfrm>
            <a:off x="8736074" y="4509885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4" name="Ellipse 173"/>
          <p:cNvSpPr/>
          <p:nvPr/>
        </p:nvSpPr>
        <p:spPr bwMode="auto">
          <a:xfrm>
            <a:off x="8164274" y="4509885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5" name="Ellipse 174"/>
          <p:cNvSpPr/>
          <p:nvPr/>
        </p:nvSpPr>
        <p:spPr bwMode="auto">
          <a:xfrm>
            <a:off x="8818135" y="4775652"/>
            <a:ext cx="115618" cy="115618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9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Feedback </a:t>
            </a:r>
            <a:r>
              <a:rPr lang="de-DE" dirty="0" err="1" smtClean="0"/>
              <a:t>from</a:t>
            </a:r>
            <a:r>
              <a:rPr lang="de-DE" dirty="0" smtClean="0"/>
              <a:t> last </a:t>
            </a:r>
            <a:r>
              <a:rPr lang="de-DE" dirty="0" err="1" smtClean="0"/>
              <a:t>week</a:t>
            </a:r>
            <a:endParaRPr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76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Hierarchical</a:t>
            </a:r>
            <a:r>
              <a:rPr lang="de-DE" dirty="0" smtClean="0"/>
              <a:t> Clustering</a:t>
            </a:r>
            <a:r>
              <a:rPr lang="de-DE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 bwMode="auto">
              <a:xfrm>
                <a:off x="571473" y="1844824"/>
                <a:ext cx="7816951" cy="434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ú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21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981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438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6pPr>
                <a:lvl7pPr marL="2895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7pPr>
                <a:lvl8pPr marL="3352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8pPr>
                <a:lvl9pPr marL="3810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Pro:</a:t>
                </a:r>
              </a:p>
              <a:p>
                <a:pPr lvl="1"/>
                <a:r>
                  <a:rPr lang="en-US" sz="1800" b="1" kern="0" dirty="0" smtClean="0"/>
                  <a:t>Generic</a:t>
                </a:r>
                <a:r>
                  <a:rPr lang="en-US" sz="1800" kern="0" dirty="0" smtClean="0"/>
                  <a:t>: No cluster number or parameters must be defined</a:t>
                </a:r>
              </a:p>
              <a:p>
                <a:pPr lvl="1"/>
                <a:r>
                  <a:rPr lang="en-US" sz="1800" b="1" kern="0" dirty="0" smtClean="0"/>
                  <a:t>Visualization</a:t>
                </a:r>
                <a:r>
                  <a:rPr lang="en-US" sz="1800" kern="0" dirty="0" smtClean="0"/>
                  <a:t>: E.g. </a:t>
                </a:r>
                <a:r>
                  <a:rPr lang="en-US" sz="1800" kern="0" dirty="0" err="1" smtClean="0"/>
                  <a:t>dendrogram</a:t>
                </a:r>
                <a:r>
                  <a:rPr lang="en-US" sz="1800" kern="0" dirty="0" smtClean="0"/>
                  <a:t> shows hierarchy </a:t>
                </a:r>
              </a:p>
              <a:p>
                <a:pPr lvl="1"/>
                <a:r>
                  <a:rPr lang="en-US" sz="1800" b="1" kern="0" dirty="0" smtClean="0"/>
                  <a:t>Hierarchy</a:t>
                </a:r>
                <a:r>
                  <a:rPr lang="en-US" sz="1800" kern="0" dirty="0" smtClean="0"/>
                  <a:t>: Relationship between clusters</a:t>
                </a:r>
              </a:p>
              <a:p>
                <a:pPr lvl="1"/>
                <a:r>
                  <a:rPr lang="de-DE" sz="1800" b="1" kern="0" dirty="0" err="1" smtClean="0"/>
                  <a:t>Deterministic</a:t>
                </a:r>
                <a:r>
                  <a:rPr lang="de-DE" sz="1800" b="1" kern="0" dirty="0" smtClean="0"/>
                  <a:t>: </a:t>
                </a:r>
                <a:r>
                  <a:rPr lang="de-DE" sz="1800" kern="0" dirty="0" smtClean="0"/>
                  <a:t>Generates </a:t>
                </a:r>
                <a:r>
                  <a:rPr lang="de-DE" sz="1800" kern="0" dirty="0" err="1" smtClean="0"/>
                  <a:t>always</a:t>
                </a:r>
                <a:r>
                  <a:rPr lang="de-DE" sz="1800" kern="0" dirty="0" smtClean="0"/>
                  <a:t> </a:t>
                </a:r>
                <a:r>
                  <a:rPr lang="de-DE" sz="1800" kern="0" dirty="0" err="1" smtClean="0"/>
                  <a:t>the</a:t>
                </a:r>
                <a:r>
                  <a:rPr lang="de-DE" sz="1800" kern="0" dirty="0" smtClean="0"/>
                  <a:t> same </a:t>
                </a:r>
                <a:r>
                  <a:rPr lang="de-DE" sz="1800" kern="0" dirty="0" err="1" smtClean="0"/>
                  <a:t>clusters</a:t>
                </a:r>
                <a:r>
                  <a:rPr lang="de-DE" sz="1800" kern="0" dirty="0" smtClean="0"/>
                  <a:t> </a:t>
                </a:r>
                <a:endParaRPr lang="en-US" sz="1800" kern="0" dirty="0" smtClean="0"/>
              </a:p>
              <a:p>
                <a:pPr lvl="1"/>
                <a:endParaRPr lang="en-US" sz="1800" b="1" kern="0" dirty="0" smtClean="0"/>
              </a:p>
              <a:p>
                <a:r>
                  <a:rPr lang="en-US" kern="0" dirty="0" smtClean="0"/>
                  <a:t>Contra:</a:t>
                </a:r>
              </a:p>
              <a:p>
                <a:pPr lvl="1"/>
                <a:r>
                  <a:rPr lang="en-US" sz="1800" b="1" kern="0" dirty="0" smtClean="0"/>
                  <a:t>Scalability: </a:t>
                </a:r>
                <a:r>
                  <a:rPr lang="en-US" sz="1800" kern="0" dirty="0" smtClean="0"/>
                  <a:t>Runtime </a:t>
                </a:r>
                <a14:m>
                  <m:oMath xmlns:m="http://schemas.openxmlformats.org/officeDocument/2006/math">
                    <m:r>
                      <a:rPr lang="en-US" sz="18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DE" sz="18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sz="18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1" kern="0" dirty="0" smtClean="0"/>
              </a:p>
              <a:p>
                <a:pPr lvl="1"/>
                <a:r>
                  <a:rPr lang="en-US" sz="1800" b="1" kern="0" dirty="0" smtClean="0"/>
                  <a:t>Choice: </a:t>
                </a:r>
                <a:r>
                  <a:rPr lang="en-US" sz="1800" kern="0" dirty="0" smtClean="0"/>
                  <a:t>The final cluster must be selected from the hierarchy</a:t>
                </a:r>
              </a:p>
              <a:p>
                <a:pPr marL="457200" lvl="1" indent="0">
                  <a:buNone/>
                </a:pPr>
                <a:endParaRPr lang="en-US" kern="0" dirty="0" smtClean="0"/>
              </a:p>
              <a:p>
                <a:pPr lvl="1"/>
                <a:endParaRPr lang="en-US" sz="9600" b="1" kern="0" dirty="0"/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73" y="1844824"/>
                <a:ext cx="7816951" cy="4343400"/>
              </a:xfrm>
              <a:prstGeom prst="rect">
                <a:avLst/>
              </a:prstGeom>
              <a:blipFill>
                <a:blip r:embed="rId3"/>
                <a:stretch>
                  <a:fillRect l="-702" t="-70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92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475656" y="3212976"/>
            <a:ext cx="5616624" cy="3384376"/>
          </a:xfrm>
          <a:prstGeom prst="rect">
            <a:avLst/>
          </a:prstGeom>
        </p:spPr>
        <p:txBody>
          <a:bodyPr/>
          <a:lstStyle/>
          <a:p>
            <a:pPr marL="85725" indent="0">
              <a:buNone/>
            </a:pPr>
            <a:r>
              <a:rPr lang="de-DE" dirty="0" smtClean="0"/>
              <a:t>1. Chapter: </a:t>
            </a:r>
            <a:r>
              <a:rPr lang="de-DE" dirty="0" err="1" smtClean="0"/>
              <a:t>Introduction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1.1 </a:t>
            </a:r>
            <a:r>
              <a:rPr lang="de-DE" dirty="0" err="1" smtClean="0"/>
              <a:t>Overview</a:t>
            </a:r>
            <a:endParaRPr lang="en-US" dirty="0" smtClean="0"/>
          </a:p>
          <a:p>
            <a:pPr marL="85725" indent="0">
              <a:buNone/>
            </a:pPr>
            <a:r>
              <a:rPr lang="de-DE" dirty="0" smtClean="0"/>
              <a:t>	1.2 Training </a:t>
            </a:r>
            <a:r>
              <a:rPr lang="de-DE" dirty="0" err="1" smtClean="0"/>
              <a:t>and</a:t>
            </a:r>
            <a:r>
              <a:rPr lang="de-DE" dirty="0" smtClean="0"/>
              <a:t> Validation</a:t>
            </a:r>
          </a:p>
          <a:p>
            <a:pPr marL="85725" indent="0">
              <a:buNone/>
            </a:pPr>
            <a:r>
              <a:rPr lang="de-DE" dirty="0" smtClean="0"/>
              <a:t>2. Chapter: </a:t>
            </a:r>
            <a:r>
              <a:rPr lang="de-DE" dirty="0" err="1" smtClean="0"/>
              <a:t>Methods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2.1 </a:t>
            </a:r>
            <a:r>
              <a:rPr lang="de-DE" dirty="0" err="1" smtClean="0"/>
              <a:t>Hierarchical</a:t>
            </a:r>
            <a:r>
              <a:rPr lang="de-DE" dirty="0" smtClean="0"/>
              <a:t> </a:t>
            </a:r>
            <a:r>
              <a:rPr lang="de-DE" dirty="0"/>
              <a:t>Clustering</a:t>
            </a:r>
            <a:endParaRPr lang="de-DE" dirty="0" smtClean="0"/>
          </a:p>
          <a:p>
            <a:pPr marL="85725" indent="0">
              <a:buNone/>
            </a:pPr>
            <a:r>
              <a:rPr lang="de-DE" b="1" dirty="0" smtClean="0"/>
              <a:t>	2.2 k-</a:t>
            </a:r>
            <a:r>
              <a:rPr lang="de-DE" b="1" dirty="0" err="1" smtClean="0"/>
              <a:t>means</a:t>
            </a:r>
            <a:endParaRPr lang="de-DE" b="1" dirty="0" smtClean="0"/>
          </a:p>
          <a:p>
            <a:pPr marL="85725" indent="0">
              <a:buNone/>
            </a:pPr>
            <a:r>
              <a:rPr lang="de-DE" dirty="0" smtClean="0"/>
              <a:t>	2.3 DBSCAN</a:t>
            </a:r>
          </a:p>
          <a:p>
            <a:pPr marL="85725" indent="0">
              <a:buNone/>
            </a:pPr>
            <a:r>
              <a:rPr lang="de-DE" dirty="0" smtClean="0"/>
              <a:t>3. Chapter: </a:t>
            </a:r>
            <a:r>
              <a:rPr lang="de-DE" dirty="0" err="1" smtClean="0"/>
              <a:t>Application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4. </a:t>
            </a:r>
            <a:r>
              <a:rPr lang="de-DE" dirty="0"/>
              <a:t>Chapter: </a:t>
            </a:r>
            <a:r>
              <a:rPr lang="de-DE" dirty="0" smtClean="0"/>
              <a:t>Summary</a:t>
            </a:r>
          </a:p>
          <a:p>
            <a:pPr marL="85725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48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- Basic </a:t>
            </a:r>
            <a:r>
              <a:rPr lang="de-DE" dirty="0" err="1" smtClean="0"/>
              <a:t>Idea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51683" y="2060848"/>
            <a:ext cx="4284317" cy="4111352"/>
          </a:xfrm>
        </p:spPr>
        <p:txBody>
          <a:bodyPr/>
          <a:lstStyle/>
          <a:p>
            <a:r>
              <a:rPr lang="en-US" dirty="0" smtClean="0"/>
              <a:t>Minimize squared distances to the cluster mean (variability)</a:t>
            </a:r>
            <a:endParaRPr lang="en-US" dirty="0"/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Minimize the summed 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</a:t>
            </a:r>
            <a:r>
              <a:rPr lang="en-US" dirty="0" smtClean="0"/>
              <a:t>variability</a:t>
            </a:r>
            <a:r>
              <a:rPr lang="en-US" dirty="0" smtClean="0">
                <a:sym typeface="Wingdings" panose="05000000000000000000" pitchFamily="2" charset="2"/>
              </a:rPr>
              <a:t> of all clusters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dirty="0"/>
              <a:t>Large Sum </a:t>
            </a:r>
            <a:r>
              <a:rPr lang="en-US" dirty="0">
                <a:sym typeface="Wingdings" panose="05000000000000000000" pitchFamily="2" charset="2"/>
              </a:rPr>
              <a:t> Poor </a:t>
            </a:r>
            <a:r>
              <a:rPr lang="en-US" dirty="0" smtClean="0">
                <a:sym typeface="Wingdings" panose="05000000000000000000" pitchFamily="2" charset="2"/>
              </a:rPr>
              <a:t>clustering</a:t>
            </a:r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Minimal Sum  Optimal </a:t>
            </a:r>
            <a:r>
              <a:rPr lang="en-US" dirty="0" smtClean="0">
                <a:sym typeface="Wingdings" panose="05000000000000000000" pitchFamily="2" charset="2"/>
              </a:rPr>
              <a:t>clustering</a:t>
            </a: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Computationally challenging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NP-hard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cxnSp>
        <p:nvCxnSpPr>
          <p:cNvPr id="23" name="Gerade Verbindung mit Pfeil 22"/>
          <p:cNvCxnSpPr/>
          <p:nvPr/>
        </p:nvCxnSpPr>
        <p:spPr bwMode="auto">
          <a:xfrm>
            <a:off x="590352" y="2291358"/>
            <a:ext cx="0" cy="32978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>
            <a:off x="590352" y="5589240"/>
            <a:ext cx="3549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Ellipse 24"/>
          <p:cNvSpPr/>
          <p:nvPr/>
        </p:nvSpPr>
        <p:spPr bwMode="auto">
          <a:xfrm>
            <a:off x="1698465" y="303295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 bwMode="auto">
          <a:xfrm>
            <a:off x="3097982" y="377939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1078751" y="269925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2549554" y="265979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1972265" y="2854615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2244533" y="306439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 bwMode="auto">
          <a:xfrm>
            <a:off x="912598" y="493761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 bwMode="auto">
          <a:xfrm>
            <a:off x="1415605" y="229135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 bwMode="auto">
          <a:xfrm>
            <a:off x="2366640" y="229135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1106275" y="445388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1621456" y="439421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Ellipse 37"/>
          <p:cNvSpPr/>
          <p:nvPr/>
        </p:nvSpPr>
        <p:spPr bwMode="auto">
          <a:xfrm>
            <a:off x="1520131" y="4087183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Ellipse 38"/>
          <p:cNvSpPr/>
          <p:nvPr/>
        </p:nvSpPr>
        <p:spPr bwMode="auto">
          <a:xfrm>
            <a:off x="1898216" y="4829607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Ellipse 39"/>
          <p:cNvSpPr/>
          <p:nvPr/>
        </p:nvSpPr>
        <p:spPr bwMode="auto">
          <a:xfrm>
            <a:off x="1089879" y="397027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 bwMode="auto">
          <a:xfrm>
            <a:off x="1450867" y="5153643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 bwMode="auto">
          <a:xfrm>
            <a:off x="3184566" y="3386803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3698024" y="417558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3647262" y="308856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3766795" y="3832287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Ellipse 41"/>
          <p:cNvSpPr/>
          <p:nvPr/>
        </p:nvSpPr>
        <p:spPr bwMode="auto">
          <a:xfrm>
            <a:off x="3874807" y="3583591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Ellipse 42"/>
          <p:cNvSpPr/>
          <p:nvPr/>
        </p:nvSpPr>
        <p:spPr bwMode="auto">
          <a:xfrm>
            <a:off x="3758429" y="450222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Ellipse 43"/>
          <p:cNvSpPr/>
          <p:nvPr/>
        </p:nvSpPr>
        <p:spPr bwMode="auto">
          <a:xfrm>
            <a:off x="3381275" y="4303207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Ellipse 44"/>
          <p:cNvSpPr/>
          <p:nvPr/>
        </p:nvSpPr>
        <p:spPr bwMode="auto">
          <a:xfrm>
            <a:off x="2026925" y="2228035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(Lloyd)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30581" y="1828800"/>
            <a:ext cx="4305420" cy="4343400"/>
          </a:xfrm>
        </p:spPr>
        <p:txBody>
          <a:bodyPr/>
          <a:lstStyle/>
          <a:p>
            <a:r>
              <a:rPr lang="en-US" dirty="0" smtClean="0"/>
              <a:t>Given: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Number of desired clusters k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Dataset 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Initialization: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Choose k arbitrary representatives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Repeat until stable: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Assign objects to nearest representative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Compute center of each cluster as new representative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cxnSp>
        <p:nvCxnSpPr>
          <p:cNvPr id="16" name="Gerade Verbindung mit Pfeil 15"/>
          <p:cNvCxnSpPr/>
          <p:nvPr/>
        </p:nvCxnSpPr>
        <p:spPr bwMode="auto">
          <a:xfrm>
            <a:off x="611560" y="2291358"/>
            <a:ext cx="0" cy="32978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611560" y="5589240"/>
            <a:ext cx="3549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Ellipse 17"/>
          <p:cNvSpPr/>
          <p:nvPr/>
        </p:nvSpPr>
        <p:spPr bwMode="auto">
          <a:xfrm>
            <a:off x="1719673" y="303295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 bwMode="auto">
          <a:xfrm>
            <a:off x="3119190" y="377939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1099959" y="269925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2570762" y="265979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1993473" y="2854615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2265741" y="306439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 bwMode="auto">
          <a:xfrm>
            <a:off x="933806" y="493761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 bwMode="auto">
          <a:xfrm>
            <a:off x="1436813" y="229135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 bwMode="auto">
          <a:xfrm>
            <a:off x="2387848" y="229135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1127483" y="445388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1642664" y="439421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1541339" y="4087183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Ellipse 40"/>
          <p:cNvSpPr/>
          <p:nvPr/>
        </p:nvSpPr>
        <p:spPr bwMode="auto">
          <a:xfrm>
            <a:off x="1919424" y="4829607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Ellipse 41"/>
          <p:cNvSpPr/>
          <p:nvPr/>
        </p:nvSpPr>
        <p:spPr bwMode="auto">
          <a:xfrm>
            <a:off x="1111087" y="397027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/>
          <p:cNvSpPr/>
          <p:nvPr/>
        </p:nvSpPr>
        <p:spPr bwMode="auto">
          <a:xfrm>
            <a:off x="1472075" y="5153643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/>
          <p:cNvSpPr/>
          <p:nvPr/>
        </p:nvSpPr>
        <p:spPr bwMode="auto">
          <a:xfrm>
            <a:off x="3205774" y="3386803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Ellipse 45"/>
          <p:cNvSpPr/>
          <p:nvPr/>
        </p:nvSpPr>
        <p:spPr bwMode="auto">
          <a:xfrm>
            <a:off x="3719232" y="417558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Ellipse 46"/>
          <p:cNvSpPr/>
          <p:nvPr/>
        </p:nvSpPr>
        <p:spPr bwMode="auto">
          <a:xfrm>
            <a:off x="3668470" y="308856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Ellipse 47"/>
          <p:cNvSpPr/>
          <p:nvPr/>
        </p:nvSpPr>
        <p:spPr bwMode="auto">
          <a:xfrm>
            <a:off x="3788003" y="3832287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Ellipse 48"/>
          <p:cNvSpPr/>
          <p:nvPr/>
        </p:nvSpPr>
        <p:spPr bwMode="auto">
          <a:xfrm>
            <a:off x="3896015" y="3583591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3779637" y="450222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Ellipse 50"/>
          <p:cNvSpPr/>
          <p:nvPr/>
        </p:nvSpPr>
        <p:spPr bwMode="auto">
          <a:xfrm>
            <a:off x="3402483" y="4303207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2" name="Ellipse 51"/>
          <p:cNvSpPr/>
          <p:nvPr/>
        </p:nvSpPr>
        <p:spPr bwMode="auto">
          <a:xfrm>
            <a:off x="2048133" y="2228035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(Lloyd)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3" y="1412776"/>
            <a:ext cx="6762266" cy="5334000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41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4" y="1412776"/>
            <a:ext cx="6640146" cy="533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(Lloyd) – </a:t>
            </a:r>
            <a:r>
              <a:rPr lang="de-DE" dirty="0" err="1" smtClean="0"/>
              <a:t>Initialisation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858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09" y="1405654"/>
            <a:ext cx="6985737" cy="53061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(Lloyd) – Iteration 1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87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20" y="1405541"/>
            <a:ext cx="7077716" cy="533582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(Lloyd) – Iteration 2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71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9" y="1405540"/>
            <a:ext cx="7371501" cy="533582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(Lloyd) – Iteration 3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135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9" y="1372252"/>
            <a:ext cx="7565571" cy="53691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(Lloyd) – Iteration 4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70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3528" y="895046"/>
            <a:ext cx="8064528" cy="609600"/>
          </a:xfrm>
        </p:spPr>
        <p:txBody>
          <a:bodyPr/>
          <a:lstStyle/>
          <a:p>
            <a:r>
              <a:rPr lang="en-US" dirty="0" smtClean="0"/>
              <a:t>Objectives for Lecture 5: Clustering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719056"/>
              </p:ext>
            </p:extLst>
          </p:nvPr>
        </p:nvGraphicFramePr>
        <p:xfrm>
          <a:off x="323528" y="1899101"/>
          <a:ext cx="8460864" cy="4194193"/>
        </p:xfrm>
        <a:graphic>
          <a:graphicData uri="http://schemas.openxmlformats.org/drawingml/2006/table">
            <a:tbl>
              <a:tblPr/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99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Remember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Apply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Analyze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Evaluate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0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understand the concept of clustering and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its association to pattern recognition.</a:t>
                      </a:r>
                      <a:endParaRPr lang="de-DE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analyze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quality of given clusters regarding to different criteria.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understand the workflow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unsupervised learning.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0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understand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concepts of different clustering methods together with their pro and cons.</a:t>
                      </a:r>
                      <a:endParaRPr lang="de-DE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0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mplement, train and use a clustering method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python libraries.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74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identify if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problem belongs to regression, classification or clustering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682"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6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16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4" marR="5924" marT="592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924" marR="5924" marT="5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Rechtwinkliges Dreieck 9"/>
          <p:cNvSpPr/>
          <p:nvPr/>
        </p:nvSpPr>
        <p:spPr bwMode="auto">
          <a:xfrm flipH="1">
            <a:off x="4788022" y="1158358"/>
            <a:ext cx="4014612" cy="587653"/>
          </a:xfrm>
          <a:prstGeom prst="rtTriangle">
            <a:avLst/>
          </a:prstGeom>
          <a:solidFill>
            <a:schemeClr val="tx2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501395" y="1422318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understanding</a:t>
            </a:r>
          </a:p>
        </p:txBody>
      </p:sp>
      <p:sp>
        <p:nvSpPr>
          <p:cNvPr id="2" name="Rechteck 1"/>
          <p:cNvSpPr/>
          <p:nvPr/>
        </p:nvSpPr>
        <p:spPr>
          <a:xfrm>
            <a:off x="287256" y="16711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the lecture you are able to…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28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(Lloyd) – Iteration 5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54856"/>
            <a:ext cx="6696744" cy="53865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8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choose</a:t>
            </a:r>
            <a:r>
              <a:rPr lang="de-DE" dirty="0" smtClean="0"/>
              <a:t> k?</a:t>
            </a:r>
            <a:endParaRPr lang="de-DE" dirty="0"/>
          </a:p>
        </p:txBody>
      </p:sp>
      <p:sp>
        <p:nvSpPr>
          <p:cNvPr id="3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 priori </a:t>
            </a:r>
            <a:r>
              <a:rPr lang="de-DE" dirty="0" err="1" smtClean="0"/>
              <a:t>knowledge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an expert</a:t>
            </a:r>
          </a:p>
          <a:p>
            <a:pPr lvl="1"/>
            <a:r>
              <a:rPr lang="de-DE" dirty="0" smtClean="0"/>
              <a:t>„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five</a:t>
            </a:r>
            <a:r>
              <a:rPr lang="de-DE" dirty="0" smtClean="0"/>
              <a:t> different </a:t>
            </a:r>
            <a:r>
              <a:rPr lang="de-DE" dirty="0" err="1" smtClean="0"/>
              <a:t>types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bacteria</a:t>
            </a:r>
            <a:r>
              <a:rPr lang="de-DE" dirty="0" smtClean="0"/>
              <a:t>“: k = 5</a:t>
            </a:r>
          </a:p>
          <a:p>
            <a:pPr lvl="1"/>
            <a:endParaRPr lang="de-DE" dirty="0"/>
          </a:p>
          <a:p>
            <a:r>
              <a:rPr lang="de-DE" dirty="0" smtClean="0"/>
              <a:t>Search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good</a:t>
            </a:r>
            <a:r>
              <a:rPr lang="de-DE" dirty="0" smtClean="0"/>
              <a:t> k </a:t>
            </a:r>
          </a:p>
          <a:p>
            <a:pPr lvl="1"/>
            <a:r>
              <a:rPr lang="en-US" dirty="0"/>
              <a:t>Naïve </a:t>
            </a:r>
            <a:r>
              <a:rPr lang="en-US" dirty="0" smtClean="0"/>
              <a:t>approach: Brute Force with k = 2 … n-1</a:t>
            </a:r>
          </a:p>
          <a:p>
            <a:pPr lvl="1"/>
            <a:r>
              <a:rPr lang="de-DE" dirty="0" smtClean="0"/>
              <a:t>Run </a:t>
            </a:r>
            <a:r>
              <a:rPr lang="de-DE" dirty="0" err="1" smtClean="0"/>
              <a:t>hierarchical</a:t>
            </a:r>
            <a:r>
              <a:rPr lang="de-DE" dirty="0" smtClean="0"/>
              <a:t> </a:t>
            </a:r>
            <a:r>
              <a:rPr lang="de-DE" dirty="0" err="1" smtClean="0"/>
              <a:t>clustering</a:t>
            </a:r>
            <a:r>
              <a:rPr lang="de-DE" dirty="0" smtClean="0"/>
              <a:t> on </a:t>
            </a:r>
            <a:r>
              <a:rPr lang="de-DE" dirty="0" err="1" smtClean="0"/>
              <a:t>subset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en-US" dirty="0"/>
          </a:p>
          <a:p>
            <a:pPr lvl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585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732812"/>
            <a:ext cx="10657184" cy="414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choose</a:t>
            </a:r>
            <a:r>
              <a:rPr lang="de-DE" dirty="0" smtClean="0"/>
              <a:t> k?</a:t>
            </a:r>
            <a:endParaRPr lang="de-DE" dirty="0"/>
          </a:p>
        </p:txBody>
      </p:sp>
      <p:sp>
        <p:nvSpPr>
          <p:cNvPr id="4" name="AutoShape 2" descr="../../_images/sphx_glr_plot_kmeans_silhouette_analysis_0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8789424" y="587727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[9]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60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732812"/>
            <a:ext cx="10657184" cy="41444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K-Means Algorithm – How to choose k?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../../_images/sphx_glr_plot_kmeans_silhouette_analysis_0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8789424" y="587727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[9]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83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732812"/>
            <a:ext cx="10657184" cy="414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choose</a:t>
            </a:r>
            <a:r>
              <a:rPr lang="de-DE" dirty="0" smtClean="0"/>
              <a:t> k?</a:t>
            </a:r>
            <a:endParaRPr lang="de-DE" dirty="0"/>
          </a:p>
        </p:txBody>
      </p:sp>
      <p:sp>
        <p:nvSpPr>
          <p:cNvPr id="4" name="AutoShape 2" descr="../../_images/sphx_glr_plot_kmeans_silhouette_analysis_0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8789424" y="587727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[9]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53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732812"/>
            <a:ext cx="10657184" cy="41444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choose</a:t>
            </a:r>
            <a:r>
              <a:rPr lang="de-DE" dirty="0" smtClean="0"/>
              <a:t> k?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../../_images/sphx_glr_plot_kmeans_silhouette_analysis_0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8789424" y="587727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[9]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03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732811"/>
            <a:ext cx="10657185" cy="41444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choose</a:t>
            </a:r>
            <a:r>
              <a:rPr lang="de-DE" dirty="0" smtClean="0"/>
              <a:t> k?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../../_images/sphx_glr_plot_kmeans_silhouette_analysis_0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8789424" y="587727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[9]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8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choose</a:t>
            </a:r>
            <a:r>
              <a:rPr lang="de-DE" dirty="0" smtClean="0"/>
              <a:t> k?</a:t>
            </a:r>
            <a:endParaRPr lang="de-DE" dirty="0"/>
          </a:p>
        </p:txBody>
      </p:sp>
      <p:sp>
        <p:nvSpPr>
          <p:cNvPr id="4" name="AutoShape 2" descr="../../_images/sphx_glr_plot_kmeans_silhouette_analysis_0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t="8301" r="50297"/>
          <a:stretch/>
        </p:blipFill>
        <p:spPr>
          <a:xfrm>
            <a:off x="4607364" y="1582135"/>
            <a:ext cx="2758807" cy="2510408"/>
          </a:xfrm>
          <a:prstGeom prst="rect">
            <a:avLst/>
          </a:prstGeom>
        </p:spPr>
      </p:pic>
      <p:pic>
        <p:nvPicPr>
          <p:cNvPr id="8" name="Inhaltsplatzhalt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6949" r="50000"/>
          <a:stretch/>
        </p:blipFill>
        <p:spPr bwMode="auto">
          <a:xfrm>
            <a:off x="1800993" y="4092543"/>
            <a:ext cx="2806371" cy="254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6949" r="50297"/>
          <a:stretch/>
        </p:blipFill>
        <p:spPr>
          <a:xfrm>
            <a:off x="4573941" y="4091402"/>
            <a:ext cx="2806371" cy="2547403"/>
          </a:xfrm>
          <a:prstGeom prst="rect">
            <a:avLst/>
          </a:prstGeom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896810" y="1881572"/>
            <a:ext cx="90418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 smtClean="0"/>
              <a:t>k = 2</a:t>
            </a:r>
            <a:endParaRPr lang="en-US" sz="1800" kern="0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7731818" y="1881572"/>
            <a:ext cx="90418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 smtClean="0"/>
              <a:t>k = 3</a:t>
            </a:r>
            <a:endParaRPr lang="en-US" sz="1800" kern="0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896810" y="5547430"/>
            <a:ext cx="90418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 smtClean="0"/>
              <a:t>k = 4</a:t>
            </a:r>
            <a:endParaRPr lang="en-US" sz="1800" kern="0" dirty="0"/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7731817" y="5547430"/>
            <a:ext cx="90418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 smtClean="0"/>
              <a:t>k = 5</a:t>
            </a:r>
            <a:endParaRPr lang="en-US" sz="1800" kern="0" dirty="0"/>
          </a:p>
        </p:txBody>
      </p:sp>
      <p:pic>
        <p:nvPicPr>
          <p:cNvPr id="15" name="Inhaltsplatzhalter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6177" r="50676"/>
          <a:stretch/>
        </p:blipFill>
        <p:spPr bwMode="auto">
          <a:xfrm>
            <a:off x="1800993" y="1524000"/>
            <a:ext cx="2758806" cy="256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38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handle </a:t>
            </a:r>
            <a:r>
              <a:rPr lang="de-DE" dirty="0" err="1" smtClean="0"/>
              <a:t>randomness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3" y="1412776"/>
            <a:ext cx="6762266" cy="5334000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3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07" y="1499862"/>
            <a:ext cx="6539964" cy="51730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handle </a:t>
            </a:r>
            <a:r>
              <a:rPr lang="de-DE" dirty="0" err="1" smtClean="0"/>
              <a:t>randomness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50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475656" y="3212976"/>
            <a:ext cx="5616624" cy="3384376"/>
          </a:xfrm>
          <a:prstGeom prst="rect">
            <a:avLst/>
          </a:prstGeom>
        </p:spPr>
        <p:txBody>
          <a:bodyPr/>
          <a:lstStyle/>
          <a:p>
            <a:pPr marL="85725" indent="0">
              <a:buNone/>
            </a:pPr>
            <a:r>
              <a:rPr lang="de-DE" dirty="0" smtClean="0"/>
              <a:t>1. Chapter: </a:t>
            </a:r>
            <a:r>
              <a:rPr lang="de-DE" dirty="0" err="1" smtClean="0"/>
              <a:t>Introduction</a:t>
            </a:r>
            <a:endParaRPr lang="de-DE" dirty="0" smtClean="0"/>
          </a:p>
          <a:p>
            <a:pPr marL="85725" indent="0">
              <a:buNone/>
            </a:pPr>
            <a:r>
              <a:rPr lang="de-DE" b="1" dirty="0" smtClean="0"/>
              <a:t>	1.1 </a:t>
            </a:r>
            <a:r>
              <a:rPr lang="de-DE" b="1" dirty="0" err="1" smtClean="0"/>
              <a:t>Overview</a:t>
            </a:r>
            <a:endParaRPr lang="en-US" b="1" dirty="0" smtClean="0"/>
          </a:p>
          <a:p>
            <a:pPr marL="85725" indent="0">
              <a:buNone/>
            </a:pPr>
            <a:r>
              <a:rPr lang="de-DE" dirty="0" smtClean="0"/>
              <a:t>	1.2 Training </a:t>
            </a:r>
            <a:r>
              <a:rPr lang="de-DE" dirty="0" err="1" smtClean="0"/>
              <a:t>and</a:t>
            </a:r>
            <a:r>
              <a:rPr lang="de-DE" dirty="0" smtClean="0"/>
              <a:t> Validation</a:t>
            </a:r>
          </a:p>
          <a:p>
            <a:pPr marL="85725" indent="0">
              <a:buNone/>
            </a:pPr>
            <a:r>
              <a:rPr lang="de-DE" dirty="0" smtClean="0"/>
              <a:t>2. Chapter: </a:t>
            </a:r>
            <a:r>
              <a:rPr lang="de-DE" dirty="0" err="1" smtClean="0"/>
              <a:t>Methods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2.1 </a:t>
            </a:r>
            <a:r>
              <a:rPr lang="de-DE" dirty="0" err="1" smtClean="0"/>
              <a:t>Hierarchical</a:t>
            </a:r>
            <a:r>
              <a:rPr lang="de-DE" dirty="0" smtClean="0"/>
              <a:t> </a:t>
            </a:r>
            <a:r>
              <a:rPr lang="de-DE" dirty="0"/>
              <a:t>Clustering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2.2 k-</a:t>
            </a:r>
            <a:r>
              <a:rPr lang="de-DE" dirty="0" err="1" smtClean="0"/>
              <a:t>means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2.3 DBSCAN</a:t>
            </a:r>
          </a:p>
          <a:p>
            <a:pPr marL="85725" indent="0">
              <a:buNone/>
            </a:pPr>
            <a:r>
              <a:rPr lang="de-DE" dirty="0" smtClean="0"/>
              <a:t>3. Chapter: </a:t>
            </a:r>
            <a:r>
              <a:rPr lang="de-DE" dirty="0" err="1" smtClean="0"/>
              <a:t>Application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4. </a:t>
            </a:r>
            <a:r>
              <a:rPr lang="de-DE" dirty="0"/>
              <a:t>Chapter: </a:t>
            </a:r>
            <a:r>
              <a:rPr lang="de-DE" dirty="0" smtClean="0"/>
              <a:t>Summary</a:t>
            </a:r>
          </a:p>
          <a:p>
            <a:pPr marL="85725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91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45322"/>
            <a:ext cx="6515042" cy="51960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handle </a:t>
            </a:r>
            <a:r>
              <a:rPr lang="de-DE" dirty="0" err="1" smtClean="0"/>
              <a:t>randomness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155645" y="609329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[8]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8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handle </a:t>
            </a:r>
            <a:r>
              <a:rPr lang="de-DE" dirty="0" err="1" smtClean="0"/>
              <a:t>randomness</a:t>
            </a:r>
            <a:r>
              <a:rPr lang="de-DE" dirty="0" smtClean="0"/>
              <a:t>?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Inhaltsplatzhalter 2"/>
              <p:cNvSpPr txBox="1">
                <a:spLocks/>
              </p:cNvSpPr>
              <p:nvPr/>
            </p:nvSpPr>
            <p:spPr bwMode="auto">
              <a:xfrm>
                <a:off x="571473" y="1844824"/>
                <a:ext cx="7816951" cy="434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ú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21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981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438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6pPr>
                <a:lvl7pPr marL="2895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7pPr>
                <a:lvl8pPr marL="3352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8pPr>
                <a:lvl9pPr marL="3810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Naïve </a:t>
                </a:r>
                <a:r>
                  <a:rPr lang="en-US" kern="0" dirty="0"/>
                  <a:t>approach</a:t>
                </a:r>
              </a:p>
              <a:p>
                <a:pPr lvl="1"/>
                <a:r>
                  <a:rPr lang="en-US" sz="1800" kern="0" dirty="0" smtClean="0"/>
                  <a:t>Get a small random subset </a:t>
                </a:r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kern="0" dirty="0" smtClean="0"/>
                  <a:t> from </a:t>
                </a:r>
                <a14:m>
                  <m:oMath xmlns:m="http://schemas.openxmlformats.org/officeDocument/2006/math">
                    <m:r>
                      <a:rPr lang="de-DE" sz="18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1800" kern="0" dirty="0"/>
              </a:p>
              <a:p>
                <a:pPr lvl="1"/>
                <a:r>
                  <a:rPr lang="en-US" sz="1800" kern="0" dirty="0" smtClean="0"/>
                  <a:t>Cluster </a:t>
                </a:r>
                <a14:m>
                  <m:oMath xmlns:m="http://schemas.openxmlformats.org/officeDocument/2006/math">
                    <m:r>
                      <a:rPr lang="de-DE" sz="1800" i="1" ker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kern="0" dirty="0" smtClean="0"/>
                  <a:t> </a:t>
                </a:r>
                <a:r>
                  <a:rPr lang="en-US" sz="1800" kern="0" dirty="0"/>
                  <a:t>and use found representatives for </a:t>
                </a:r>
                <a:r>
                  <a:rPr lang="en-US" sz="1800" kern="0" dirty="0" smtClean="0"/>
                  <a:t>initialization</a:t>
                </a:r>
              </a:p>
              <a:p>
                <a:pPr lvl="1"/>
                <a:endParaRPr lang="en-US" kern="0" dirty="0" smtClean="0"/>
              </a:p>
              <a:p>
                <a:r>
                  <a:rPr lang="en-US" kern="0" dirty="0" smtClean="0"/>
                  <a:t>Improved approach</a:t>
                </a:r>
              </a:p>
              <a:p>
                <a:pPr lvl="1"/>
                <a:r>
                  <a:rPr lang="en-US" sz="1800" kern="0" dirty="0" smtClean="0"/>
                  <a:t>Get </a:t>
                </a:r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kern="0" dirty="0" smtClean="0"/>
                  <a:t>small random subsets </a:t>
                </a:r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 ⊂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1800" kern="0" dirty="0" smtClean="0"/>
              </a:p>
              <a:p>
                <a:pPr lvl="1"/>
                <a:r>
                  <a:rPr lang="en-US" sz="1800" kern="0" dirty="0" smtClean="0"/>
                  <a:t>Cluster </a:t>
                </a:r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b="0" i="0" kern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800" kern="0" dirty="0" smtClean="0"/>
                  <a:t> and save representatives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sz="18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 kern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sz="1800" kern="0" dirty="0" smtClean="0"/>
              </a:p>
              <a:p>
                <a:pPr lvl="1"/>
                <a:r>
                  <a:rPr lang="en-US" sz="1800" kern="0" dirty="0" smtClean="0"/>
                  <a:t>Cluster the merged set </a:t>
                </a:r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 ∪…∪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800" kern="0" dirty="0" smtClean="0"/>
                  <a:t> times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de-DE" sz="1800" i="1" ker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sz="1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800" kern="0" dirty="0" smtClean="0"/>
                  <a:t> as </a:t>
                </a:r>
                <a:r>
                  <a:rPr lang="en-US" sz="1800" kern="0" dirty="0" err="1" smtClean="0"/>
                  <a:t>initital</a:t>
                </a:r>
                <a:r>
                  <a:rPr lang="en-US" sz="1800" kern="0" dirty="0" smtClean="0"/>
                  <a:t> representatives</a:t>
                </a:r>
              </a:p>
              <a:p>
                <a:pPr lvl="1"/>
                <a:r>
                  <a:rPr lang="en-US" sz="1800" kern="0" dirty="0" smtClean="0"/>
                  <a:t>Use the </a:t>
                </a:r>
                <a:r>
                  <a:rPr lang="en-US" sz="1800" kern="0" dirty="0" err="1" smtClean="0"/>
                  <a:t>represenation</a:t>
                </a:r>
                <a:r>
                  <a:rPr lang="en-US" sz="1800" kern="0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de-DE" sz="1800" i="1" ker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sz="1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i="1" ker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800" kern="0" dirty="0" smtClean="0"/>
                  <a:t>) of the best clustering of </a:t>
                </a:r>
                <a14:m>
                  <m:oMath xmlns:m="http://schemas.openxmlformats.org/officeDocument/2006/math">
                    <m:r>
                      <a:rPr lang="de-DE" sz="1800" i="1" kern="0">
                        <a:latin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en-US" sz="1800" kern="0" dirty="0" smtClean="0"/>
                  <a:t> as initial representation for </a:t>
                </a:r>
                <a14:m>
                  <m:oMath xmlns:m="http://schemas.openxmlformats.org/officeDocument/2006/math">
                    <m:r>
                      <a:rPr lang="de-DE" sz="1800" b="0" i="1" kern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1800" kern="0" dirty="0" smtClean="0"/>
              </a:p>
              <a:p>
                <a:pPr lvl="1"/>
                <a:endParaRPr lang="en-US" sz="1800" kern="0" dirty="0"/>
              </a:p>
            </p:txBody>
          </p:sp>
        </mc:Choice>
        <mc:Fallback xmlns="">
          <p:sp>
            <p:nvSpPr>
              <p:cNvPr id="26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73" y="1844824"/>
                <a:ext cx="7816951" cy="4343400"/>
              </a:xfrm>
              <a:prstGeom prst="rect">
                <a:avLst/>
              </a:prstGeom>
              <a:blipFill>
                <a:blip r:embed="rId3"/>
                <a:stretch>
                  <a:fillRect l="-702" t="-70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-Means Clustering Ex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" t="10317" r="1697" b="1817"/>
          <a:stretch/>
        </p:blipFill>
        <p:spPr bwMode="auto">
          <a:xfrm>
            <a:off x="2227473" y="1524000"/>
            <a:ext cx="4752528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980001" y="5988316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[10]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845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Discussion</a:t>
            </a:r>
            <a:r>
              <a:rPr lang="de-DE" dirty="0" smtClean="0"/>
              <a:t> K-</a:t>
            </a:r>
            <a:r>
              <a:rPr lang="de-DE" dirty="0" err="1" smtClean="0"/>
              <a:t>Means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Pro:</a:t>
                </a:r>
              </a:p>
              <a:p>
                <a:pPr lvl="1"/>
                <a:r>
                  <a:rPr lang="en-US" b="1" dirty="0" smtClean="0"/>
                  <a:t>Efficiency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𝑡𝑘𝑛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with typically </a:t>
                </a:r>
                <a:r>
                  <a:rPr lang="en-US" dirty="0" err="1" smtClean="0"/>
                  <a:t>k,t</a:t>
                </a:r>
                <a:r>
                  <a:rPr lang="en-US" dirty="0" smtClean="0"/>
                  <a:t> &lt;&lt; n</a:t>
                </a:r>
              </a:p>
              <a:p>
                <a:pPr lvl="2"/>
                <a:r>
                  <a:rPr lang="en-US" dirty="0" smtClean="0"/>
                  <a:t>n = #objects, k = #cluster, t = #iterations </a:t>
                </a:r>
                <a:endParaRPr lang="en-US" dirty="0"/>
              </a:p>
              <a:p>
                <a:pPr lvl="1"/>
                <a:r>
                  <a:rPr lang="en-US" b="1" dirty="0" smtClean="0"/>
                  <a:t>Implementation: </a:t>
                </a:r>
                <a:r>
                  <a:rPr lang="en-US" dirty="0" smtClean="0"/>
                  <a:t>Easy to use</a:t>
                </a:r>
              </a:p>
              <a:p>
                <a:pPr lvl="1"/>
                <a:endParaRPr lang="de-DE" dirty="0"/>
              </a:p>
              <a:p>
                <a:r>
                  <a:rPr lang="de-DE" dirty="0" smtClean="0"/>
                  <a:t>Contra:</a:t>
                </a:r>
              </a:p>
              <a:p>
                <a:pPr lvl="1"/>
                <a:r>
                  <a:rPr lang="de-DE" b="1" dirty="0" err="1" smtClean="0"/>
                  <a:t>Applicability</a:t>
                </a:r>
                <a:r>
                  <a:rPr lang="de-DE" dirty="0" smtClean="0"/>
                  <a:t>: </a:t>
                </a:r>
                <a:r>
                  <a:rPr lang="de-DE" dirty="0" err="1" smtClean="0"/>
                  <a:t>mean</a:t>
                </a:r>
                <a:r>
                  <a:rPr lang="de-DE" dirty="0" smtClean="0"/>
                  <a:t> must </a:t>
                </a:r>
                <a:r>
                  <a:rPr lang="de-DE" dirty="0" err="1" smtClean="0"/>
                  <a:t>exist</a:t>
                </a:r>
                <a:endParaRPr lang="de-DE" dirty="0" smtClean="0"/>
              </a:p>
              <a:p>
                <a:pPr lvl="1"/>
                <a:r>
                  <a:rPr lang="de-DE" b="1" dirty="0" smtClean="0"/>
                  <a:t>Noise:</a:t>
                </a:r>
                <a:r>
                  <a:rPr lang="de-DE" dirty="0" smtClean="0"/>
                  <a:t> Sensitive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outliers</a:t>
                </a:r>
                <a:endParaRPr lang="de-DE" dirty="0" smtClean="0"/>
              </a:p>
              <a:p>
                <a:pPr lvl="1"/>
                <a:r>
                  <a:rPr lang="de-DE" b="1" dirty="0" err="1" smtClean="0"/>
                  <a:t>Specification</a:t>
                </a:r>
                <a:r>
                  <a:rPr lang="de-DE" b="1" dirty="0" smtClean="0"/>
                  <a:t>: </a:t>
                </a:r>
                <a:r>
                  <a:rPr lang="de-DE" dirty="0" smtClean="0"/>
                  <a:t>k must </a:t>
                </a:r>
                <a:r>
                  <a:rPr lang="de-DE" dirty="0" err="1" smtClean="0"/>
                  <a:t>be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defined</a:t>
                </a:r>
                <a:endParaRPr lang="de-DE" dirty="0" smtClean="0"/>
              </a:p>
              <a:p>
                <a:pPr lvl="1"/>
                <a:r>
                  <a:rPr lang="de-DE" b="1" dirty="0" err="1" smtClean="0"/>
                  <a:t>Initialization</a:t>
                </a:r>
                <a:r>
                  <a:rPr lang="de-DE" b="1" dirty="0" smtClean="0"/>
                  <a:t>: </a:t>
                </a:r>
                <a:r>
                  <a:rPr lang="de-DE" dirty="0" err="1"/>
                  <a:t>M</a:t>
                </a:r>
                <a:r>
                  <a:rPr lang="de-DE" dirty="0" err="1" smtClean="0"/>
                  <a:t>ight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run</a:t>
                </a:r>
                <a:r>
                  <a:rPr lang="de-DE" dirty="0" smtClean="0"/>
                  <a:t> in </a:t>
                </a:r>
                <a:r>
                  <a:rPr lang="de-DE" dirty="0" err="1" smtClean="0"/>
                  <a:t>local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optimum</a:t>
                </a:r>
                <a:r>
                  <a:rPr lang="de-DE" dirty="0" smtClean="0"/>
                  <a:t> </a:t>
                </a:r>
                <a:endParaRPr lang="de-DE" b="1" dirty="0" smtClean="0"/>
              </a:p>
              <a:p>
                <a:pPr lvl="1"/>
                <a:r>
                  <a:rPr lang="de-DE" b="1" dirty="0" smtClean="0"/>
                  <a:t>Cluster Form: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Convex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space</a:t>
                </a:r>
                <a:r>
                  <a:rPr lang="de-DE" dirty="0" smtClean="0"/>
                  <a:t> </a:t>
                </a:r>
                <a:r>
                  <a:rPr lang="de-DE" dirty="0" err="1"/>
                  <a:t>p</a:t>
                </a:r>
                <a:r>
                  <a:rPr lang="de-DE" dirty="0" err="1" smtClean="0"/>
                  <a:t>artitions</a:t>
                </a:r>
                <a:endParaRPr lang="de-DE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472" y="1828800"/>
                <a:ext cx="7096605" cy="4343400"/>
              </a:xfrm>
              <a:blipFill>
                <a:blip r:embed="rId3"/>
                <a:stretch>
                  <a:fillRect l="-773" t="-5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Gerade Verbindung mit Pfeil 22"/>
          <p:cNvCxnSpPr/>
          <p:nvPr/>
        </p:nvCxnSpPr>
        <p:spPr bwMode="auto">
          <a:xfrm>
            <a:off x="7215088" y="1988840"/>
            <a:ext cx="0" cy="32978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>
            <a:off x="5414888" y="3713445"/>
            <a:ext cx="3549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Ellipse 24"/>
          <p:cNvSpPr/>
          <p:nvPr/>
        </p:nvSpPr>
        <p:spPr bwMode="auto">
          <a:xfrm>
            <a:off x="7016317" y="355974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 bwMode="auto">
          <a:xfrm>
            <a:off x="7922518" y="3476881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Ellipse 32"/>
          <p:cNvSpPr/>
          <p:nvPr/>
        </p:nvSpPr>
        <p:spPr bwMode="auto">
          <a:xfrm>
            <a:off x="5999789" y="419249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 bwMode="auto">
          <a:xfrm>
            <a:off x="6927056" y="240640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 bwMode="auto">
          <a:xfrm>
            <a:off x="7646429" y="280949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Ellipse 38"/>
          <p:cNvSpPr/>
          <p:nvPr/>
        </p:nvSpPr>
        <p:spPr bwMode="auto">
          <a:xfrm>
            <a:off x="7071072" y="4424171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Ellipse 39"/>
          <p:cNvSpPr/>
          <p:nvPr/>
        </p:nvSpPr>
        <p:spPr bwMode="auto">
          <a:xfrm>
            <a:off x="5992496" y="363053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63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r="10072" b="1188"/>
          <a:stretch/>
        </p:blipFill>
        <p:spPr bwMode="auto">
          <a:xfrm>
            <a:off x="4932040" y="764704"/>
            <a:ext cx="3888433" cy="560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Voronoi</a:t>
            </a:r>
            <a:r>
              <a:rPr lang="de-DE" dirty="0"/>
              <a:t> Model</a:t>
            </a:r>
          </a:p>
        </p:txBody>
      </p:sp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571472" y="1828800"/>
            <a:ext cx="421655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kern="0" dirty="0" smtClean="0"/>
              <a:t>The </a:t>
            </a:r>
            <a:r>
              <a:rPr lang="en-US" kern="0" dirty="0" err="1" smtClean="0"/>
              <a:t>Voroni</a:t>
            </a:r>
            <a:r>
              <a:rPr lang="en-US" kern="0" dirty="0" smtClean="0"/>
              <a:t> </a:t>
            </a:r>
            <a:r>
              <a:rPr lang="en-US" kern="0" dirty="0" err="1"/>
              <a:t>d</a:t>
            </a:r>
            <a:r>
              <a:rPr lang="en-US" kern="0" dirty="0" err="1" smtClean="0"/>
              <a:t>iagramm</a:t>
            </a:r>
            <a:r>
              <a:rPr lang="en-US" kern="0" dirty="0" smtClean="0"/>
              <a:t> </a:t>
            </a:r>
            <a:r>
              <a:rPr lang="en-US" kern="0" dirty="0" err="1" smtClean="0"/>
              <a:t>partiones</a:t>
            </a:r>
            <a:r>
              <a:rPr lang="en-US" kern="0" dirty="0" smtClean="0"/>
              <a:t> the space in </a:t>
            </a:r>
            <a:r>
              <a:rPr lang="en-US" kern="0" dirty="0" err="1" smtClean="0"/>
              <a:t>Voroni</a:t>
            </a:r>
            <a:r>
              <a:rPr lang="en-US" kern="0" dirty="0" smtClean="0"/>
              <a:t> cells for each point p</a:t>
            </a:r>
          </a:p>
          <a:p>
            <a:endParaRPr lang="en-US" kern="0" dirty="0"/>
          </a:p>
          <a:p>
            <a:r>
              <a:rPr lang="en-US" kern="0" dirty="0" smtClean="0"/>
              <a:t>The </a:t>
            </a:r>
            <a:r>
              <a:rPr lang="en-US" kern="0" dirty="0" err="1" smtClean="0"/>
              <a:t>Voroni</a:t>
            </a:r>
            <a:r>
              <a:rPr lang="en-US" kern="0" dirty="0" smtClean="0"/>
              <a:t> cell for point p covers the area which nearest data point is p </a:t>
            </a:r>
          </a:p>
          <a:p>
            <a:endParaRPr lang="en-US" kern="0" dirty="0"/>
          </a:p>
          <a:p>
            <a:pPr marL="0" indent="0">
              <a:buNone/>
            </a:pP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40386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smtClean="0"/>
              <a:t>- </a:t>
            </a:r>
            <a:r>
              <a:rPr lang="en-US" dirty="0" smtClean="0"/>
              <a:t>K-</a:t>
            </a:r>
            <a:r>
              <a:rPr lang="en-US" dirty="0" err="1" smtClean="0"/>
              <a:t>Medoids</a:t>
            </a:r>
            <a:r>
              <a:rPr lang="de-DE" dirty="0" smtClean="0"/>
              <a:t>, K-Median Clustering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251520" y="2300043"/>
            <a:ext cx="3245424" cy="3073173"/>
            <a:chOff x="571472" y="2156027"/>
            <a:chExt cx="3549600" cy="3361205"/>
          </a:xfrm>
        </p:grpSpPr>
        <p:cxnSp>
          <p:nvCxnSpPr>
            <p:cNvPr id="21" name="Gerade Verbindung mit Pfeil 20"/>
            <p:cNvCxnSpPr/>
            <p:nvPr/>
          </p:nvCxnSpPr>
          <p:spPr bwMode="auto">
            <a:xfrm>
              <a:off x="571472" y="2219350"/>
              <a:ext cx="0" cy="329788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cxnSp>
          <p:nvCxnSpPr>
            <p:cNvPr id="22" name="Gerade Verbindung mit Pfeil 21"/>
            <p:cNvCxnSpPr/>
            <p:nvPr/>
          </p:nvCxnSpPr>
          <p:spPr bwMode="auto">
            <a:xfrm>
              <a:off x="571472" y="5517232"/>
              <a:ext cx="35496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Ellipse 27"/>
            <p:cNvSpPr/>
            <p:nvPr/>
          </p:nvSpPr>
          <p:spPr bwMode="auto">
            <a:xfrm>
              <a:off x="1679585" y="296094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3079102" y="3707391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 bwMode="auto">
            <a:xfrm>
              <a:off x="1059871" y="26272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 bwMode="auto">
            <a:xfrm>
              <a:off x="2530674" y="2587786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4" name="Ellipse 43"/>
            <p:cNvSpPr/>
            <p:nvPr/>
          </p:nvSpPr>
          <p:spPr bwMode="auto">
            <a:xfrm>
              <a:off x="1953385" y="2782607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5" name="Ellipse 44"/>
            <p:cNvSpPr/>
            <p:nvPr/>
          </p:nvSpPr>
          <p:spPr bwMode="auto">
            <a:xfrm>
              <a:off x="2225653" y="2992388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 bwMode="auto">
            <a:xfrm>
              <a:off x="893718" y="4865611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 bwMode="auto">
            <a:xfrm>
              <a:off x="1396725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 bwMode="auto">
            <a:xfrm>
              <a:off x="2347760" y="221935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 bwMode="auto">
            <a:xfrm>
              <a:off x="1087395" y="4381872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" name="Ellipse 49"/>
            <p:cNvSpPr/>
            <p:nvPr/>
          </p:nvSpPr>
          <p:spPr bwMode="auto">
            <a:xfrm>
              <a:off x="1602576" y="4322204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Ellipse 50"/>
            <p:cNvSpPr/>
            <p:nvPr/>
          </p:nvSpPr>
          <p:spPr bwMode="auto">
            <a:xfrm>
              <a:off x="1501251" y="4015175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 bwMode="auto">
            <a:xfrm>
              <a:off x="1879336" y="475759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Ellipse 52"/>
            <p:cNvSpPr/>
            <p:nvPr/>
          </p:nvSpPr>
          <p:spPr bwMode="auto">
            <a:xfrm>
              <a:off x="1070999" y="3898271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 bwMode="auto">
            <a:xfrm>
              <a:off x="1431987" y="5081635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 bwMode="auto">
            <a:xfrm>
              <a:off x="3165686" y="3314795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6" name="Ellipse 55"/>
            <p:cNvSpPr/>
            <p:nvPr/>
          </p:nvSpPr>
          <p:spPr bwMode="auto">
            <a:xfrm>
              <a:off x="3679144" y="4103576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7" name="Ellipse 56"/>
            <p:cNvSpPr/>
            <p:nvPr/>
          </p:nvSpPr>
          <p:spPr bwMode="auto">
            <a:xfrm>
              <a:off x="3628382" y="3016560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8" name="Ellipse 57"/>
            <p:cNvSpPr/>
            <p:nvPr/>
          </p:nvSpPr>
          <p:spPr bwMode="auto">
            <a:xfrm>
              <a:off x="3747915" y="376027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9" name="Ellipse 58"/>
            <p:cNvSpPr/>
            <p:nvPr/>
          </p:nvSpPr>
          <p:spPr bwMode="auto">
            <a:xfrm>
              <a:off x="3855927" y="3511583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 bwMode="auto">
            <a:xfrm>
              <a:off x="3739549" y="4430216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1" name="Ellipse 60"/>
            <p:cNvSpPr/>
            <p:nvPr/>
          </p:nvSpPr>
          <p:spPr bwMode="auto">
            <a:xfrm>
              <a:off x="3362395" y="4231199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 bwMode="auto">
            <a:xfrm>
              <a:off x="2008045" y="2156027"/>
              <a:ext cx="216024" cy="216024"/>
            </a:xfrm>
            <a:prstGeom prst="ellipse">
              <a:avLst/>
            </a:prstGeom>
            <a:solidFill>
              <a:srgbClr val="291FF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1" name="Inhaltsplatzhalter 2"/>
          <p:cNvSpPr txBox="1">
            <a:spLocks/>
          </p:cNvSpPr>
          <p:nvPr/>
        </p:nvSpPr>
        <p:spPr bwMode="auto">
          <a:xfrm>
            <a:off x="3484607" y="1828800"/>
            <a:ext cx="565939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kern="0" dirty="0" smtClean="0"/>
              <a:t>Representative: Mean </a:t>
            </a:r>
            <a:r>
              <a:rPr lang="en-US" kern="0" dirty="0" smtClean="0">
                <a:sym typeface="Wingdings" panose="05000000000000000000" pitchFamily="2" charset="2"/>
              </a:rPr>
              <a:t> Object from cluster</a:t>
            </a:r>
          </a:p>
          <a:p>
            <a:pPr lvl="1"/>
            <a:r>
              <a:rPr lang="en-US" sz="1800" kern="0" dirty="0" smtClean="0">
                <a:sym typeface="Wingdings" panose="05000000000000000000" pitchFamily="2" charset="2"/>
              </a:rPr>
              <a:t>Means do not always exist</a:t>
            </a:r>
          </a:p>
          <a:p>
            <a:r>
              <a:rPr lang="en-US" kern="0" dirty="0" smtClean="0">
                <a:sym typeface="Wingdings" panose="05000000000000000000" pitchFamily="2" charset="2"/>
              </a:rPr>
              <a:t>Distance: squared distance  normal distance</a:t>
            </a:r>
          </a:p>
          <a:p>
            <a:pPr lvl="1"/>
            <a:r>
              <a:rPr lang="en-US" sz="1800" kern="0" dirty="0" smtClean="0"/>
              <a:t>Influence of outliers is reduced</a:t>
            </a:r>
          </a:p>
          <a:p>
            <a:pPr lvl="1"/>
            <a:endParaRPr lang="en-US" sz="1800" kern="0" dirty="0" smtClean="0"/>
          </a:p>
          <a:p>
            <a:r>
              <a:rPr lang="en-US" kern="0" dirty="0" smtClean="0"/>
              <a:t>Two variants for representative: </a:t>
            </a:r>
          </a:p>
          <a:p>
            <a:pPr lvl="1"/>
            <a:r>
              <a:rPr lang="en-US" sz="1800" kern="0" dirty="0" err="1" smtClean="0"/>
              <a:t>Medoid</a:t>
            </a:r>
            <a:r>
              <a:rPr lang="en-US" sz="1800" kern="0" dirty="0" smtClean="0"/>
              <a:t>: Object in the “middle”</a:t>
            </a:r>
          </a:p>
          <a:p>
            <a:pPr lvl="1"/>
            <a:r>
              <a:rPr lang="en-US" sz="1800" kern="0" dirty="0" smtClean="0"/>
              <a:t>Median: Median of the cluster</a:t>
            </a:r>
          </a:p>
          <a:p>
            <a:pPr lvl="1"/>
            <a:endParaRPr lang="en-US" sz="1800" b="1" kern="0" dirty="0" smtClean="0"/>
          </a:p>
          <a:p>
            <a:r>
              <a:rPr lang="en-US" kern="0" dirty="0" smtClean="0"/>
              <a:t>Basic idea:</a:t>
            </a:r>
          </a:p>
          <a:p>
            <a:pPr lvl="1"/>
            <a:r>
              <a:rPr lang="en-US" sz="1800" kern="0" dirty="0" smtClean="0"/>
              <a:t>Minimal distance between the objects of a cluster to its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17195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Discussion</a:t>
            </a:r>
            <a:r>
              <a:rPr lang="de-DE" dirty="0" smtClean="0"/>
              <a:t> k-</a:t>
            </a:r>
            <a:r>
              <a:rPr lang="de-DE" dirty="0" err="1"/>
              <a:t>M</a:t>
            </a:r>
            <a:r>
              <a:rPr lang="de-DE" dirty="0" err="1" smtClean="0"/>
              <a:t>eans</a:t>
            </a:r>
            <a:r>
              <a:rPr lang="de-DE" dirty="0" smtClean="0"/>
              <a:t>, k-</a:t>
            </a:r>
            <a:r>
              <a:rPr lang="de-DE" dirty="0" err="1"/>
              <a:t>M</a:t>
            </a:r>
            <a:r>
              <a:rPr lang="de-DE" dirty="0" err="1" smtClean="0"/>
              <a:t>edoid</a:t>
            </a:r>
            <a:r>
              <a:rPr lang="de-DE" dirty="0" smtClean="0"/>
              <a:t> &amp; k-Median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20789"/>
              </p:ext>
            </p:extLst>
          </p:nvPr>
        </p:nvGraphicFramePr>
        <p:xfrm>
          <a:off x="571500" y="1828800"/>
          <a:ext cx="80645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25">
                  <a:extLst>
                    <a:ext uri="{9D8B030D-6E8A-4147-A177-3AD203B41FA5}">
                      <a16:colId xmlns:a16="http://schemas.microsoft.com/office/drawing/2014/main" val="547040325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290231569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4211537685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11022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K-</a:t>
                      </a:r>
                      <a:r>
                        <a:rPr lang="de-DE" dirty="0" err="1" smtClean="0"/>
                        <a:t>means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K-</a:t>
                      </a:r>
                      <a:r>
                        <a:rPr lang="de-DE" dirty="0" err="1" smtClean="0"/>
                        <a:t>medoid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K-median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682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data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Numerical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data</a:t>
                      </a:r>
                      <a:r>
                        <a:rPr lang="de-DE" dirty="0" smtClean="0"/>
                        <a:t> (</a:t>
                      </a:r>
                      <a:r>
                        <a:rPr lang="de-DE" dirty="0" err="1" smtClean="0"/>
                        <a:t>mean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metric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ordered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attributed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data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024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efficiency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High O(</a:t>
                      </a:r>
                      <a:r>
                        <a:rPr lang="de-DE" dirty="0" err="1" smtClean="0"/>
                        <a:t>tkn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Low</a:t>
                      </a:r>
                      <a:r>
                        <a:rPr lang="de-DE" baseline="0" dirty="0" smtClean="0"/>
                        <a:t> O(</a:t>
                      </a:r>
                      <a:r>
                        <a:rPr lang="de-DE" baseline="0" dirty="0" err="1" smtClean="0"/>
                        <a:t>tk</a:t>
                      </a:r>
                      <a:r>
                        <a:rPr lang="de-DE" baseline="0" dirty="0" smtClean="0"/>
                        <a:t>(n-k)^2)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High O(</a:t>
                      </a:r>
                      <a:r>
                        <a:rPr lang="de-DE" dirty="0" err="1" smtClean="0"/>
                        <a:t>tkn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709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Senitivity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outlivers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High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Low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Low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867234"/>
                  </a:ext>
                </a:extLst>
              </a:tr>
            </a:tbl>
          </a:graphicData>
        </a:graphic>
      </p:graphicFrame>
      <p:sp>
        <p:nvSpPr>
          <p:cNvPr id="35" name="Inhaltsplatzhalter 2"/>
          <p:cNvSpPr txBox="1">
            <a:spLocks/>
          </p:cNvSpPr>
          <p:nvPr/>
        </p:nvSpPr>
        <p:spPr bwMode="auto">
          <a:xfrm>
            <a:off x="571473" y="4005064"/>
            <a:ext cx="8064527" cy="216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kern="0" dirty="0" smtClean="0"/>
              <a:t>Pro</a:t>
            </a:r>
          </a:p>
          <a:p>
            <a:pPr lvl="1"/>
            <a:r>
              <a:rPr lang="en-US" sz="1800" b="1" dirty="0"/>
              <a:t>Implementation: </a:t>
            </a:r>
            <a:r>
              <a:rPr lang="en-US" sz="1800" dirty="0"/>
              <a:t>Easy to use</a:t>
            </a:r>
          </a:p>
          <a:p>
            <a:r>
              <a:rPr lang="en-US" kern="0" dirty="0" smtClean="0">
                <a:sym typeface="Wingdings" panose="05000000000000000000" pitchFamily="2" charset="2"/>
              </a:rPr>
              <a:t>Contra</a:t>
            </a:r>
          </a:p>
          <a:p>
            <a:pPr lvl="1"/>
            <a:r>
              <a:rPr lang="de-DE" sz="1800" b="1" dirty="0" err="1"/>
              <a:t>Specification</a:t>
            </a:r>
            <a:r>
              <a:rPr lang="de-DE" sz="1800" b="1" dirty="0"/>
              <a:t>: </a:t>
            </a:r>
            <a:r>
              <a:rPr lang="de-DE" sz="1800" dirty="0"/>
              <a:t>k must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defined</a:t>
            </a:r>
            <a:endParaRPr lang="de-DE" sz="1800" dirty="0"/>
          </a:p>
          <a:p>
            <a:pPr lvl="1"/>
            <a:r>
              <a:rPr lang="de-DE" sz="1800" b="1" dirty="0"/>
              <a:t>Cluster Form:</a:t>
            </a:r>
            <a:r>
              <a:rPr lang="de-DE" sz="1800" dirty="0"/>
              <a:t> </a:t>
            </a:r>
            <a:r>
              <a:rPr lang="de-DE" sz="1800" dirty="0" err="1"/>
              <a:t>Convex</a:t>
            </a:r>
            <a:r>
              <a:rPr lang="de-DE" sz="1800" dirty="0"/>
              <a:t> </a:t>
            </a:r>
            <a:r>
              <a:rPr lang="de-DE" sz="1800" dirty="0" err="1"/>
              <a:t>space</a:t>
            </a:r>
            <a:r>
              <a:rPr lang="de-DE" sz="1800" dirty="0"/>
              <a:t> </a:t>
            </a:r>
            <a:r>
              <a:rPr lang="de-DE" sz="1800" dirty="0" err="1"/>
              <a:t>partitions</a:t>
            </a:r>
            <a:endParaRPr lang="de-DE" sz="1800" dirty="0"/>
          </a:p>
          <a:p>
            <a:pPr lvl="1"/>
            <a:r>
              <a:rPr lang="de-DE" sz="1800" b="1" dirty="0" err="1"/>
              <a:t>Initialization</a:t>
            </a:r>
            <a:r>
              <a:rPr lang="de-DE" sz="1800" b="1" dirty="0"/>
              <a:t>: </a:t>
            </a:r>
            <a:r>
              <a:rPr lang="de-DE" sz="1800" dirty="0" err="1"/>
              <a:t>Might</a:t>
            </a:r>
            <a:r>
              <a:rPr lang="de-DE" sz="1800" dirty="0"/>
              <a:t> </a:t>
            </a:r>
            <a:r>
              <a:rPr lang="de-DE" sz="1800" dirty="0" err="1"/>
              <a:t>run</a:t>
            </a:r>
            <a:r>
              <a:rPr lang="de-DE" sz="1800" dirty="0"/>
              <a:t> in </a:t>
            </a:r>
            <a:r>
              <a:rPr lang="de-DE" sz="1800" dirty="0" err="1"/>
              <a:t>local</a:t>
            </a:r>
            <a:r>
              <a:rPr lang="de-DE" sz="1800" dirty="0"/>
              <a:t> </a:t>
            </a:r>
            <a:r>
              <a:rPr lang="de-DE" sz="1800" dirty="0" err="1"/>
              <a:t>optimum</a:t>
            </a:r>
            <a:r>
              <a:rPr lang="de-DE" sz="1800" dirty="0"/>
              <a:t> </a:t>
            </a:r>
            <a:endParaRPr lang="de-DE" sz="1800" b="1" dirty="0"/>
          </a:p>
          <a:p>
            <a:pPr lvl="1"/>
            <a:endParaRPr lang="en-US" sz="18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29954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475656" y="3212976"/>
            <a:ext cx="5616624" cy="3384376"/>
          </a:xfrm>
          <a:prstGeom prst="rect">
            <a:avLst/>
          </a:prstGeom>
        </p:spPr>
        <p:txBody>
          <a:bodyPr/>
          <a:lstStyle/>
          <a:p>
            <a:pPr marL="85725" indent="0">
              <a:buNone/>
            </a:pPr>
            <a:r>
              <a:rPr lang="de-DE" dirty="0" smtClean="0"/>
              <a:t>1. Chapter: </a:t>
            </a:r>
            <a:r>
              <a:rPr lang="de-DE" dirty="0" err="1" smtClean="0"/>
              <a:t>Introduction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1.1 </a:t>
            </a:r>
            <a:r>
              <a:rPr lang="de-DE" dirty="0" err="1" smtClean="0"/>
              <a:t>Overview</a:t>
            </a:r>
            <a:endParaRPr lang="en-US" dirty="0" smtClean="0"/>
          </a:p>
          <a:p>
            <a:pPr marL="85725" indent="0">
              <a:buNone/>
            </a:pPr>
            <a:r>
              <a:rPr lang="de-DE" dirty="0" smtClean="0"/>
              <a:t>	1.2 Training </a:t>
            </a:r>
            <a:r>
              <a:rPr lang="de-DE" dirty="0" err="1" smtClean="0"/>
              <a:t>and</a:t>
            </a:r>
            <a:r>
              <a:rPr lang="de-DE" dirty="0" smtClean="0"/>
              <a:t> Validation</a:t>
            </a:r>
          </a:p>
          <a:p>
            <a:pPr marL="85725" indent="0">
              <a:buNone/>
            </a:pPr>
            <a:r>
              <a:rPr lang="de-DE" dirty="0" smtClean="0"/>
              <a:t>2. Chapter: </a:t>
            </a:r>
            <a:r>
              <a:rPr lang="de-DE" dirty="0" err="1" smtClean="0"/>
              <a:t>Methods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2.1 </a:t>
            </a:r>
            <a:r>
              <a:rPr lang="de-DE" dirty="0" err="1" smtClean="0"/>
              <a:t>Hierarchical</a:t>
            </a:r>
            <a:r>
              <a:rPr lang="de-DE" dirty="0" smtClean="0"/>
              <a:t> </a:t>
            </a:r>
            <a:r>
              <a:rPr lang="de-DE" dirty="0"/>
              <a:t>Clustering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2.2 k-</a:t>
            </a:r>
            <a:r>
              <a:rPr lang="de-DE" dirty="0" err="1" smtClean="0"/>
              <a:t>means</a:t>
            </a:r>
            <a:endParaRPr lang="de-DE" dirty="0" smtClean="0"/>
          </a:p>
          <a:p>
            <a:pPr marL="85725" indent="0">
              <a:buNone/>
            </a:pPr>
            <a:r>
              <a:rPr lang="de-DE" b="1" dirty="0" smtClean="0"/>
              <a:t>	2.3 DBSCAN</a:t>
            </a:r>
          </a:p>
          <a:p>
            <a:pPr marL="85725" indent="0">
              <a:buNone/>
            </a:pPr>
            <a:r>
              <a:rPr lang="de-DE" dirty="0" smtClean="0"/>
              <a:t>3. Chapter: </a:t>
            </a:r>
            <a:r>
              <a:rPr lang="de-DE" dirty="0" err="1" smtClean="0"/>
              <a:t>Application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4. </a:t>
            </a:r>
            <a:r>
              <a:rPr lang="de-DE" dirty="0"/>
              <a:t>Chapter: </a:t>
            </a:r>
            <a:r>
              <a:rPr lang="de-DE" dirty="0" smtClean="0"/>
              <a:t>Summary</a:t>
            </a:r>
          </a:p>
          <a:p>
            <a:pPr marL="85725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390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Clustering - DBSCAN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 err="1" smtClean="0">
                    <a:ea typeface="Cambria Math" panose="02040503050406030204" pitchFamily="18" charset="0"/>
                  </a:rPr>
                  <a:t>Density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-Based</a:t>
                </a:r>
                <a:r>
                  <a:rPr lang="de-DE" dirty="0" smtClean="0">
                    <a:ea typeface="Cambria Math" panose="02040503050406030204" pitchFamily="18" charset="0"/>
                  </a:rPr>
                  <a:t>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Spatial</a:t>
                </a:r>
                <a:r>
                  <a:rPr lang="de-DE" dirty="0" smtClean="0">
                    <a:ea typeface="Cambria Math" panose="02040503050406030204" pitchFamily="18" charset="0"/>
                  </a:rPr>
                  <a:t> Clustering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Application</a:t>
                </a:r>
                <a:r>
                  <a:rPr lang="de-DE" dirty="0" smtClean="0">
                    <a:ea typeface="Cambria Math" panose="02040503050406030204" pitchFamily="18" charset="0"/>
                  </a:rPr>
                  <a:t>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with</a:t>
                </a:r>
                <a:r>
                  <a:rPr lang="de-DE" dirty="0" smtClean="0">
                    <a:ea typeface="Cambria Math" panose="02040503050406030204" pitchFamily="18" charset="0"/>
                  </a:rPr>
                  <a:t> Noise</a:t>
                </a:r>
                <a:endParaRPr lang="de-DE" b="0" dirty="0" smtClean="0">
                  <a:ea typeface="Cambria Math" panose="02040503050406030204" pitchFamily="18" charset="0"/>
                </a:endParaRPr>
              </a:p>
              <a:p>
                <a:endParaRPr lang="de-DE" b="0" dirty="0" smtClean="0">
                  <a:ea typeface="Cambria Math" panose="02040503050406030204" pitchFamily="18" charset="0"/>
                </a:endParaRPr>
              </a:p>
              <a:p>
                <a:r>
                  <a:rPr lang="de-DE" b="0" dirty="0" err="1" smtClean="0">
                    <a:ea typeface="Cambria Math" panose="02040503050406030204" pitchFamily="18" charset="0"/>
                  </a:rPr>
                  <a:t>Two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parameters</a:t>
                </a:r>
                <a:endParaRPr lang="de-DE" b="0" dirty="0" smtClean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smtClean="0"/>
                  <a:t>-radius neighborhood</a:t>
                </a:r>
                <a:endParaRPr lang="en-US" dirty="0"/>
              </a:p>
              <a:p>
                <a:pPr lvl="1"/>
                <a:r>
                  <a:rPr lang="de-DE" dirty="0" smtClean="0"/>
                  <a:t> Minimum Points</a:t>
                </a:r>
              </a:p>
              <a:p>
                <a:pPr lvl="1"/>
                <a:endParaRPr lang="de-DE" dirty="0"/>
              </a:p>
              <a:p>
                <a:r>
                  <a:rPr lang="de-DE" dirty="0" err="1" smtClean="0"/>
                  <a:t>Three</a:t>
                </a:r>
                <a:r>
                  <a:rPr lang="de-DE" dirty="0" smtClean="0"/>
                  <a:t> Point-</a:t>
                </a:r>
                <a:r>
                  <a:rPr lang="de-DE" dirty="0" err="1" smtClean="0"/>
                  <a:t>classes</a:t>
                </a:r>
                <a:endParaRPr lang="de-DE" dirty="0" smtClean="0"/>
              </a:p>
              <a:p>
                <a:pPr lvl="1"/>
                <a:r>
                  <a:rPr lang="de-DE" dirty="0" smtClean="0"/>
                  <a:t>Core</a:t>
                </a:r>
              </a:p>
              <a:p>
                <a:pPr lvl="1"/>
                <a:r>
                  <a:rPr lang="de-DE" dirty="0" err="1" smtClean="0"/>
                  <a:t>Border</a:t>
                </a:r>
                <a:endParaRPr lang="de-DE" dirty="0" smtClean="0"/>
              </a:p>
              <a:p>
                <a:pPr lvl="1"/>
                <a:r>
                  <a:rPr lang="de-DE" dirty="0" err="1" smtClean="0"/>
                  <a:t>Outlier</a:t>
                </a:r>
                <a:endParaRPr lang="de-DE" dirty="0" smtClean="0"/>
              </a:p>
            </p:txBody>
          </p:sp>
        </mc:Choice>
        <mc:Fallback xmlns="">
          <p:sp>
            <p:nvSpPr>
              <p:cNvPr id="4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80" t="-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/>
          <p:cNvSpPr/>
          <p:nvPr/>
        </p:nvSpPr>
        <p:spPr bwMode="auto">
          <a:xfrm>
            <a:off x="6724038" y="511131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 bwMode="auto">
          <a:xfrm>
            <a:off x="6228184" y="317783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 bwMode="auto">
          <a:xfrm>
            <a:off x="5793184" y="520282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 bwMode="auto">
          <a:xfrm>
            <a:off x="6247172" y="500330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 bwMode="auto">
          <a:xfrm>
            <a:off x="6228184" y="5435589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 bwMode="auto">
          <a:xfrm>
            <a:off x="6336196" y="452686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9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DBSCAN –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Reachability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is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„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reachable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“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from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b="0" dirty="0" smtClean="0">
                    <a:ea typeface="Cambria Math" panose="02040503050406030204" pitchFamily="18" charset="0"/>
                  </a:rPr>
                  <a:t>,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if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there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is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a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path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where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       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each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b="0" dirty="0" smtClean="0">
                    <a:ea typeface="Cambria Math" panose="02040503050406030204" pitchFamily="18" charset="0"/>
                  </a:rPr>
                  <a:t>on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the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path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must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be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a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core</a:t>
                </a:r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  <a:r>
                  <a:rPr lang="de-DE" b="0" dirty="0" err="1" smtClean="0">
                    <a:ea typeface="Cambria Math" panose="02040503050406030204" pitchFamily="18" charset="0"/>
                  </a:rPr>
                  <a:t>point</a:t>
                </a:r>
                <a:r>
                  <a:rPr lang="de-DE" dirty="0" smtClean="0">
                    <a:ea typeface="Cambria Math" panose="02040503050406030204" pitchFamily="18" charset="0"/>
                  </a:rPr>
                  <a:t>,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except</a:t>
                </a:r>
                <a:r>
                  <a:rPr lang="de-DE" dirty="0" smtClean="0">
                    <a:ea typeface="Cambria Math" panose="02040503050406030204" pitchFamily="18" charset="0"/>
                  </a:rPr>
                  <a:t>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for</a:t>
                </a:r>
                <a:r>
                  <a:rPr lang="de-DE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80" t="-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/>
          <p:cNvSpPr/>
          <p:nvPr/>
        </p:nvSpPr>
        <p:spPr bwMode="auto">
          <a:xfrm>
            <a:off x="1979712" y="395131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 bwMode="auto">
          <a:xfrm>
            <a:off x="1043608" y="479715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 bwMode="auto">
          <a:xfrm>
            <a:off x="3059832" y="468914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 bwMode="auto">
          <a:xfrm>
            <a:off x="2504806" y="437879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 bwMode="auto">
          <a:xfrm>
            <a:off x="3538488" y="437879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 bwMode="auto">
          <a:xfrm>
            <a:off x="1547664" y="437879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 bwMode="auto">
          <a:xfrm>
            <a:off x="3482288" y="385797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 bwMode="auto">
          <a:xfrm>
            <a:off x="4476240" y="437879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 bwMode="auto">
          <a:xfrm>
            <a:off x="5076056" y="479715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 bwMode="auto">
          <a:xfrm>
            <a:off x="7164288" y="437879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 bwMode="auto">
          <a:xfrm>
            <a:off x="7668077" y="479715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/>
          <p:cNvSpPr/>
          <p:nvPr/>
        </p:nvSpPr>
        <p:spPr bwMode="auto">
          <a:xfrm>
            <a:off x="598860" y="3480480"/>
            <a:ext cx="2012655" cy="201265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 bwMode="auto">
          <a:xfrm>
            <a:off x="1626441" y="3480480"/>
            <a:ext cx="2012655" cy="201265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 bwMode="auto">
          <a:xfrm>
            <a:off x="2603534" y="3480479"/>
            <a:ext cx="2012655" cy="201265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 bwMode="auto">
          <a:xfrm>
            <a:off x="3639465" y="3480478"/>
            <a:ext cx="2012655" cy="201265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 bwMode="auto">
          <a:xfrm>
            <a:off x="6265972" y="3480477"/>
            <a:ext cx="2012655" cy="201265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6" b="406"/>
          <a:stretch/>
        </p:blipFill>
        <p:spPr>
          <a:xfrm>
            <a:off x="-72008" y="2564904"/>
            <a:ext cx="9324528" cy="4392488"/>
          </a:xfrm>
        </p:spPr>
      </p:pic>
      <p:sp>
        <p:nvSpPr>
          <p:cNvPr id="6" name="Textfeld 5"/>
          <p:cNvSpPr txBox="1"/>
          <p:nvPr/>
        </p:nvSpPr>
        <p:spPr>
          <a:xfrm>
            <a:off x="8748464" y="2287905"/>
            <a:ext cx="38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[1]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71473" y="1628800"/>
            <a:ext cx="806452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i="1" kern="0" dirty="0" smtClean="0"/>
              <a:t>“Grouping </a:t>
            </a:r>
            <a:r>
              <a:rPr lang="en-US" i="1" kern="0" dirty="0"/>
              <a:t>of similar things that are close together, </a:t>
            </a:r>
            <a:endParaRPr lang="en-US" i="1" kern="0" dirty="0" smtClean="0"/>
          </a:p>
          <a:p>
            <a:pPr marL="0" indent="0" algn="ctr">
              <a:buNone/>
            </a:pPr>
            <a:r>
              <a:rPr lang="en-US" i="1" kern="0" dirty="0" smtClean="0"/>
              <a:t>sometimes </a:t>
            </a:r>
            <a:r>
              <a:rPr lang="en-US" i="1" kern="0" dirty="0"/>
              <a:t>surrounding something”</a:t>
            </a:r>
          </a:p>
          <a:p>
            <a:pPr marL="0" indent="0" algn="ctr">
              <a:buFont typeface="Wingdings" pitchFamily="2" charset="2"/>
              <a:buNone/>
            </a:pPr>
            <a:endParaRPr lang="en-US" i="1" kern="0" dirty="0"/>
          </a:p>
        </p:txBody>
      </p:sp>
      <p:sp>
        <p:nvSpPr>
          <p:cNvPr id="8" name="Textfeld 7"/>
          <p:cNvSpPr txBox="1"/>
          <p:nvPr/>
        </p:nvSpPr>
        <p:spPr>
          <a:xfrm>
            <a:off x="6588224" y="201090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</a:t>
            </a:r>
            <a:r>
              <a:rPr lang="de-DE" sz="1200" dirty="0"/>
              <a:t>2</a:t>
            </a:r>
            <a:r>
              <a:rPr lang="de-DE" sz="1200" dirty="0" smtClean="0"/>
              <a:t>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971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DBSCAN – </a:t>
            </a:r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Ellipse 17"/>
          <p:cNvSpPr/>
          <p:nvPr/>
        </p:nvSpPr>
        <p:spPr bwMode="auto">
          <a:xfrm>
            <a:off x="1259816" y="396598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 bwMode="auto">
          <a:xfrm>
            <a:off x="2968209" y="395624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 bwMode="auto">
          <a:xfrm>
            <a:off x="2967341" y="395624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 bwMode="auto">
          <a:xfrm>
            <a:off x="5080427" y="395624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 bwMode="auto">
          <a:xfrm>
            <a:off x="6783581" y="396598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 bwMode="auto">
          <a:xfrm>
            <a:off x="2986403" y="436510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 bwMode="auto">
          <a:xfrm>
            <a:off x="3130598" y="475315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 bwMode="auto">
          <a:xfrm>
            <a:off x="3346622" y="511952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 bwMode="auto">
          <a:xfrm>
            <a:off x="3562646" y="537787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 bwMode="auto">
          <a:xfrm>
            <a:off x="3844893" y="559389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/>
          <p:cNvSpPr/>
          <p:nvPr/>
        </p:nvSpPr>
        <p:spPr bwMode="auto">
          <a:xfrm>
            <a:off x="4200691" y="573170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/>
          <p:cNvSpPr/>
          <p:nvPr/>
        </p:nvSpPr>
        <p:spPr bwMode="auto">
          <a:xfrm>
            <a:off x="4556489" y="583971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/>
          <p:cNvSpPr/>
          <p:nvPr/>
        </p:nvSpPr>
        <p:spPr bwMode="auto">
          <a:xfrm>
            <a:off x="4916224" y="587410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/>
          <p:cNvSpPr/>
          <p:nvPr/>
        </p:nvSpPr>
        <p:spPr bwMode="auto">
          <a:xfrm>
            <a:off x="5313595" y="583971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/>
          <p:cNvSpPr/>
          <p:nvPr/>
        </p:nvSpPr>
        <p:spPr bwMode="auto">
          <a:xfrm>
            <a:off x="5666150" y="571208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 bwMode="auto">
          <a:xfrm>
            <a:off x="5999839" y="553158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/>
          <p:cNvSpPr/>
          <p:nvPr/>
        </p:nvSpPr>
        <p:spPr bwMode="auto">
          <a:xfrm>
            <a:off x="6252229" y="530537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/>
          <p:cNvSpPr/>
          <p:nvPr/>
        </p:nvSpPr>
        <p:spPr bwMode="auto">
          <a:xfrm>
            <a:off x="6500015" y="501150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/>
          <p:cNvSpPr/>
          <p:nvPr/>
        </p:nvSpPr>
        <p:spPr bwMode="auto">
          <a:xfrm>
            <a:off x="6675569" y="468747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/>
          <p:cNvSpPr/>
          <p:nvPr/>
        </p:nvSpPr>
        <p:spPr bwMode="auto">
          <a:xfrm>
            <a:off x="6747386" y="432672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/>
          <p:cNvSpPr/>
          <p:nvPr/>
        </p:nvSpPr>
        <p:spPr bwMode="auto">
          <a:xfrm>
            <a:off x="1291578" y="362025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/>
          <p:cNvSpPr/>
          <p:nvPr/>
        </p:nvSpPr>
        <p:spPr bwMode="auto">
          <a:xfrm>
            <a:off x="1431352" y="325283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/>
          <p:cNvSpPr/>
          <p:nvPr/>
        </p:nvSpPr>
        <p:spPr bwMode="auto">
          <a:xfrm>
            <a:off x="1576563" y="292880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/>
          <p:cNvSpPr/>
          <p:nvPr/>
        </p:nvSpPr>
        <p:spPr bwMode="auto">
          <a:xfrm>
            <a:off x="1792587" y="267643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/>
          <p:cNvSpPr/>
          <p:nvPr/>
        </p:nvSpPr>
        <p:spPr bwMode="auto">
          <a:xfrm>
            <a:off x="2081172" y="244047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/>
          <p:cNvSpPr/>
          <p:nvPr/>
        </p:nvSpPr>
        <p:spPr bwMode="auto">
          <a:xfrm>
            <a:off x="2405208" y="224809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/>
          <p:cNvSpPr/>
          <p:nvPr/>
        </p:nvSpPr>
        <p:spPr bwMode="auto">
          <a:xfrm>
            <a:off x="2746792" y="214008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Ellipse 52"/>
          <p:cNvSpPr/>
          <p:nvPr/>
        </p:nvSpPr>
        <p:spPr bwMode="auto">
          <a:xfrm>
            <a:off x="3135501" y="209434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Ellipse 53"/>
          <p:cNvSpPr/>
          <p:nvPr/>
        </p:nvSpPr>
        <p:spPr bwMode="auto">
          <a:xfrm>
            <a:off x="3565970" y="214008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lipse 54"/>
          <p:cNvSpPr/>
          <p:nvPr/>
        </p:nvSpPr>
        <p:spPr bwMode="auto">
          <a:xfrm>
            <a:off x="3996439" y="224809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Ellipse 55"/>
          <p:cNvSpPr/>
          <p:nvPr/>
        </p:nvSpPr>
        <p:spPr bwMode="auto">
          <a:xfrm>
            <a:off x="4315950" y="244047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Ellipse 56"/>
          <p:cNvSpPr/>
          <p:nvPr/>
        </p:nvSpPr>
        <p:spPr bwMode="auto">
          <a:xfrm>
            <a:off x="4565589" y="271277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Ellipse 57"/>
          <p:cNvSpPr/>
          <p:nvPr/>
        </p:nvSpPr>
        <p:spPr bwMode="auto">
          <a:xfrm>
            <a:off x="4808212" y="301354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Ellipse 58"/>
          <p:cNvSpPr/>
          <p:nvPr/>
        </p:nvSpPr>
        <p:spPr bwMode="auto">
          <a:xfrm>
            <a:off x="4975805" y="336084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Ellipse 59"/>
          <p:cNvSpPr/>
          <p:nvPr/>
        </p:nvSpPr>
        <p:spPr bwMode="auto">
          <a:xfrm>
            <a:off x="5036080" y="367498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Ellipse 60"/>
          <p:cNvSpPr/>
          <p:nvPr/>
        </p:nvSpPr>
        <p:spPr bwMode="auto">
          <a:xfrm>
            <a:off x="1125453" y="553158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Ellipse 61"/>
          <p:cNvSpPr/>
          <p:nvPr/>
        </p:nvSpPr>
        <p:spPr bwMode="auto">
          <a:xfrm>
            <a:off x="2312486" y="6055736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Ellipse 62"/>
          <p:cNvSpPr/>
          <p:nvPr/>
        </p:nvSpPr>
        <p:spPr bwMode="auto">
          <a:xfrm>
            <a:off x="5962949" y="2011542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Ellipse 63"/>
          <p:cNvSpPr/>
          <p:nvPr/>
        </p:nvSpPr>
        <p:spPr bwMode="auto">
          <a:xfrm>
            <a:off x="7956376" y="5846664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Ellipse 64"/>
          <p:cNvSpPr/>
          <p:nvPr/>
        </p:nvSpPr>
        <p:spPr bwMode="auto">
          <a:xfrm>
            <a:off x="7932186" y="2781700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Ellipse 65"/>
          <p:cNvSpPr/>
          <p:nvPr/>
        </p:nvSpPr>
        <p:spPr bwMode="auto">
          <a:xfrm>
            <a:off x="457825" y="2032068"/>
            <a:ext cx="216024" cy="216024"/>
          </a:xfrm>
          <a:prstGeom prst="ellipse">
            <a:avLst/>
          </a:prstGeom>
          <a:solidFill>
            <a:srgbClr val="291FF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9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Discussion</a:t>
            </a:r>
            <a:r>
              <a:rPr lang="de-DE" dirty="0" smtClean="0"/>
              <a:t> DBSCAN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Pro:</a:t>
                </a:r>
              </a:p>
              <a:p>
                <a:pPr lvl="1"/>
                <a:r>
                  <a:rPr lang="de-DE" b="1" dirty="0"/>
                  <a:t>Cluster Form:</a:t>
                </a:r>
                <a:r>
                  <a:rPr lang="de-DE" dirty="0"/>
                  <a:t> </a:t>
                </a:r>
                <a:r>
                  <a:rPr lang="de-DE" dirty="0" err="1" smtClean="0"/>
                  <a:t>Arbitrary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space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partitions</a:t>
                </a:r>
                <a:endParaRPr lang="de-DE" dirty="0" smtClean="0"/>
              </a:p>
              <a:p>
                <a:pPr lvl="1"/>
                <a:r>
                  <a:rPr lang="de-DE" b="1" dirty="0" err="1"/>
                  <a:t>Specification</a:t>
                </a:r>
                <a:r>
                  <a:rPr lang="de-DE" b="1" dirty="0"/>
                  <a:t>: </a:t>
                </a:r>
                <a:r>
                  <a:rPr lang="de-DE" dirty="0"/>
                  <a:t>k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determined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automatically</a:t>
                </a:r>
                <a:endParaRPr lang="de-DE" dirty="0" smtClean="0"/>
              </a:p>
              <a:p>
                <a:pPr lvl="1"/>
                <a:r>
                  <a:rPr lang="de-DE" b="1" dirty="0"/>
                  <a:t>Noise:</a:t>
                </a:r>
                <a:r>
                  <a:rPr lang="de-DE" dirty="0"/>
                  <a:t> </a:t>
                </a:r>
                <a:r>
                  <a:rPr lang="de-DE" dirty="0" smtClean="0"/>
                  <a:t>Separates </a:t>
                </a:r>
                <a:r>
                  <a:rPr lang="de-DE" dirty="0" err="1" smtClean="0"/>
                  <a:t>clusters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from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noise</a:t>
                </a:r>
                <a:endParaRPr lang="en-US" dirty="0" smtClean="0"/>
              </a:p>
              <a:p>
                <a:pPr lvl="1"/>
                <a:r>
                  <a:rPr lang="en-US" b="1" dirty="0" smtClean="0"/>
                  <a:t>Efficiency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endParaRPr lang="de-DE" dirty="0"/>
              </a:p>
              <a:p>
                <a:r>
                  <a:rPr lang="de-DE" dirty="0" smtClean="0"/>
                  <a:t>Contra:</a:t>
                </a:r>
              </a:p>
              <a:p>
                <a:pPr lvl="1"/>
                <a:r>
                  <a:rPr lang="de-DE" b="1" dirty="0" err="1" smtClean="0"/>
                  <a:t>Specification</a:t>
                </a:r>
                <a:r>
                  <a:rPr lang="de-DE" b="1" dirty="0" smtClean="0"/>
                  <a:t>: </a:t>
                </a:r>
                <a:r>
                  <a:rPr lang="de-DE" dirty="0" smtClean="0"/>
                  <a:t>Parameters </a:t>
                </a:r>
                <a:r>
                  <a:rPr lang="de-DE" dirty="0" err="1" smtClean="0"/>
                  <a:t>difficult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determine</a:t>
                </a:r>
                <a:r>
                  <a:rPr lang="de-DE" dirty="0" smtClean="0"/>
                  <a:t> </a:t>
                </a:r>
              </a:p>
              <a:p>
                <a:pPr lvl="1"/>
                <a:r>
                  <a:rPr lang="de-DE" b="1" dirty="0" err="1" smtClean="0"/>
                  <a:t>Sensitivity</a:t>
                </a:r>
                <a:r>
                  <a:rPr lang="de-DE" b="1" dirty="0" smtClean="0"/>
                  <a:t>: </a:t>
                </a:r>
                <a:r>
                  <a:rPr lang="de-DE" dirty="0" err="1" smtClean="0"/>
                  <a:t>Very</a:t>
                </a:r>
                <a:r>
                  <a:rPr lang="de-DE" dirty="0" smtClean="0"/>
                  <a:t> sensitive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parameter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changes</a:t>
                </a:r>
                <a:endParaRPr lang="de-DE" b="1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80" t="-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5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475656" y="3212976"/>
            <a:ext cx="5616624" cy="3384376"/>
          </a:xfrm>
          <a:prstGeom prst="rect">
            <a:avLst/>
          </a:prstGeom>
        </p:spPr>
        <p:txBody>
          <a:bodyPr/>
          <a:lstStyle/>
          <a:p>
            <a:pPr marL="85725" indent="0">
              <a:buNone/>
            </a:pPr>
            <a:r>
              <a:rPr lang="de-DE" dirty="0" smtClean="0"/>
              <a:t>1. Chapter: </a:t>
            </a:r>
            <a:r>
              <a:rPr lang="de-DE" dirty="0" err="1" smtClean="0"/>
              <a:t>Introduction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1.1 </a:t>
            </a:r>
            <a:r>
              <a:rPr lang="de-DE" dirty="0" err="1" smtClean="0"/>
              <a:t>Overview</a:t>
            </a:r>
            <a:endParaRPr lang="en-US" dirty="0" smtClean="0"/>
          </a:p>
          <a:p>
            <a:pPr marL="85725" indent="0">
              <a:buNone/>
            </a:pPr>
            <a:r>
              <a:rPr lang="de-DE" dirty="0" smtClean="0"/>
              <a:t>	1.2 Training </a:t>
            </a:r>
            <a:r>
              <a:rPr lang="de-DE" dirty="0" err="1" smtClean="0"/>
              <a:t>and</a:t>
            </a:r>
            <a:r>
              <a:rPr lang="de-DE" dirty="0" smtClean="0"/>
              <a:t> Validation</a:t>
            </a:r>
          </a:p>
          <a:p>
            <a:pPr marL="85725" indent="0">
              <a:buNone/>
            </a:pPr>
            <a:r>
              <a:rPr lang="de-DE" dirty="0" smtClean="0"/>
              <a:t>2. Chapter: </a:t>
            </a:r>
            <a:r>
              <a:rPr lang="de-DE" dirty="0" err="1" smtClean="0"/>
              <a:t>Methods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2.1 </a:t>
            </a:r>
            <a:r>
              <a:rPr lang="de-DE" dirty="0" err="1" smtClean="0"/>
              <a:t>Hierarchical</a:t>
            </a:r>
            <a:r>
              <a:rPr lang="de-DE" dirty="0" smtClean="0"/>
              <a:t> </a:t>
            </a:r>
            <a:r>
              <a:rPr lang="de-DE" dirty="0"/>
              <a:t>Clustering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2.2 k-</a:t>
            </a:r>
            <a:r>
              <a:rPr lang="de-DE" dirty="0" err="1" smtClean="0"/>
              <a:t>means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2.3 DBSCAN</a:t>
            </a:r>
          </a:p>
          <a:p>
            <a:pPr marL="85725" indent="0">
              <a:buNone/>
            </a:pPr>
            <a:r>
              <a:rPr lang="de-DE" b="1" dirty="0" smtClean="0"/>
              <a:t>3. Chapter: </a:t>
            </a:r>
            <a:r>
              <a:rPr lang="de-DE" b="1" dirty="0" err="1" smtClean="0"/>
              <a:t>Application</a:t>
            </a:r>
            <a:endParaRPr lang="de-DE" b="1" dirty="0" smtClean="0"/>
          </a:p>
          <a:p>
            <a:pPr marL="85725" indent="0">
              <a:buNone/>
            </a:pPr>
            <a:r>
              <a:rPr lang="de-DE" dirty="0" smtClean="0"/>
              <a:t>4. </a:t>
            </a:r>
            <a:r>
              <a:rPr lang="de-DE" dirty="0"/>
              <a:t>Chapter: </a:t>
            </a:r>
            <a:r>
              <a:rPr lang="de-DE" dirty="0" smtClean="0"/>
              <a:t>Summary</a:t>
            </a:r>
          </a:p>
          <a:p>
            <a:pPr marL="85725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34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6444208" y="1495425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Google News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1403648" y="6141010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Genome Patterns</a:t>
            </a:r>
            <a:endParaRPr lang="de-DE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735287"/>
              </p:ext>
            </p:extLst>
          </p:nvPr>
        </p:nvGraphicFramePr>
        <p:xfrm>
          <a:off x="92075" y="92075"/>
          <a:ext cx="736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492" name="Objekt-Manager-Shellobjekt" showAsIcon="1" r:id="rId4" imgW="735840" imgH="311400" progId="Package">
                  <p:embed/>
                </p:oleObj>
              </mc:Choice>
              <mc:Fallback>
                <p:oleObj name="Objekt-Manager-Shellobjekt" showAsIcon="1" r:id="rId4" imgW="735840" imgH="311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36600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t="33099" r="49013" b="12201"/>
          <a:stretch/>
        </p:blipFill>
        <p:spPr>
          <a:xfrm rot="5400000">
            <a:off x="4271847" y="3377391"/>
            <a:ext cx="2592288" cy="3751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7443648" y="6264121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[14]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73" y="1436659"/>
            <a:ext cx="5746403" cy="2983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5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Applications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570853" y="4174924"/>
            <a:ext cx="1425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Computing</a:t>
            </a:r>
          </a:p>
          <a:p>
            <a:r>
              <a:rPr lang="de-DE" sz="2000" dirty="0"/>
              <a:t>C</a:t>
            </a:r>
            <a:r>
              <a:rPr lang="de-DE" sz="2000" dirty="0" smtClean="0"/>
              <a:t>luster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747660" y="4173653"/>
            <a:ext cx="189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Sozial Network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609623" y="5848233"/>
            <a:ext cx="1766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Market</a:t>
            </a:r>
          </a:p>
          <a:p>
            <a:r>
              <a:rPr lang="de-DE" sz="2000" dirty="0"/>
              <a:t>S</a:t>
            </a:r>
            <a:r>
              <a:rPr lang="de-DE" sz="2000" dirty="0" smtClean="0"/>
              <a:t>egmentation</a:t>
            </a:r>
          </a:p>
          <a:p>
            <a:endParaRPr lang="de-DE" sz="2000" dirty="0"/>
          </a:p>
          <a:p>
            <a:endParaRPr lang="de-DE" sz="20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3" y="1630392"/>
            <a:ext cx="3762381" cy="2509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153173" y="3915067"/>
            <a:ext cx="429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[11]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8"/>
          <a:stretch/>
        </p:blipFill>
        <p:spPr>
          <a:xfrm>
            <a:off x="4843904" y="1630392"/>
            <a:ext cx="3765457" cy="2506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8636001" y="3878477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[12]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"/>
          <a:stretch/>
        </p:blipFill>
        <p:spPr>
          <a:xfrm>
            <a:off x="2080632" y="4273036"/>
            <a:ext cx="4505203" cy="2506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6618970" y="6502945"/>
            <a:ext cx="585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[13]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13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Application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71473" y="1844824"/>
            <a:ext cx="781695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dirty="0" smtClean="0"/>
              <a:t>Customer Clustering</a:t>
            </a:r>
          </a:p>
          <a:p>
            <a:pPr lvl="1"/>
            <a:r>
              <a:rPr lang="de-DE" sz="1800" dirty="0"/>
              <a:t>Amazon: </a:t>
            </a:r>
            <a:r>
              <a:rPr lang="de-DE" sz="1800" dirty="0" err="1"/>
              <a:t>Product</a:t>
            </a:r>
            <a:r>
              <a:rPr lang="de-DE" sz="1800" dirty="0"/>
              <a:t> </a:t>
            </a:r>
            <a:r>
              <a:rPr lang="de-DE" sz="1800" dirty="0" err="1"/>
              <a:t>suggestion</a:t>
            </a:r>
            <a:r>
              <a:rPr lang="de-DE" sz="1800" dirty="0"/>
              <a:t> (</a:t>
            </a:r>
            <a:r>
              <a:rPr lang="de-DE" sz="1800" dirty="0" err="1"/>
              <a:t>personalised</a:t>
            </a:r>
            <a:r>
              <a:rPr lang="de-DE" sz="1800" dirty="0"/>
              <a:t> </a:t>
            </a:r>
            <a:r>
              <a:rPr lang="de-DE" sz="1800" dirty="0" err="1"/>
              <a:t>advertisment</a:t>
            </a:r>
            <a:r>
              <a:rPr lang="de-DE" sz="1800" dirty="0" smtClean="0"/>
              <a:t>)</a:t>
            </a:r>
            <a:endParaRPr lang="de-DE" dirty="0" smtClean="0"/>
          </a:p>
          <a:p>
            <a:pPr lvl="1"/>
            <a:r>
              <a:rPr lang="de-DE" sz="1800" dirty="0" err="1" smtClean="0"/>
              <a:t>Netflix</a:t>
            </a:r>
            <a:r>
              <a:rPr lang="de-DE" sz="1800" dirty="0" smtClean="0"/>
              <a:t>: Movie </a:t>
            </a:r>
            <a:r>
              <a:rPr lang="de-DE" sz="1800" dirty="0" err="1" smtClean="0"/>
              <a:t>suggestion</a:t>
            </a:r>
            <a:endParaRPr lang="de-DE" sz="1800" dirty="0" smtClean="0"/>
          </a:p>
          <a:p>
            <a:pPr lvl="1"/>
            <a:endParaRPr lang="de-DE" sz="1800" dirty="0"/>
          </a:p>
          <a:p>
            <a:pPr lvl="1"/>
            <a:r>
              <a:rPr lang="de-DE" sz="1800" dirty="0" err="1" smtClean="0"/>
              <a:t>Netflix</a:t>
            </a:r>
            <a:r>
              <a:rPr lang="de-DE" sz="1800" dirty="0" smtClean="0"/>
              <a:t> 1,000,000 $ </a:t>
            </a:r>
            <a:r>
              <a:rPr lang="de-DE" sz="1800" dirty="0" err="1">
                <a:solidFill>
                  <a:srgbClr val="000000"/>
                </a:solidFill>
                <a:ea typeface="PMingLiU"/>
              </a:rPr>
              <a:t>challenge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2006</a:t>
            </a:r>
          </a:p>
          <a:p>
            <a:pPr lvl="1"/>
            <a:endParaRPr lang="de-DE" dirty="0"/>
          </a:p>
          <a:p>
            <a:pPr lvl="1"/>
            <a:endParaRPr lang="de-DE" sz="18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r="15638"/>
          <a:stretch/>
        </p:blipFill>
        <p:spPr>
          <a:xfrm>
            <a:off x="-36512" y="3717032"/>
            <a:ext cx="928903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automotive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34" name="Inhaltsplatzhalter 2"/>
          <p:cNvSpPr txBox="1">
            <a:spLocks/>
          </p:cNvSpPr>
          <p:nvPr/>
        </p:nvSpPr>
        <p:spPr bwMode="auto">
          <a:xfrm>
            <a:off x="571474" y="1844824"/>
            <a:ext cx="47676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kern="0" dirty="0"/>
              <a:t>Traffic </a:t>
            </a:r>
            <a:r>
              <a:rPr lang="en-US" kern="0" dirty="0" smtClean="0"/>
              <a:t>analysis</a:t>
            </a:r>
            <a:endParaRPr lang="en-US" kern="0" dirty="0"/>
          </a:p>
          <a:p>
            <a:pPr lvl="1"/>
            <a:r>
              <a:rPr lang="en-US" sz="1800" kern="0" dirty="0" smtClean="0"/>
              <a:t>Collect mobility data of cars</a:t>
            </a:r>
          </a:p>
          <a:p>
            <a:pPr marL="457200" lvl="1" indent="0">
              <a:buNone/>
            </a:pPr>
            <a:r>
              <a:rPr lang="en-US" sz="1800" kern="0" dirty="0"/>
              <a:t> </a:t>
            </a:r>
            <a:r>
              <a:rPr lang="en-US" sz="1800" kern="0" dirty="0" smtClean="0"/>
              <a:t>    or density of certain regions</a:t>
            </a:r>
          </a:p>
          <a:p>
            <a:pPr lvl="1"/>
            <a:endParaRPr lang="en-US" sz="1800" kern="0" dirty="0"/>
          </a:p>
          <a:p>
            <a:pPr lvl="1"/>
            <a:r>
              <a:rPr lang="en-US" sz="1800" kern="0" dirty="0" smtClean="0"/>
              <a:t>Use cluster algorithm to identify different groups </a:t>
            </a:r>
            <a:endParaRPr lang="en-US" sz="8800" kern="0" dirty="0" smtClean="0"/>
          </a:p>
          <a:p>
            <a:pPr lvl="2"/>
            <a:r>
              <a:rPr lang="en-US" sz="1600" kern="0" dirty="0" smtClean="0"/>
              <a:t>e.g</a:t>
            </a:r>
            <a:r>
              <a:rPr lang="en-US" sz="1600" kern="0" dirty="0"/>
              <a:t>. </a:t>
            </a:r>
            <a:r>
              <a:rPr lang="en-US" sz="1600" kern="0" dirty="0" smtClean="0"/>
              <a:t>commuter, points of </a:t>
            </a:r>
            <a:r>
              <a:rPr lang="en-US" sz="1600" kern="0" dirty="0"/>
              <a:t>i</a:t>
            </a:r>
            <a:r>
              <a:rPr lang="en-US" sz="1600" kern="0" dirty="0" smtClean="0"/>
              <a:t>nterest</a:t>
            </a:r>
            <a:endParaRPr lang="en-US" sz="8000" kern="0" dirty="0"/>
          </a:p>
          <a:p>
            <a:pPr lvl="1"/>
            <a:endParaRPr lang="de-DE" sz="1800" dirty="0" smtClean="0"/>
          </a:p>
          <a:p>
            <a:pPr lvl="1"/>
            <a:r>
              <a:rPr lang="de-DE" sz="1800" dirty="0" err="1" smtClean="0"/>
              <a:t>Extract</a:t>
            </a:r>
            <a:r>
              <a:rPr lang="de-DE" sz="1800" dirty="0" smtClean="0"/>
              <a:t> </a:t>
            </a:r>
            <a:r>
              <a:rPr lang="de-DE" sz="1800" dirty="0" err="1" smtClean="0"/>
              <a:t>generalisation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trajectories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traffic</a:t>
            </a:r>
            <a:r>
              <a:rPr lang="de-DE" sz="1800" dirty="0" smtClean="0"/>
              <a:t> </a:t>
            </a:r>
            <a:r>
              <a:rPr lang="de-DE" sz="1800" dirty="0" err="1" smtClean="0"/>
              <a:t>flow</a:t>
            </a:r>
            <a:endParaRPr lang="de-DE" sz="1800" dirty="0" smtClean="0"/>
          </a:p>
          <a:p>
            <a:pPr lvl="1"/>
            <a:endParaRPr lang="de-DE" sz="1800" dirty="0"/>
          </a:p>
          <a:p>
            <a:pPr lvl="1"/>
            <a:r>
              <a:rPr lang="de-DE" sz="1800" dirty="0" err="1" smtClean="0"/>
              <a:t>Use</a:t>
            </a:r>
            <a:r>
              <a:rPr lang="de-DE" sz="1800" dirty="0" smtClean="0"/>
              <a:t> </a:t>
            </a:r>
            <a:r>
              <a:rPr lang="de-DE" sz="1800" dirty="0" err="1" smtClean="0"/>
              <a:t>knowledge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city</a:t>
            </a:r>
            <a:r>
              <a:rPr lang="de-DE" sz="1800" dirty="0" smtClean="0"/>
              <a:t> </a:t>
            </a:r>
            <a:r>
              <a:rPr lang="de-DE" sz="1800" dirty="0" err="1" smtClean="0"/>
              <a:t>planing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identify</a:t>
            </a:r>
            <a:r>
              <a:rPr lang="de-DE" sz="1800" dirty="0" smtClean="0"/>
              <a:t> </a:t>
            </a:r>
            <a:r>
              <a:rPr lang="de-DE" sz="1800" dirty="0" err="1" smtClean="0"/>
              <a:t>bottlenecks</a:t>
            </a:r>
            <a:r>
              <a:rPr lang="de-DE" sz="1800" dirty="0" smtClean="0"/>
              <a:t>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8" t="10405"/>
          <a:stretch/>
        </p:blipFill>
        <p:spPr>
          <a:xfrm>
            <a:off x="5339161" y="1988840"/>
            <a:ext cx="3092480" cy="41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0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mit Pfeil 22"/>
          <p:cNvCxnSpPr/>
          <p:nvPr/>
        </p:nvCxnSpPr>
        <p:spPr bwMode="auto">
          <a:xfrm>
            <a:off x="6361447" y="5172431"/>
            <a:ext cx="0" cy="15790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Gerader Verbinder 15"/>
          <p:cNvCxnSpPr/>
          <p:nvPr/>
        </p:nvCxnSpPr>
        <p:spPr bwMode="auto">
          <a:xfrm flipH="1" flipV="1">
            <a:off x="7654312" y="3068217"/>
            <a:ext cx="1" cy="2167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automotive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34" name="Inhaltsplatzhalter 2"/>
          <p:cNvSpPr txBox="1">
            <a:spLocks/>
          </p:cNvSpPr>
          <p:nvPr/>
        </p:nvSpPr>
        <p:spPr bwMode="auto">
          <a:xfrm>
            <a:off x="571474" y="1844824"/>
            <a:ext cx="342312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kern="0" dirty="0" smtClean="0"/>
              <a:t>High Level Object-Fusion</a:t>
            </a:r>
          </a:p>
          <a:p>
            <a:pPr marL="0" indent="0">
              <a:buNone/>
            </a:pPr>
            <a:endParaRPr lang="en-US" sz="1800" kern="0" dirty="0" smtClean="0"/>
          </a:p>
          <a:p>
            <a:pPr lvl="1"/>
            <a:r>
              <a:rPr lang="en-US" sz="1800" kern="0" dirty="0" smtClean="0"/>
              <a:t>Object-Detection based on limited data (only from one sensor)</a:t>
            </a:r>
          </a:p>
          <a:p>
            <a:pPr marL="457200" lvl="1" indent="0">
              <a:buNone/>
            </a:pPr>
            <a:endParaRPr lang="en-US" sz="1800" kern="0" dirty="0" smtClean="0"/>
          </a:p>
          <a:p>
            <a:pPr lvl="1"/>
            <a:r>
              <a:rPr lang="en-US" sz="1800" kern="0" dirty="0" smtClean="0"/>
              <a:t>Object-Fusion based on processed Object-List (already information loss)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34" y="1196752"/>
            <a:ext cx="2016360" cy="15047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151612" y="2422116"/>
            <a:ext cx="1005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err="1" smtClean="0"/>
              <a:t>Camera</a:t>
            </a:r>
            <a:endParaRPr lang="de-DE" sz="1800" dirty="0" smtClean="0"/>
          </a:p>
          <a:p>
            <a:pPr algn="ctr"/>
            <a:r>
              <a:rPr lang="de-DE" sz="1200" dirty="0" smtClean="0"/>
              <a:t>(Basler)</a:t>
            </a:r>
            <a:endParaRPr lang="de-DE" sz="2400" dirty="0"/>
          </a:p>
        </p:txBody>
      </p:sp>
      <p:sp>
        <p:nvSpPr>
          <p:cNvPr id="6" name="Abgerundetes Rechteck 5"/>
          <p:cNvSpPr/>
          <p:nvPr/>
        </p:nvSpPr>
        <p:spPr bwMode="auto">
          <a:xfrm>
            <a:off x="3947040" y="3274853"/>
            <a:ext cx="1980221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000" dirty="0" err="1" smtClean="0"/>
              <a:t>Object</a:t>
            </a:r>
            <a:r>
              <a:rPr lang="de-DE" sz="2000" dirty="0" smtClean="0"/>
              <a:t>-List</a:t>
            </a:r>
          </a:p>
          <a:p>
            <a:pPr algn="ctr"/>
            <a:r>
              <a:rPr lang="de-DE" sz="1600" dirty="0" smtClean="0"/>
              <a:t>(Position, </a:t>
            </a:r>
            <a:r>
              <a:rPr lang="de-DE" sz="1600" dirty="0" err="1" smtClean="0"/>
              <a:t>Velocity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6711763" y="3274853"/>
            <a:ext cx="1885099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000" dirty="0" err="1" smtClean="0"/>
              <a:t>Object</a:t>
            </a:r>
            <a:r>
              <a:rPr lang="de-DE" sz="2000" dirty="0" smtClean="0"/>
              <a:t>-List</a:t>
            </a:r>
          </a:p>
          <a:p>
            <a:pPr algn="ctr"/>
            <a:r>
              <a:rPr lang="de-DE" sz="1600" dirty="0" smtClean="0"/>
              <a:t>(</a:t>
            </a:r>
            <a:r>
              <a:rPr lang="de-DE" sz="1600" dirty="0" err="1" smtClean="0"/>
              <a:t>Classification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5418899" y="4437112"/>
            <a:ext cx="1885099" cy="7200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de-DE" sz="2000" dirty="0" err="1" smtClean="0">
                <a:solidFill>
                  <a:schemeClr val="bg1"/>
                </a:solidFill>
              </a:rPr>
              <a:t>Object</a:t>
            </a:r>
            <a:r>
              <a:rPr lang="de-DE" sz="2000" dirty="0" smtClean="0">
                <a:solidFill>
                  <a:schemeClr val="bg1"/>
                </a:solidFill>
              </a:rPr>
              <a:t>-Fusion</a:t>
            </a: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5371337" y="5509951"/>
            <a:ext cx="1980221" cy="8713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000" dirty="0" err="1" smtClean="0"/>
              <a:t>Object</a:t>
            </a:r>
            <a:r>
              <a:rPr lang="de-DE" sz="2000" dirty="0" smtClean="0"/>
              <a:t>-List</a:t>
            </a:r>
          </a:p>
          <a:p>
            <a:pPr algn="ctr"/>
            <a:r>
              <a:rPr lang="de-DE" sz="1600" dirty="0" smtClean="0"/>
              <a:t>(Position, </a:t>
            </a:r>
            <a:r>
              <a:rPr lang="de-DE" sz="1600" dirty="0" err="1" smtClean="0"/>
              <a:t>Velocity</a:t>
            </a:r>
            <a:endParaRPr lang="de-DE" sz="1600" dirty="0" smtClean="0"/>
          </a:p>
          <a:p>
            <a:pPr algn="ctr"/>
            <a:r>
              <a:rPr lang="de-DE" sz="1600" dirty="0" err="1" smtClean="0"/>
              <a:t>Classification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cxnSp>
        <p:nvCxnSpPr>
          <p:cNvPr id="13" name="Gerader Verbinder 12"/>
          <p:cNvCxnSpPr>
            <a:endCxn id="6" idx="0"/>
          </p:cNvCxnSpPr>
          <p:nvPr/>
        </p:nvCxnSpPr>
        <p:spPr bwMode="auto">
          <a:xfrm>
            <a:off x="4937150" y="3068960"/>
            <a:ext cx="1" cy="2058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mit Pfeil 18"/>
          <p:cNvCxnSpPr>
            <a:stCxn id="6" idx="2"/>
          </p:cNvCxnSpPr>
          <p:nvPr/>
        </p:nvCxnSpPr>
        <p:spPr bwMode="auto">
          <a:xfrm>
            <a:off x="4937151" y="3994933"/>
            <a:ext cx="434186" cy="4421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Gerade Verbindung mit Pfeil 20"/>
          <p:cNvCxnSpPr>
            <a:stCxn id="10" idx="2"/>
          </p:cNvCxnSpPr>
          <p:nvPr/>
        </p:nvCxnSpPr>
        <p:spPr bwMode="auto">
          <a:xfrm flipH="1">
            <a:off x="7303998" y="3994933"/>
            <a:ext cx="350315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6" name="Grafi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06" y="1512356"/>
            <a:ext cx="1519993" cy="1004988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4431195" y="2422116"/>
            <a:ext cx="9167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err="1" smtClean="0"/>
              <a:t>Lidar</a:t>
            </a:r>
            <a:endParaRPr lang="de-DE" sz="1800" dirty="0" smtClean="0"/>
          </a:p>
          <a:p>
            <a:pPr algn="ctr"/>
            <a:r>
              <a:rPr lang="de-DE" sz="1200" dirty="0" smtClean="0"/>
              <a:t>(</a:t>
            </a:r>
            <a:r>
              <a:rPr lang="de-DE" sz="1200" dirty="0" err="1" smtClean="0"/>
              <a:t>Velodyne</a:t>
            </a:r>
            <a:r>
              <a:rPr lang="de-DE" sz="1200" dirty="0" smtClean="0"/>
              <a:t>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41956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mit Pfeil 22"/>
          <p:cNvCxnSpPr/>
          <p:nvPr/>
        </p:nvCxnSpPr>
        <p:spPr bwMode="auto">
          <a:xfrm>
            <a:off x="6361447" y="4221088"/>
            <a:ext cx="10753" cy="10081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Gerader Verbinder 15"/>
          <p:cNvCxnSpPr/>
          <p:nvPr/>
        </p:nvCxnSpPr>
        <p:spPr bwMode="auto">
          <a:xfrm flipH="1" flipV="1">
            <a:off x="7654312" y="2996952"/>
            <a:ext cx="1" cy="2167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automotive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34" name="Inhaltsplatzhalter 2"/>
          <p:cNvSpPr txBox="1">
            <a:spLocks/>
          </p:cNvSpPr>
          <p:nvPr/>
        </p:nvSpPr>
        <p:spPr bwMode="auto">
          <a:xfrm>
            <a:off x="571474" y="1844824"/>
            <a:ext cx="342312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kern="0" dirty="0" smtClean="0"/>
              <a:t>Low Level Object-Fusion</a:t>
            </a:r>
          </a:p>
          <a:p>
            <a:pPr marL="0" indent="0">
              <a:buNone/>
            </a:pPr>
            <a:endParaRPr lang="en-US" sz="1800" kern="0" dirty="0" smtClean="0"/>
          </a:p>
          <a:p>
            <a:pPr lvl="1"/>
            <a:r>
              <a:rPr lang="en-US" sz="1800" kern="0" dirty="0" smtClean="0"/>
              <a:t>Overlay Lidar </a:t>
            </a:r>
            <a:r>
              <a:rPr lang="en-US" sz="1800" kern="0" dirty="0"/>
              <a:t>p</a:t>
            </a:r>
            <a:r>
              <a:rPr lang="en-US" sz="1800" kern="0" dirty="0" smtClean="0"/>
              <a:t>oint-cloud with camera image</a:t>
            </a:r>
          </a:p>
          <a:p>
            <a:pPr lvl="1"/>
            <a:endParaRPr lang="en-US" sz="1800" kern="0" dirty="0" smtClean="0"/>
          </a:p>
          <a:p>
            <a:pPr lvl="1"/>
            <a:r>
              <a:rPr lang="en-US" sz="1800" kern="0" dirty="0" smtClean="0"/>
              <a:t>Find cluster in </a:t>
            </a:r>
            <a:r>
              <a:rPr lang="en-US" sz="1800" kern="0" dirty="0"/>
              <a:t>a</a:t>
            </a:r>
            <a:r>
              <a:rPr lang="en-US" sz="1800" kern="0" dirty="0" smtClean="0"/>
              <a:t>ugmented </a:t>
            </a:r>
            <a:r>
              <a:rPr lang="en-US" sz="1800" kern="0" dirty="0" err="1" smtClean="0"/>
              <a:t>pointcloud</a:t>
            </a:r>
            <a:endParaRPr lang="en-US" sz="1800" kern="0" dirty="0" smtClean="0"/>
          </a:p>
          <a:p>
            <a:pPr lvl="1"/>
            <a:endParaRPr lang="en-US" sz="1800" kern="0" dirty="0" smtClean="0"/>
          </a:p>
          <a:p>
            <a:pPr lvl="1"/>
            <a:r>
              <a:rPr lang="en-US" sz="1800" kern="0" dirty="0" smtClean="0"/>
              <a:t>Object Detection based on fused raw-data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431195" y="2422116"/>
            <a:ext cx="9167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err="1" smtClean="0"/>
              <a:t>Lidar</a:t>
            </a:r>
            <a:endParaRPr lang="de-DE" sz="1800" dirty="0" smtClean="0"/>
          </a:p>
          <a:p>
            <a:pPr algn="ctr"/>
            <a:r>
              <a:rPr lang="de-DE" sz="1200" dirty="0" smtClean="0"/>
              <a:t>(</a:t>
            </a:r>
            <a:r>
              <a:rPr lang="de-DE" sz="1200" dirty="0" err="1" smtClean="0"/>
              <a:t>Velodyne</a:t>
            </a:r>
            <a:r>
              <a:rPr lang="de-DE" sz="1200" dirty="0" smtClean="0"/>
              <a:t>)</a:t>
            </a:r>
            <a:endParaRPr lang="de-DE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34" y="1196752"/>
            <a:ext cx="2016360" cy="15047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151612" y="2422116"/>
            <a:ext cx="1005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err="1" smtClean="0"/>
              <a:t>Camera</a:t>
            </a:r>
            <a:endParaRPr lang="de-DE" sz="1800" dirty="0" smtClean="0"/>
          </a:p>
          <a:p>
            <a:pPr algn="ctr"/>
            <a:r>
              <a:rPr lang="de-DE" sz="1200" dirty="0" smtClean="0"/>
              <a:t>(Basler)</a:t>
            </a:r>
            <a:endParaRPr lang="de-DE" sz="2400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5423205" y="3789040"/>
            <a:ext cx="1885099" cy="4371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Sensor-Fusion</a:t>
            </a: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5418899" y="4365104"/>
            <a:ext cx="1885099" cy="64807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000" dirty="0" err="1" smtClean="0"/>
              <a:t>Augmented</a:t>
            </a:r>
            <a:r>
              <a:rPr lang="de-DE" sz="2000" dirty="0" smtClean="0"/>
              <a:t> Point-Cloud</a:t>
            </a:r>
          </a:p>
        </p:txBody>
      </p:sp>
      <p:cxnSp>
        <p:nvCxnSpPr>
          <p:cNvPr id="13" name="Gerader Verbinder 12"/>
          <p:cNvCxnSpPr>
            <a:endCxn id="6" idx="0"/>
          </p:cNvCxnSpPr>
          <p:nvPr/>
        </p:nvCxnSpPr>
        <p:spPr bwMode="auto">
          <a:xfrm>
            <a:off x="4937150" y="2997695"/>
            <a:ext cx="1" cy="2058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mit Pfeil 18"/>
          <p:cNvCxnSpPr/>
          <p:nvPr/>
        </p:nvCxnSpPr>
        <p:spPr bwMode="auto">
          <a:xfrm>
            <a:off x="5001910" y="3346861"/>
            <a:ext cx="434186" cy="4421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Gerade Verbindung mit Pfeil 20"/>
          <p:cNvCxnSpPr/>
          <p:nvPr/>
        </p:nvCxnSpPr>
        <p:spPr bwMode="auto">
          <a:xfrm flipH="1">
            <a:off x="7303998" y="3356992"/>
            <a:ext cx="350315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06" y="1512356"/>
            <a:ext cx="1519993" cy="1004988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 bwMode="auto">
          <a:xfrm>
            <a:off x="4113406" y="3203588"/>
            <a:ext cx="1715301" cy="36732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000" dirty="0" smtClean="0"/>
              <a:t>Point-</a:t>
            </a:r>
            <a:r>
              <a:rPr lang="de-DE" sz="2000" dirty="0"/>
              <a:t>C</a:t>
            </a:r>
            <a:r>
              <a:rPr lang="de-DE" sz="2000" dirty="0" smtClean="0"/>
              <a:t>loud</a:t>
            </a: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6803601" y="3181828"/>
            <a:ext cx="1720606" cy="3628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sz="2000" dirty="0" smtClean="0"/>
              <a:t>RGB Image</a:t>
            </a:r>
          </a:p>
        </p:txBody>
      </p:sp>
      <p:sp>
        <p:nvSpPr>
          <p:cNvPr id="25" name="Rechteck 24"/>
          <p:cNvSpPr/>
          <p:nvPr/>
        </p:nvSpPr>
        <p:spPr bwMode="auto">
          <a:xfrm>
            <a:off x="5413913" y="5223678"/>
            <a:ext cx="1885099" cy="4371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Clustering</a:t>
            </a:r>
          </a:p>
        </p:txBody>
      </p:sp>
      <p:sp>
        <p:nvSpPr>
          <p:cNvPr id="26" name="Rechteck 25"/>
          <p:cNvSpPr/>
          <p:nvPr/>
        </p:nvSpPr>
        <p:spPr bwMode="auto">
          <a:xfrm>
            <a:off x="5220072" y="6014594"/>
            <a:ext cx="2304256" cy="4371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de-DE" sz="2000" dirty="0" err="1" smtClean="0">
                <a:solidFill>
                  <a:schemeClr val="bg1"/>
                </a:solidFill>
              </a:rPr>
              <a:t>Object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Detection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cxnSp>
        <p:nvCxnSpPr>
          <p:cNvPr id="27" name="Gerade Verbindung mit Pfeil 26"/>
          <p:cNvCxnSpPr/>
          <p:nvPr/>
        </p:nvCxnSpPr>
        <p:spPr bwMode="auto">
          <a:xfrm>
            <a:off x="6351085" y="5670233"/>
            <a:ext cx="3745" cy="3510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204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automotive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24000"/>
            <a:ext cx="8265336" cy="464130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512" y="6165304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[15]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977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71473" y="1628800"/>
            <a:ext cx="806452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i="1" kern="0" dirty="0" smtClean="0"/>
              <a:t>“Grouping </a:t>
            </a:r>
            <a:r>
              <a:rPr lang="en-US" i="1" kern="0" dirty="0"/>
              <a:t>of similar things that are close together, </a:t>
            </a:r>
            <a:endParaRPr lang="en-US" i="1" kern="0" dirty="0" smtClean="0"/>
          </a:p>
          <a:p>
            <a:pPr marL="0" indent="0" algn="ctr">
              <a:buNone/>
            </a:pPr>
            <a:r>
              <a:rPr lang="en-US" i="1" kern="0" dirty="0" smtClean="0"/>
              <a:t>sometimes </a:t>
            </a:r>
            <a:r>
              <a:rPr lang="en-US" i="1" kern="0" dirty="0"/>
              <a:t>surrounding something”</a:t>
            </a:r>
          </a:p>
          <a:p>
            <a:pPr marL="0" indent="0" algn="ctr">
              <a:buFont typeface="Wingdings" pitchFamily="2" charset="2"/>
              <a:buNone/>
            </a:pPr>
            <a:endParaRPr lang="en-US" i="1" kern="0" dirty="0"/>
          </a:p>
        </p:txBody>
      </p:sp>
      <p:sp>
        <p:nvSpPr>
          <p:cNvPr id="8" name="Textfeld 7"/>
          <p:cNvSpPr txBox="1"/>
          <p:nvPr/>
        </p:nvSpPr>
        <p:spPr>
          <a:xfrm>
            <a:off x="6588224" y="201090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</a:t>
            </a:r>
            <a:r>
              <a:rPr lang="de-DE" sz="1200" dirty="0"/>
              <a:t>2</a:t>
            </a:r>
            <a:r>
              <a:rPr lang="de-DE" sz="1200" dirty="0" smtClean="0"/>
              <a:t>]</a:t>
            </a:r>
            <a:endParaRPr lang="de-DE" dirty="0"/>
          </a:p>
        </p:txBody>
      </p:sp>
      <p:sp>
        <p:nvSpPr>
          <p:cNvPr id="10" name="Ellipse 9"/>
          <p:cNvSpPr/>
          <p:nvPr/>
        </p:nvSpPr>
        <p:spPr bwMode="auto">
          <a:xfrm>
            <a:off x="5288228" y="3719690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4568148" y="3965798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1765523" y="3553697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926151" y="3983317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2915816" y="5229200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4738990" y="5261942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5612264" y="5261942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6269514" y="5261942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6728388" y="3875305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2366578" y="3733932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6836400" y="4816585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2258566" y="4500621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1657511" y="4201769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2413595" y="5626692"/>
            <a:ext cx="216024" cy="2160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7" t="2400" r="7604" b="56800"/>
          <a:stretch/>
        </p:blipFill>
        <p:spPr>
          <a:xfrm>
            <a:off x="7241350" y="2287904"/>
            <a:ext cx="1459811" cy="183828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4" t="8887" r="31572" b="58033"/>
          <a:stretch/>
        </p:blipFill>
        <p:spPr>
          <a:xfrm>
            <a:off x="254049" y="2559887"/>
            <a:ext cx="970550" cy="160134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1" t="53902" r="36549" b="13018"/>
          <a:stretch/>
        </p:blipFill>
        <p:spPr>
          <a:xfrm>
            <a:off x="343810" y="4924597"/>
            <a:ext cx="1204470" cy="158819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4691" r="80094" b="12229"/>
          <a:stretch/>
        </p:blipFill>
        <p:spPr>
          <a:xfrm>
            <a:off x="7259495" y="4856147"/>
            <a:ext cx="1102069" cy="1656644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8232875" y="3769721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[3]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28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automotive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martElderlyCar project Camera  lidar fu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001" y="1524000"/>
            <a:ext cx="7628786" cy="379055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457907" y="5083410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[4]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320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475656" y="3212976"/>
            <a:ext cx="5616624" cy="3384376"/>
          </a:xfrm>
          <a:prstGeom prst="rect">
            <a:avLst/>
          </a:prstGeom>
        </p:spPr>
        <p:txBody>
          <a:bodyPr/>
          <a:lstStyle/>
          <a:p>
            <a:pPr marL="85725" indent="0">
              <a:buNone/>
            </a:pPr>
            <a:r>
              <a:rPr lang="de-DE" dirty="0" smtClean="0"/>
              <a:t>1. Chapter: </a:t>
            </a:r>
            <a:r>
              <a:rPr lang="de-DE" dirty="0" err="1" smtClean="0"/>
              <a:t>Introduction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1.1 </a:t>
            </a:r>
            <a:r>
              <a:rPr lang="de-DE" dirty="0" err="1" smtClean="0"/>
              <a:t>Overview</a:t>
            </a:r>
            <a:endParaRPr lang="en-US" dirty="0" smtClean="0"/>
          </a:p>
          <a:p>
            <a:pPr marL="85725" indent="0">
              <a:buNone/>
            </a:pPr>
            <a:r>
              <a:rPr lang="de-DE" dirty="0" smtClean="0"/>
              <a:t>	1.2 Training </a:t>
            </a:r>
            <a:r>
              <a:rPr lang="de-DE" dirty="0" err="1" smtClean="0"/>
              <a:t>and</a:t>
            </a:r>
            <a:r>
              <a:rPr lang="de-DE" dirty="0" smtClean="0"/>
              <a:t> Validation</a:t>
            </a:r>
          </a:p>
          <a:p>
            <a:pPr marL="85725" indent="0">
              <a:buNone/>
            </a:pPr>
            <a:r>
              <a:rPr lang="de-DE" dirty="0" smtClean="0"/>
              <a:t>2. Chapter: </a:t>
            </a:r>
            <a:r>
              <a:rPr lang="de-DE" dirty="0" err="1" smtClean="0"/>
              <a:t>Methods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2.1 </a:t>
            </a:r>
            <a:r>
              <a:rPr lang="de-DE" dirty="0" err="1" smtClean="0"/>
              <a:t>Hierarchical</a:t>
            </a:r>
            <a:r>
              <a:rPr lang="de-DE" dirty="0" smtClean="0"/>
              <a:t> </a:t>
            </a:r>
            <a:r>
              <a:rPr lang="de-DE" dirty="0"/>
              <a:t>Clustering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2.2 k-</a:t>
            </a:r>
            <a:r>
              <a:rPr lang="de-DE" dirty="0" err="1" smtClean="0"/>
              <a:t>means</a:t>
            </a:r>
            <a:endParaRPr lang="de-DE" dirty="0" smtClean="0"/>
          </a:p>
          <a:p>
            <a:pPr marL="85725" indent="0">
              <a:buNone/>
            </a:pPr>
            <a:r>
              <a:rPr lang="de-DE" dirty="0" smtClean="0"/>
              <a:t>	2.3 DBSCAN</a:t>
            </a:r>
          </a:p>
          <a:p>
            <a:pPr marL="85725" indent="0">
              <a:buNone/>
            </a:pPr>
            <a:r>
              <a:rPr lang="de-DE" dirty="0" smtClean="0"/>
              <a:t>3. Chapter: </a:t>
            </a:r>
            <a:r>
              <a:rPr lang="de-DE" dirty="0" err="1" smtClean="0"/>
              <a:t>Application</a:t>
            </a:r>
            <a:endParaRPr lang="de-DE" dirty="0" smtClean="0"/>
          </a:p>
          <a:p>
            <a:pPr marL="85725" indent="0">
              <a:buNone/>
            </a:pPr>
            <a:r>
              <a:rPr lang="de-DE" b="1" dirty="0" smtClean="0"/>
              <a:t>4. </a:t>
            </a:r>
            <a:r>
              <a:rPr lang="de-DE" b="1" dirty="0"/>
              <a:t>Chapter: </a:t>
            </a:r>
            <a:r>
              <a:rPr lang="de-DE" b="1" dirty="0" smtClean="0"/>
              <a:t>Summary</a:t>
            </a:r>
          </a:p>
          <a:p>
            <a:pPr marL="85725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45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307044001"/>
              </p:ext>
            </p:extLst>
          </p:nvPr>
        </p:nvGraphicFramePr>
        <p:xfrm>
          <a:off x="669217" y="1613024"/>
          <a:ext cx="7776864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m 4"/>
          <p:cNvGraphicFramePr/>
          <p:nvPr>
            <p:extLst/>
          </p:nvPr>
        </p:nvGraphicFramePr>
        <p:xfrm>
          <a:off x="669217" y="1340768"/>
          <a:ext cx="7776864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42" name="Gruppieren 41"/>
          <p:cNvGrpSpPr/>
          <p:nvPr/>
        </p:nvGrpSpPr>
        <p:grpSpPr>
          <a:xfrm>
            <a:off x="1131238" y="5233782"/>
            <a:ext cx="1467650" cy="1363570"/>
            <a:chOff x="476108" y="5905612"/>
            <a:chExt cx="2179166" cy="2024628"/>
          </a:xfrm>
        </p:grpSpPr>
        <p:grpSp>
          <p:nvGrpSpPr>
            <p:cNvPr id="7" name="Gruppieren 6"/>
            <p:cNvGrpSpPr/>
            <p:nvPr/>
          </p:nvGrpSpPr>
          <p:grpSpPr>
            <a:xfrm>
              <a:off x="476108" y="5905612"/>
              <a:ext cx="2179166" cy="2024628"/>
              <a:chOff x="1024682" y="2363366"/>
              <a:chExt cx="3549600" cy="3297882"/>
            </a:xfrm>
          </p:grpSpPr>
          <p:sp>
            <p:nvSpPr>
              <p:cNvPr id="9" name="Ellipse 8"/>
              <p:cNvSpPr/>
              <p:nvPr/>
            </p:nvSpPr>
            <p:spPr bwMode="auto">
              <a:xfrm>
                <a:off x="1873067" y="4480945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Ellipse 10"/>
              <p:cNvSpPr/>
              <p:nvPr/>
            </p:nvSpPr>
            <p:spPr bwMode="auto">
              <a:xfrm>
                <a:off x="2729748" y="4136116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Ellipse 11"/>
              <p:cNvSpPr/>
              <p:nvPr/>
            </p:nvSpPr>
            <p:spPr bwMode="auto">
              <a:xfrm>
                <a:off x="1490144" y="5192903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3" name="Gerade Verbindung mit Pfeil 12"/>
              <p:cNvCxnSpPr/>
              <p:nvPr/>
            </p:nvCxnSpPr>
            <p:spPr bwMode="auto">
              <a:xfrm>
                <a:off x="1045890" y="2363366"/>
                <a:ext cx="0" cy="329788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14" name="Gerade Verbindung mit Pfeil 13"/>
              <p:cNvCxnSpPr/>
              <p:nvPr/>
            </p:nvCxnSpPr>
            <p:spPr bwMode="auto">
              <a:xfrm>
                <a:off x="1024682" y="5661248"/>
                <a:ext cx="3549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" name="Ellipse 14"/>
              <p:cNvSpPr/>
              <p:nvPr/>
            </p:nvSpPr>
            <p:spPr bwMode="auto">
              <a:xfrm>
                <a:off x="3284108" y="3628493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0" name="Gerader Verbinder 19"/>
              <p:cNvCxnSpPr/>
              <p:nvPr/>
            </p:nvCxnSpPr>
            <p:spPr bwMode="auto">
              <a:xfrm flipV="1">
                <a:off x="1036078" y="3150116"/>
                <a:ext cx="2781814" cy="249409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" name="Ellipse 20"/>
            <p:cNvSpPr/>
            <p:nvPr/>
          </p:nvSpPr>
          <p:spPr bwMode="auto">
            <a:xfrm>
              <a:off x="1506211" y="6746761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1906159" y="6404166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1228451" y="7084972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829457" y="7396722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3855560" y="5233887"/>
            <a:ext cx="1467650" cy="1363570"/>
            <a:chOff x="3855560" y="5233887"/>
            <a:chExt cx="1467650" cy="1363570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3855560" y="5233887"/>
              <a:ext cx="1467650" cy="1363570"/>
              <a:chOff x="476108" y="5905612"/>
              <a:chExt cx="2179166" cy="2024628"/>
            </a:xfrm>
          </p:grpSpPr>
          <p:grpSp>
            <p:nvGrpSpPr>
              <p:cNvPr id="58" name="Gruppieren 57"/>
              <p:cNvGrpSpPr/>
              <p:nvPr/>
            </p:nvGrpSpPr>
            <p:grpSpPr>
              <a:xfrm>
                <a:off x="476108" y="5905612"/>
                <a:ext cx="2179166" cy="2024628"/>
                <a:chOff x="1024682" y="2363366"/>
                <a:chExt cx="3549600" cy="3297882"/>
              </a:xfrm>
            </p:grpSpPr>
            <p:sp>
              <p:nvSpPr>
                <p:cNvPr id="63" name="Ellipse 62"/>
                <p:cNvSpPr/>
                <p:nvPr/>
              </p:nvSpPr>
              <p:spPr bwMode="auto">
                <a:xfrm>
                  <a:off x="1803208" y="4329736"/>
                  <a:ext cx="216024" cy="216024"/>
                </a:xfrm>
                <a:prstGeom prst="ellipse">
                  <a:avLst/>
                </a:prstGeom>
                <a:solidFill>
                  <a:srgbClr val="C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Ellipse 63"/>
                <p:cNvSpPr/>
                <p:nvPr/>
              </p:nvSpPr>
              <p:spPr bwMode="auto">
                <a:xfrm>
                  <a:off x="2722693" y="5038910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Ellipse 64"/>
                <p:cNvSpPr/>
                <p:nvPr/>
              </p:nvSpPr>
              <p:spPr bwMode="auto">
                <a:xfrm>
                  <a:off x="2060462" y="5239987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66" name="Gerade Verbindung mit Pfeil 65"/>
                <p:cNvCxnSpPr/>
                <p:nvPr/>
              </p:nvCxnSpPr>
              <p:spPr bwMode="auto">
                <a:xfrm>
                  <a:off x="1045890" y="2363366"/>
                  <a:ext cx="0" cy="329788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/>
                </a:ln>
                <a:effectLst/>
              </p:spPr>
            </p:cxnSp>
            <p:cxnSp>
              <p:nvCxnSpPr>
                <p:cNvPr id="67" name="Gerade Verbindung mit Pfeil 66"/>
                <p:cNvCxnSpPr/>
                <p:nvPr/>
              </p:nvCxnSpPr>
              <p:spPr bwMode="auto">
                <a:xfrm>
                  <a:off x="1024682" y="5661248"/>
                  <a:ext cx="35496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68" name="Ellipse 67"/>
                <p:cNvSpPr/>
                <p:nvPr/>
              </p:nvSpPr>
              <p:spPr bwMode="auto">
                <a:xfrm>
                  <a:off x="2945082" y="4624862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69" name="Gerader Verbinder 68"/>
                <p:cNvCxnSpPr/>
                <p:nvPr/>
              </p:nvCxnSpPr>
              <p:spPr bwMode="auto">
                <a:xfrm flipV="1">
                  <a:off x="1036078" y="3150116"/>
                  <a:ext cx="2781814" cy="249409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9" name="Ellipse 58"/>
              <p:cNvSpPr/>
              <p:nvPr/>
            </p:nvSpPr>
            <p:spPr bwMode="auto">
              <a:xfrm>
                <a:off x="1801773" y="7440725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Ellipse 59"/>
              <p:cNvSpPr/>
              <p:nvPr/>
            </p:nvSpPr>
            <p:spPr bwMode="auto">
              <a:xfrm>
                <a:off x="1934393" y="6861158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" name="Ellipse 60"/>
              <p:cNvSpPr/>
              <p:nvPr/>
            </p:nvSpPr>
            <p:spPr bwMode="auto">
              <a:xfrm>
                <a:off x="1273710" y="7348245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Ellipse 61"/>
              <p:cNvSpPr/>
              <p:nvPr/>
            </p:nvSpPr>
            <p:spPr bwMode="auto">
              <a:xfrm>
                <a:off x="1141089" y="6557492"/>
                <a:ext cx="132621" cy="132621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0" name="Ellipse 69"/>
            <p:cNvSpPr/>
            <p:nvPr/>
          </p:nvSpPr>
          <p:spPr bwMode="auto">
            <a:xfrm>
              <a:off x="4882363" y="6116006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4264878" y="5901867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4065419" y="5892112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Ellipse 72"/>
            <p:cNvSpPr/>
            <p:nvPr/>
          </p:nvSpPr>
          <p:spPr bwMode="auto">
            <a:xfrm>
              <a:off x="4482058" y="5755630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Ellipse 73"/>
            <p:cNvSpPr/>
            <p:nvPr/>
          </p:nvSpPr>
          <p:spPr bwMode="auto">
            <a:xfrm>
              <a:off x="4544726" y="5555878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Ellipse 74"/>
            <p:cNvSpPr/>
            <p:nvPr/>
          </p:nvSpPr>
          <p:spPr bwMode="auto">
            <a:xfrm>
              <a:off x="4194505" y="5486077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6672912" y="5233782"/>
            <a:ext cx="1467650" cy="1363570"/>
            <a:chOff x="3855560" y="5233887"/>
            <a:chExt cx="1467650" cy="1363570"/>
          </a:xfrm>
        </p:grpSpPr>
        <p:grpSp>
          <p:nvGrpSpPr>
            <p:cNvPr id="91" name="Gruppieren 90"/>
            <p:cNvGrpSpPr/>
            <p:nvPr/>
          </p:nvGrpSpPr>
          <p:grpSpPr>
            <a:xfrm>
              <a:off x="3855560" y="5233887"/>
              <a:ext cx="1467650" cy="1363570"/>
              <a:chOff x="476108" y="5905612"/>
              <a:chExt cx="2179166" cy="2024628"/>
            </a:xfrm>
          </p:grpSpPr>
          <p:grpSp>
            <p:nvGrpSpPr>
              <p:cNvPr id="98" name="Gruppieren 97"/>
              <p:cNvGrpSpPr/>
              <p:nvPr/>
            </p:nvGrpSpPr>
            <p:grpSpPr>
              <a:xfrm>
                <a:off x="476108" y="5905612"/>
                <a:ext cx="2179166" cy="2024628"/>
                <a:chOff x="1024682" y="2363366"/>
                <a:chExt cx="3549600" cy="3297882"/>
              </a:xfrm>
            </p:grpSpPr>
            <p:sp>
              <p:nvSpPr>
                <p:cNvPr id="103" name="Ellipse 102"/>
                <p:cNvSpPr/>
                <p:nvPr/>
              </p:nvSpPr>
              <p:spPr bwMode="auto">
                <a:xfrm>
                  <a:off x="1940523" y="3587128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4" name="Ellipse 103"/>
                <p:cNvSpPr/>
                <p:nvPr/>
              </p:nvSpPr>
              <p:spPr bwMode="auto">
                <a:xfrm>
                  <a:off x="3027685" y="4189980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5" name="Ellipse 104"/>
                <p:cNvSpPr/>
                <p:nvPr/>
              </p:nvSpPr>
              <p:spPr bwMode="auto">
                <a:xfrm>
                  <a:off x="2736846" y="4686438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06" name="Gerade Verbindung mit Pfeil 105"/>
                <p:cNvCxnSpPr/>
                <p:nvPr/>
              </p:nvCxnSpPr>
              <p:spPr bwMode="auto">
                <a:xfrm>
                  <a:off x="1045890" y="2363366"/>
                  <a:ext cx="0" cy="329788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/>
                </a:ln>
                <a:effectLst/>
              </p:spPr>
            </p:cxnSp>
            <p:cxnSp>
              <p:nvCxnSpPr>
                <p:cNvPr id="107" name="Gerade Verbindung mit Pfeil 106"/>
                <p:cNvCxnSpPr/>
                <p:nvPr/>
              </p:nvCxnSpPr>
              <p:spPr bwMode="auto">
                <a:xfrm>
                  <a:off x="1024682" y="5661248"/>
                  <a:ext cx="35496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8" name="Ellipse 107"/>
                <p:cNvSpPr/>
                <p:nvPr/>
              </p:nvSpPr>
              <p:spPr bwMode="auto">
                <a:xfrm>
                  <a:off x="3027685" y="4509574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99" name="Ellipse 98"/>
              <p:cNvSpPr/>
              <p:nvPr/>
            </p:nvSpPr>
            <p:spPr bwMode="auto">
              <a:xfrm>
                <a:off x="1768186" y="7369949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0" name="Ellipse 99"/>
              <p:cNvSpPr/>
              <p:nvPr/>
            </p:nvSpPr>
            <p:spPr bwMode="auto">
              <a:xfrm>
                <a:off x="2035339" y="6882169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" name="Ellipse 100"/>
              <p:cNvSpPr/>
              <p:nvPr/>
            </p:nvSpPr>
            <p:spPr bwMode="auto">
              <a:xfrm>
                <a:off x="1538286" y="7049938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Ellipse 101"/>
              <p:cNvSpPr/>
              <p:nvPr/>
            </p:nvSpPr>
            <p:spPr bwMode="auto">
              <a:xfrm>
                <a:off x="1035542" y="6496990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2" name="Ellipse 91"/>
            <p:cNvSpPr/>
            <p:nvPr/>
          </p:nvSpPr>
          <p:spPr bwMode="auto">
            <a:xfrm>
              <a:off x="4804897" y="6068338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Ellipse 92"/>
            <p:cNvSpPr/>
            <p:nvPr/>
          </p:nvSpPr>
          <p:spPr bwMode="auto">
            <a:xfrm>
              <a:off x="4321654" y="5594822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Ellipse 93"/>
            <p:cNvSpPr/>
            <p:nvPr/>
          </p:nvSpPr>
          <p:spPr bwMode="auto">
            <a:xfrm>
              <a:off x="4122195" y="5585067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Ellipse 94"/>
            <p:cNvSpPr/>
            <p:nvPr/>
          </p:nvSpPr>
          <p:spPr bwMode="auto">
            <a:xfrm>
              <a:off x="4410973" y="5714882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Ellipse 95"/>
            <p:cNvSpPr/>
            <p:nvPr/>
          </p:nvSpPr>
          <p:spPr bwMode="auto">
            <a:xfrm>
              <a:off x="4473641" y="5515130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/>
            <p:cNvSpPr/>
            <p:nvPr/>
          </p:nvSpPr>
          <p:spPr bwMode="auto">
            <a:xfrm>
              <a:off x="4123420" y="5445329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2" name="Ellipse 111"/>
          <p:cNvSpPr/>
          <p:nvPr/>
        </p:nvSpPr>
        <p:spPr bwMode="auto">
          <a:xfrm rot="1175740">
            <a:off x="6858953" y="5361267"/>
            <a:ext cx="583945" cy="516589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Ellipse 112"/>
          <p:cNvSpPr/>
          <p:nvPr/>
        </p:nvSpPr>
        <p:spPr bwMode="auto">
          <a:xfrm rot="7971132">
            <a:off x="7278450" y="5820111"/>
            <a:ext cx="611441" cy="539106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4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Summary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 smtClean="0"/>
              <a:t>What did we learn today:</a:t>
            </a:r>
          </a:p>
          <a:p>
            <a:r>
              <a:rPr lang="en-US" b="1" noProof="0" dirty="0" smtClean="0"/>
              <a:t>Clustering </a:t>
            </a:r>
            <a:r>
              <a:rPr lang="en-US" noProof="0" dirty="0" smtClean="0"/>
              <a:t>is about finding groups in a dataset.</a:t>
            </a:r>
          </a:p>
          <a:p>
            <a:r>
              <a:rPr lang="de-DE" dirty="0" smtClean="0"/>
              <a:t>Clustering </a:t>
            </a:r>
            <a:r>
              <a:rPr lang="de-DE" dirty="0" err="1" smtClean="0"/>
              <a:t>is</a:t>
            </a:r>
            <a:r>
              <a:rPr lang="de-DE" dirty="0" smtClean="0"/>
              <a:t> an </a:t>
            </a:r>
            <a:r>
              <a:rPr lang="de-DE" b="1" dirty="0" err="1" smtClean="0"/>
              <a:t>optimisation</a:t>
            </a:r>
            <a:r>
              <a:rPr lang="de-DE" b="1" dirty="0" smtClean="0"/>
              <a:t> </a:t>
            </a:r>
            <a:r>
              <a:rPr lang="de-DE" b="1" dirty="0" err="1" smtClean="0"/>
              <a:t>problem</a:t>
            </a:r>
            <a:r>
              <a:rPr lang="de-DE" dirty="0" smtClean="0"/>
              <a:t>.</a:t>
            </a:r>
            <a:endParaRPr lang="en-US" noProof="0" dirty="0" smtClean="0"/>
          </a:p>
          <a:p>
            <a:r>
              <a:rPr lang="de-DE" noProof="0" dirty="0" smtClean="0"/>
              <a:t>Elements </a:t>
            </a:r>
            <a:r>
              <a:rPr lang="de-DE" b="1" noProof="0" dirty="0" err="1" smtClean="0"/>
              <a:t>within</a:t>
            </a:r>
            <a:r>
              <a:rPr lang="de-DE" noProof="0" dirty="0" smtClean="0"/>
              <a:t> a </a:t>
            </a:r>
            <a:r>
              <a:rPr lang="de-DE" noProof="0" dirty="0" err="1" smtClean="0"/>
              <a:t>cluster</a:t>
            </a:r>
            <a:r>
              <a:rPr lang="de-DE" noProof="0" dirty="0" smtClean="0"/>
              <a:t> </a:t>
            </a:r>
            <a:r>
              <a:rPr lang="de-DE" noProof="0" dirty="0" err="1" smtClean="0"/>
              <a:t>are</a:t>
            </a:r>
            <a:r>
              <a:rPr lang="de-DE" noProof="0" dirty="0" smtClean="0"/>
              <a:t> </a:t>
            </a:r>
            <a:r>
              <a:rPr lang="de-DE" b="1" noProof="0" dirty="0" err="1" smtClean="0"/>
              <a:t>similar</a:t>
            </a:r>
            <a:r>
              <a:rPr lang="de-DE" noProof="0" dirty="0" smtClean="0"/>
              <a:t>.</a:t>
            </a:r>
          </a:p>
          <a:p>
            <a:r>
              <a:rPr lang="de-DE" dirty="0"/>
              <a:t>Elements form </a:t>
            </a:r>
            <a:r>
              <a:rPr lang="de-DE" b="1" dirty="0"/>
              <a:t>different</a:t>
            </a:r>
            <a:r>
              <a:rPr lang="de-DE" dirty="0"/>
              <a:t> </a:t>
            </a:r>
            <a:r>
              <a:rPr lang="de-DE" dirty="0" err="1"/>
              <a:t>clusters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b="1" dirty="0" err="1"/>
              <a:t>dissimilar</a:t>
            </a:r>
            <a:r>
              <a:rPr lang="de-DE" dirty="0"/>
              <a:t>. </a:t>
            </a:r>
            <a:endParaRPr lang="de-DE" noProof="0" dirty="0" smtClean="0"/>
          </a:p>
          <a:p>
            <a:r>
              <a:rPr lang="de-DE" dirty="0" smtClean="0"/>
              <a:t>The </a:t>
            </a:r>
            <a:r>
              <a:rPr lang="de-DE" b="1" dirty="0" err="1"/>
              <a:t>d</a:t>
            </a:r>
            <a:r>
              <a:rPr lang="de-DE" b="1" dirty="0" err="1" smtClean="0"/>
              <a:t>istance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express </a:t>
            </a:r>
            <a:r>
              <a:rPr lang="de-DE" dirty="0" err="1" smtClean="0"/>
              <a:t>similarity</a:t>
            </a:r>
            <a:r>
              <a:rPr lang="de-DE" dirty="0" smtClean="0"/>
              <a:t>.</a:t>
            </a:r>
          </a:p>
          <a:p>
            <a:r>
              <a:rPr lang="de-DE" noProof="0" dirty="0" smtClean="0"/>
              <a:t>Clustering </a:t>
            </a:r>
            <a:r>
              <a:rPr lang="de-DE" noProof="0" dirty="0" err="1" smtClean="0"/>
              <a:t>is</a:t>
            </a:r>
            <a:r>
              <a:rPr lang="de-DE" noProof="0" dirty="0" smtClean="0"/>
              <a:t> an </a:t>
            </a:r>
            <a:r>
              <a:rPr lang="de-DE" b="1" noProof="0" dirty="0" err="1" smtClean="0"/>
              <a:t>unsupervised</a:t>
            </a:r>
            <a:r>
              <a:rPr lang="de-DE" noProof="0" dirty="0" smtClean="0"/>
              <a:t> </a:t>
            </a:r>
            <a:r>
              <a:rPr lang="de-DE" noProof="0" dirty="0" err="1" smtClean="0"/>
              <a:t>method</a:t>
            </a:r>
            <a:r>
              <a:rPr lang="de-DE" noProof="0" dirty="0" smtClean="0"/>
              <a:t>, </a:t>
            </a:r>
            <a:r>
              <a:rPr lang="de-DE" noProof="0" dirty="0" err="1" smtClean="0"/>
              <a:t>no</a:t>
            </a:r>
            <a:r>
              <a:rPr lang="de-DE" noProof="0" dirty="0" smtClean="0"/>
              <a:t> </a:t>
            </a:r>
            <a:r>
              <a:rPr lang="de-DE" noProof="0" dirty="0" err="1" smtClean="0"/>
              <a:t>labels</a:t>
            </a:r>
            <a:r>
              <a:rPr lang="de-DE" noProof="0" dirty="0" smtClean="0"/>
              <a:t> </a:t>
            </a:r>
            <a:r>
              <a:rPr lang="de-DE" noProof="0" dirty="0" err="1" smtClean="0"/>
              <a:t>are</a:t>
            </a:r>
            <a:r>
              <a:rPr lang="de-DE" noProof="0" dirty="0" smtClean="0"/>
              <a:t> </a:t>
            </a:r>
            <a:r>
              <a:rPr lang="de-DE" noProof="0" dirty="0" err="1" smtClean="0"/>
              <a:t>required</a:t>
            </a:r>
            <a:r>
              <a:rPr lang="de-DE" noProof="0" dirty="0" smtClean="0"/>
              <a:t>.</a:t>
            </a:r>
          </a:p>
          <a:p>
            <a:r>
              <a:rPr lang="de-DE" noProof="0" dirty="0" smtClean="0"/>
              <a:t>The </a:t>
            </a:r>
            <a:r>
              <a:rPr lang="en-US" b="1" noProof="0" dirty="0"/>
              <a:t>s</a:t>
            </a:r>
            <a:r>
              <a:rPr lang="en-US" b="1" dirty="0" err="1" smtClean="0"/>
              <a:t>ilhouette</a:t>
            </a:r>
            <a:r>
              <a:rPr lang="en-US" dirty="0" smtClean="0"/>
              <a:t> can be used to express the </a:t>
            </a:r>
            <a:r>
              <a:rPr lang="en-US" b="1" dirty="0" smtClean="0"/>
              <a:t>quality</a:t>
            </a:r>
            <a:r>
              <a:rPr lang="en-US" dirty="0" smtClean="0"/>
              <a:t> of a cluster. </a:t>
            </a:r>
            <a:endParaRPr lang="en-US" noProof="0" dirty="0" smtClean="0"/>
          </a:p>
          <a:p>
            <a:r>
              <a:rPr lang="en-US" dirty="0" smtClean="0"/>
              <a:t>Segmentation and Clustering are </a:t>
            </a:r>
            <a:r>
              <a:rPr lang="en-US" b="1" dirty="0" smtClean="0"/>
              <a:t>interchangeable</a:t>
            </a:r>
            <a:r>
              <a:rPr lang="en-US" dirty="0" smtClean="0"/>
              <a:t> terms.</a:t>
            </a:r>
          </a:p>
          <a:p>
            <a:r>
              <a:rPr lang="de-DE" dirty="0" smtClean="0"/>
              <a:t>The </a:t>
            </a:r>
            <a:r>
              <a:rPr lang="de-DE" dirty="0" err="1" smtClean="0"/>
              <a:t>concepts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="1" dirty="0" err="1" smtClean="0"/>
              <a:t>hierarchical</a:t>
            </a:r>
            <a:r>
              <a:rPr lang="de-DE" b="1" dirty="0" smtClean="0"/>
              <a:t> </a:t>
            </a:r>
            <a:r>
              <a:rPr lang="de-DE" b="1" dirty="0" err="1" smtClean="0"/>
              <a:t>clustering</a:t>
            </a:r>
            <a:r>
              <a:rPr lang="de-DE" dirty="0" smtClean="0"/>
              <a:t>, </a:t>
            </a:r>
            <a:r>
              <a:rPr lang="de-DE" b="1" dirty="0" smtClean="0"/>
              <a:t>k-</a:t>
            </a:r>
            <a:r>
              <a:rPr lang="de-DE" b="1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b="1" dirty="0" smtClean="0"/>
              <a:t>DBSCAN</a:t>
            </a:r>
            <a:r>
              <a:rPr lang="de-DE" dirty="0" smtClean="0"/>
              <a:t>.</a:t>
            </a:r>
            <a:endParaRPr lang="en-US" dirty="0" smtClean="0"/>
          </a:p>
          <a:p>
            <a:r>
              <a:rPr lang="de-DE" dirty="0" err="1" smtClean="0"/>
              <a:t>Hierarchical</a:t>
            </a:r>
            <a:r>
              <a:rPr lang="en-US" noProof="0" dirty="0" smtClean="0"/>
              <a:t> clustering builds a </a:t>
            </a:r>
            <a:r>
              <a:rPr lang="en-US" b="1" noProof="0" dirty="0" err="1" smtClean="0"/>
              <a:t>dendrogram</a:t>
            </a:r>
            <a:r>
              <a:rPr lang="en-US" noProof="0" dirty="0" smtClean="0"/>
              <a:t>.</a:t>
            </a:r>
          </a:p>
          <a:p>
            <a:r>
              <a:rPr lang="en-US" dirty="0" smtClean="0"/>
              <a:t>The number of desired </a:t>
            </a:r>
            <a:r>
              <a:rPr lang="en-US" b="1" dirty="0" smtClean="0"/>
              <a:t>clusters</a:t>
            </a:r>
            <a:r>
              <a:rPr lang="en-US" dirty="0" smtClean="0"/>
              <a:t> can be selected </a:t>
            </a:r>
            <a:r>
              <a:rPr lang="en-US" b="1" dirty="0" smtClean="0"/>
              <a:t>afterwards.</a:t>
            </a:r>
          </a:p>
        </p:txBody>
      </p:sp>
    </p:spTree>
    <p:extLst>
      <p:ext uri="{BB962C8B-B14F-4D97-AF65-F5344CB8AC3E}">
        <p14:creationId xmlns:p14="http://schemas.microsoft.com/office/powerpoint/2010/main" val="29264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Summary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71472" y="1828800"/>
            <a:ext cx="8465023" cy="4343400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 smtClean="0"/>
              <a:t>What did we learn today:</a:t>
            </a:r>
          </a:p>
          <a:p>
            <a:r>
              <a:rPr lang="en-US" b="1" noProof="0" dirty="0" smtClean="0"/>
              <a:t>K-means</a:t>
            </a:r>
            <a:r>
              <a:rPr lang="en-US" noProof="0" dirty="0" smtClean="0"/>
              <a:t> is </a:t>
            </a:r>
            <a:r>
              <a:rPr lang="en-US" dirty="0" smtClean="0"/>
              <a:t>a fast but </a:t>
            </a:r>
            <a:r>
              <a:rPr lang="en-US" noProof="0" dirty="0" smtClean="0"/>
              <a:t>greedy and non </a:t>
            </a:r>
            <a:r>
              <a:rPr lang="en-US" noProof="0" dirty="0" err="1" smtClean="0"/>
              <a:t>determninistic</a:t>
            </a:r>
            <a:r>
              <a:rPr lang="en-US" noProof="0" dirty="0" smtClean="0"/>
              <a:t> algorithm.</a:t>
            </a:r>
          </a:p>
          <a:p>
            <a:r>
              <a:rPr lang="de-DE" noProof="0" dirty="0" smtClean="0"/>
              <a:t>The </a:t>
            </a:r>
            <a:r>
              <a:rPr lang="de-DE" b="1" noProof="0" dirty="0" err="1" smtClean="0"/>
              <a:t>number</a:t>
            </a:r>
            <a:r>
              <a:rPr lang="de-DE" b="1" noProof="0" dirty="0" smtClean="0"/>
              <a:t> </a:t>
            </a:r>
            <a:r>
              <a:rPr lang="de-DE" b="1" noProof="0" dirty="0" err="1" smtClean="0"/>
              <a:t>of</a:t>
            </a:r>
            <a:r>
              <a:rPr lang="de-DE" b="1" noProof="0" dirty="0" smtClean="0"/>
              <a:t> </a:t>
            </a:r>
            <a:r>
              <a:rPr lang="de-DE" b="1" noProof="0" dirty="0" err="1" smtClean="0"/>
              <a:t>clusters</a:t>
            </a:r>
            <a:r>
              <a:rPr lang="de-DE" b="1" noProof="0" dirty="0" smtClean="0"/>
              <a:t> </a:t>
            </a:r>
            <a:r>
              <a:rPr lang="de-DE" noProof="0" dirty="0" smtClean="0"/>
              <a:t>must </a:t>
            </a:r>
            <a:r>
              <a:rPr lang="de-DE" noProof="0" dirty="0" err="1" smtClean="0"/>
              <a:t>be</a:t>
            </a:r>
            <a:r>
              <a:rPr lang="de-DE" noProof="0" dirty="0" smtClean="0"/>
              <a:t> </a:t>
            </a:r>
            <a:r>
              <a:rPr lang="de-DE" noProof="0" dirty="0" err="1" smtClean="0"/>
              <a:t>selected</a:t>
            </a:r>
            <a:r>
              <a:rPr lang="de-DE" noProof="0" dirty="0" smtClean="0"/>
              <a:t> </a:t>
            </a:r>
            <a:r>
              <a:rPr lang="de-DE" b="1" noProof="0" dirty="0" err="1" smtClean="0"/>
              <a:t>beforehand</a:t>
            </a:r>
            <a:r>
              <a:rPr lang="de-DE" noProof="0" dirty="0" smtClean="0"/>
              <a:t>.</a:t>
            </a:r>
            <a:endParaRPr lang="en-US" noProof="0" dirty="0" smtClean="0"/>
          </a:p>
          <a:p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b="1" dirty="0" err="1" smtClean="0"/>
              <a:t>convex</a:t>
            </a:r>
            <a:r>
              <a:rPr lang="de-DE" b="1" dirty="0" smtClean="0"/>
              <a:t> </a:t>
            </a:r>
            <a:r>
              <a:rPr lang="de-DE" b="1" dirty="0" err="1" smtClean="0"/>
              <a:t>space</a:t>
            </a:r>
            <a:r>
              <a:rPr lang="de-DE" b="1" dirty="0" smtClean="0"/>
              <a:t> </a:t>
            </a:r>
            <a:r>
              <a:rPr lang="de-DE" dirty="0" err="1" smtClean="0"/>
              <a:t>partitions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generated</a:t>
            </a:r>
            <a:r>
              <a:rPr lang="de-DE" dirty="0" smtClean="0"/>
              <a:t>.</a:t>
            </a:r>
            <a:endParaRPr lang="en-US" noProof="0" dirty="0" smtClean="0"/>
          </a:p>
          <a:p>
            <a:r>
              <a:rPr lang="de-DE" noProof="0" dirty="0" smtClean="0"/>
              <a:t>DBSCAN </a:t>
            </a:r>
            <a:r>
              <a:rPr lang="de-DE" noProof="0" dirty="0" err="1" smtClean="0"/>
              <a:t>is</a:t>
            </a:r>
            <a:r>
              <a:rPr lang="de-DE" noProof="0" dirty="0" smtClean="0"/>
              <a:t> a </a:t>
            </a:r>
            <a:r>
              <a:rPr lang="de-DE" b="1" noProof="0" dirty="0" err="1" smtClean="0"/>
              <a:t>density</a:t>
            </a:r>
            <a:r>
              <a:rPr lang="de-DE" b="1" noProof="0" dirty="0" smtClean="0"/>
              <a:t> </a:t>
            </a:r>
            <a:r>
              <a:rPr lang="de-DE" b="1" noProof="0" dirty="0" err="1" smtClean="0"/>
              <a:t>based</a:t>
            </a:r>
            <a:r>
              <a:rPr lang="de-DE" b="1" noProof="0" dirty="0" smtClean="0"/>
              <a:t> </a:t>
            </a:r>
            <a:r>
              <a:rPr lang="de-DE" noProof="0" dirty="0" err="1" smtClean="0"/>
              <a:t>method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deal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b="1" dirty="0" err="1" smtClean="0"/>
              <a:t>noise</a:t>
            </a:r>
            <a:r>
              <a:rPr lang="de-DE" dirty="0" smtClean="0"/>
              <a:t>.</a:t>
            </a:r>
            <a:endParaRPr lang="de-DE" noProof="0" dirty="0" smtClean="0"/>
          </a:p>
          <a:p>
            <a:r>
              <a:rPr lang="de-DE" dirty="0" smtClean="0"/>
              <a:t>Elements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classified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b="1" dirty="0" err="1" smtClean="0"/>
              <a:t>core</a:t>
            </a:r>
            <a:r>
              <a:rPr lang="de-DE" dirty="0" smtClean="0"/>
              <a:t>, </a:t>
            </a:r>
            <a:r>
              <a:rPr lang="de-DE" b="1" dirty="0" err="1" smtClean="0"/>
              <a:t>border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b="1" dirty="0" err="1" smtClean="0"/>
              <a:t>outlier</a:t>
            </a:r>
            <a:r>
              <a:rPr lang="de-DE" dirty="0" smtClean="0"/>
              <a:t>.  </a:t>
            </a:r>
            <a:endParaRPr lang="de-DE" noProof="0" dirty="0" smtClean="0"/>
          </a:p>
          <a:p>
            <a:r>
              <a:rPr lang="de-DE" b="1" dirty="0" err="1" smtClean="0"/>
              <a:t>Complex</a:t>
            </a:r>
            <a:r>
              <a:rPr lang="de-DE" b="1" dirty="0" smtClean="0"/>
              <a:t> </a:t>
            </a:r>
            <a:r>
              <a:rPr lang="de-DE" b="1" dirty="0" err="1" smtClean="0"/>
              <a:t>forms</a:t>
            </a:r>
            <a:r>
              <a:rPr lang="de-DE" b="1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grouped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clusters</a:t>
            </a:r>
            <a:r>
              <a:rPr lang="de-DE" dirty="0" smtClean="0"/>
              <a:t>.</a:t>
            </a:r>
          </a:p>
          <a:p>
            <a:r>
              <a:rPr lang="de-DE" noProof="0" dirty="0" smtClean="0"/>
              <a:t>Clustering </a:t>
            </a:r>
            <a:r>
              <a:rPr lang="de-DE" noProof="0" dirty="0" err="1" smtClean="0"/>
              <a:t>is</a:t>
            </a:r>
            <a:r>
              <a:rPr lang="de-DE" noProof="0" dirty="0" smtClean="0"/>
              <a:t> </a:t>
            </a:r>
            <a:r>
              <a:rPr lang="de-DE" noProof="0" dirty="0" err="1" smtClean="0"/>
              <a:t>applied</a:t>
            </a:r>
            <a:r>
              <a:rPr lang="de-DE" noProof="0" dirty="0" smtClean="0"/>
              <a:t> </a:t>
            </a:r>
            <a:r>
              <a:rPr lang="de-DE" noProof="0" dirty="0" err="1" smtClean="0"/>
              <a:t>as</a:t>
            </a:r>
            <a:r>
              <a:rPr lang="de-DE" noProof="0" dirty="0" smtClean="0"/>
              <a:t> </a:t>
            </a:r>
            <a:r>
              <a:rPr lang="de-DE" b="1" noProof="0" dirty="0" err="1" smtClean="0"/>
              <a:t>preprocessing</a:t>
            </a:r>
            <a:r>
              <a:rPr lang="de-DE" dirty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/>
              <a:t> find </a:t>
            </a:r>
            <a:r>
              <a:rPr lang="de-DE" b="1" dirty="0" err="1" smtClean="0"/>
              <a:t>coherences</a:t>
            </a:r>
            <a:r>
              <a:rPr lang="de-DE" dirty="0" smtClean="0"/>
              <a:t>.</a:t>
            </a:r>
          </a:p>
          <a:p>
            <a:r>
              <a:rPr lang="de-DE" dirty="0" smtClean="0"/>
              <a:t>Wide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/>
              <a:t>clustering</a:t>
            </a:r>
            <a:r>
              <a:rPr lang="de-DE" b="1" dirty="0"/>
              <a:t> </a:t>
            </a:r>
            <a:r>
              <a:rPr lang="de-DE" b="1" dirty="0" err="1" smtClean="0"/>
              <a:t>applications</a:t>
            </a:r>
            <a:r>
              <a:rPr lang="de-DE" dirty="0" smtClean="0"/>
              <a:t>, but </a:t>
            </a:r>
            <a:r>
              <a:rPr lang="de-DE" dirty="0" err="1" smtClean="0"/>
              <a:t>rarely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stand </a:t>
            </a:r>
            <a:r>
              <a:rPr lang="de-DE" dirty="0" err="1" smtClean="0"/>
              <a:t>alone</a:t>
            </a:r>
            <a:r>
              <a:rPr lang="de-DE" dirty="0"/>
              <a:t>.</a:t>
            </a:r>
            <a:endParaRPr lang="de-DE" dirty="0" smtClean="0"/>
          </a:p>
          <a:p>
            <a:r>
              <a:rPr lang="de-DE" noProof="0" dirty="0" err="1" smtClean="0"/>
              <a:t>Experts</a:t>
            </a:r>
            <a:r>
              <a:rPr lang="de-DE" noProof="0" dirty="0" smtClean="0"/>
              <a:t> </a:t>
            </a:r>
            <a:r>
              <a:rPr lang="de-DE" noProof="0" dirty="0" err="1" smtClean="0"/>
              <a:t>or</a:t>
            </a:r>
            <a:r>
              <a:rPr lang="de-DE" noProof="0" dirty="0" smtClean="0"/>
              <a:t> </a:t>
            </a:r>
            <a:r>
              <a:rPr lang="de-DE" noProof="0" dirty="0" err="1" smtClean="0"/>
              <a:t>classification</a:t>
            </a:r>
            <a:r>
              <a:rPr lang="de-DE" noProof="0" dirty="0" smtClean="0"/>
              <a:t> </a:t>
            </a:r>
            <a:r>
              <a:rPr lang="de-DE" noProof="0" dirty="0" err="1" smtClean="0"/>
              <a:t>methods</a:t>
            </a:r>
            <a:r>
              <a:rPr lang="de-DE" noProof="0" dirty="0" smtClean="0"/>
              <a:t> </a:t>
            </a:r>
            <a:r>
              <a:rPr lang="de-DE" b="1" noProof="0" dirty="0" err="1" smtClean="0"/>
              <a:t>give</a:t>
            </a:r>
            <a:r>
              <a:rPr lang="de-DE" b="1" noProof="0" dirty="0" smtClean="0"/>
              <a:t> </a:t>
            </a:r>
            <a:r>
              <a:rPr lang="de-DE" b="1" noProof="0" dirty="0" err="1" smtClean="0"/>
              <a:t>clusters</a:t>
            </a:r>
            <a:r>
              <a:rPr lang="de-DE" b="1" noProof="0" dirty="0" smtClean="0"/>
              <a:t> </a:t>
            </a:r>
            <a:r>
              <a:rPr lang="de-DE" b="1" noProof="0" dirty="0" err="1" smtClean="0"/>
              <a:t>afterwards</a:t>
            </a:r>
            <a:r>
              <a:rPr lang="de-DE" b="1" noProof="0" dirty="0" smtClean="0"/>
              <a:t> </a:t>
            </a:r>
            <a:r>
              <a:rPr lang="de-DE" b="1" noProof="0" dirty="0" err="1" smtClean="0"/>
              <a:t>meaning</a:t>
            </a:r>
            <a:r>
              <a:rPr lang="de-DE" noProof="0" dirty="0" smtClean="0"/>
              <a:t>.</a:t>
            </a:r>
          </a:p>
          <a:p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9285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400" dirty="0"/>
              <a:t>[1] </a:t>
            </a:r>
            <a:r>
              <a:rPr lang="de-DE" sz="1400" dirty="0">
                <a:hlinkClick r:id="rId3"/>
              </a:rPr>
              <a:t>https://dailyillini.com/news/2017/09/28/students-reflect-race-affects-classroom-participation</a:t>
            </a:r>
            <a:r>
              <a:rPr lang="de-DE" sz="1400" dirty="0" smtClean="0">
                <a:hlinkClick r:id="rId3"/>
              </a:rPr>
              <a:t>/</a:t>
            </a:r>
            <a:endParaRPr lang="de-DE" sz="1400" dirty="0" smtClean="0"/>
          </a:p>
          <a:p>
            <a:r>
              <a:rPr lang="de-DE" sz="1400" dirty="0"/>
              <a:t>[2] </a:t>
            </a:r>
            <a:r>
              <a:rPr lang="de-DE" sz="1400" dirty="0">
                <a:hlinkClick r:id="rId4"/>
              </a:rPr>
              <a:t>https://</a:t>
            </a:r>
            <a:r>
              <a:rPr lang="de-DE" sz="1400" dirty="0" smtClean="0">
                <a:hlinkClick r:id="rId4"/>
              </a:rPr>
              <a:t>dictionary.cambridge.org/dictionary/english/cluster</a:t>
            </a:r>
            <a:endParaRPr lang="de-DE" sz="1400" dirty="0" smtClean="0"/>
          </a:p>
          <a:p>
            <a:r>
              <a:rPr lang="de-DE" sz="1400" dirty="0"/>
              <a:t>[3] </a:t>
            </a:r>
            <a:r>
              <a:rPr lang="de-DE" sz="1400" dirty="0">
                <a:hlinkClick r:id="rId5"/>
              </a:rPr>
              <a:t>https://</a:t>
            </a:r>
            <a:r>
              <a:rPr lang="de-DE" sz="1400" dirty="0" smtClean="0">
                <a:hlinkClick r:id="rId5"/>
              </a:rPr>
              <a:t>www.deviantart.com/gttorres/art/Not-Another-High-School-Story-256629151</a:t>
            </a:r>
            <a:endParaRPr lang="de-DE" sz="1400" dirty="0" smtClean="0"/>
          </a:p>
          <a:p>
            <a:r>
              <a:rPr lang="de-DE" sz="1400" dirty="0" smtClean="0"/>
              <a:t>[4] </a:t>
            </a:r>
            <a:r>
              <a:rPr lang="de-DE" sz="1400" dirty="0">
                <a:hlinkClick r:id="rId6"/>
              </a:rPr>
              <a:t>https://</a:t>
            </a:r>
            <a:r>
              <a:rPr lang="de-DE" sz="1400" dirty="0" smtClean="0">
                <a:hlinkClick r:id="rId6"/>
              </a:rPr>
              <a:t>www.youtube.com/watch?v=xXWLXfMugkM</a:t>
            </a:r>
            <a:endParaRPr lang="de-DE" sz="1400" dirty="0" smtClean="0"/>
          </a:p>
          <a:p>
            <a:r>
              <a:rPr lang="de-DE" sz="1400" dirty="0" smtClean="0"/>
              <a:t>[5] </a:t>
            </a:r>
            <a:r>
              <a:rPr lang="de-DE" sz="1400" dirty="0">
                <a:hlinkClick r:id="rId7"/>
              </a:rPr>
              <a:t>http://</a:t>
            </a:r>
            <a:r>
              <a:rPr lang="de-DE" sz="1400" dirty="0" smtClean="0">
                <a:hlinkClick r:id="rId7"/>
              </a:rPr>
              <a:t>www.dbs.ifi.lmu.de/Lehre/KDD/WS1718/04_Clustering-3.pdf</a:t>
            </a:r>
            <a:endParaRPr lang="de-DE" sz="1400" dirty="0" smtClean="0"/>
          </a:p>
          <a:p>
            <a:r>
              <a:rPr lang="de-DE" sz="1400" dirty="0" smtClean="0"/>
              <a:t>[6] </a:t>
            </a:r>
            <a:r>
              <a:rPr lang="de-DE" sz="1400" dirty="0">
                <a:hlinkClick r:id="rId8"/>
              </a:rPr>
              <a:t>http://</a:t>
            </a:r>
            <a:r>
              <a:rPr lang="de-DE" sz="1400" dirty="0" smtClean="0">
                <a:hlinkClick r:id="rId8"/>
              </a:rPr>
              <a:t>www.instituteofcaninebiology.org/how-to-read-a-dendrogram.html</a:t>
            </a:r>
            <a:endParaRPr lang="de-DE" sz="1400" dirty="0" smtClean="0"/>
          </a:p>
          <a:p>
            <a:r>
              <a:rPr lang="de-DE" sz="1400" dirty="0"/>
              <a:t>[7] </a:t>
            </a:r>
            <a:r>
              <a:rPr lang="de-DE" sz="1400" dirty="0">
                <a:hlinkClick r:id="rId9"/>
              </a:rPr>
              <a:t>https://</a:t>
            </a:r>
            <a:r>
              <a:rPr lang="de-DE" sz="1400" dirty="0" smtClean="0">
                <a:hlinkClick r:id="rId9"/>
              </a:rPr>
              <a:t>de.wikipedia.org/wiki/Silhouettenkoeffizient</a:t>
            </a:r>
            <a:endParaRPr lang="de-DE" sz="1400" dirty="0" smtClean="0"/>
          </a:p>
          <a:p>
            <a:r>
              <a:rPr lang="de-DE" sz="1400" dirty="0" smtClean="0"/>
              <a:t>[8] </a:t>
            </a:r>
            <a:r>
              <a:rPr lang="de-DE" sz="1400" dirty="0">
                <a:hlinkClick r:id="rId10"/>
              </a:rPr>
              <a:t>https://</a:t>
            </a:r>
            <a:r>
              <a:rPr lang="de-DE" sz="1400" dirty="0" smtClean="0">
                <a:hlinkClick r:id="rId10"/>
              </a:rPr>
              <a:t>ocw.mit.edu/courses/electrical-engineering-and-computer-science/6-0002-introduction-to-computational-thinking-and-data-science-fall-2016/lecture-slides-and-files/MIT6_0002F16_lec12.pdf</a:t>
            </a:r>
            <a:endParaRPr lang="de-DE" sz="1400" dirty="0" smtClean="0"/>
          </a:p>
          <a:p>
            <a:r>
              <a:rPr lang="de-DE" sz="1400" dirty="0"/>
              <a:t>[9] </a:t>
            </a:r>
            <a:r>
              <a:rPr lang="de-DE" sz="1400" dirty="0">
                <a:hlinkClick r:id="rId11"/>
              </a:rPr>
              <a:t>http://docs.w3cub.com/scikit_learn/auto_examples/cluster/plot_kmeans_silhouette_analysis</a:t>
            </a:r>
            <a:r>
              <a:rPr lang="de-DE" sz="1400" dirty="0" smtClean="0">
                <a:hlinkClick r:id="rId11"/>
              </a:rPr>
              <a:t>/</a:t>
            </a:r>
            <a:endParaRPr lang="de-DE" sz="1400" dirty="0" smtClean="0"/>
          </a:p>
          <a:p>
            <a:r>
              <a:rPr lang="de-DE" sz="1400" dirty="0"/>
              <a:t>[10</a:t>
            </a:r>
            <a:r>
              <a:rPr lang="de-DE" sz="1400" dirty="0" smtClean="0"/>
              <a:t>] </a:t>
            </a:r>
            <a:r>
              <a:rPr lang="de-DE" sz="1400" dirty="0">
                <a:hlinkClick r:id="rId12"/>
              </a:rPr>
              <a:t>https://</a:t>
            </a:r>
            <a:r>
              <a:rPr lang="de-DE" sz="1400" dirty="0" smtClean="0">
                <a:hlinkClick r:id="rId12"/>
              </a:rPr>
              <a:t>www.youtube.com/watch?v=BVFG7fd1H30</a:t>
            </a:r>
            <a:endParaRPr lang="de-DE" sz="1400" dirty="0" smtClean="0"/>
          </a:p>
          <a:p>
            <a:r>
              <a:rPr lang="de-DE" sz="1400" dirty="0" smtClean="0"/>
              <a:t>[11]  </a:t>
            </a:r>
            <a:r>
              <a:rPr lang="de-DE" sz="1400" dirty="0">
                <a:hlinkClick r:id="rId13"/>
              </a:rPr>
              <a:t>https://computing.llnl.gov/tutorials/linux_clusters</a:t>
            </a:r>
            <a:r>
              <a:rPr lang="de-DE" sz="1400" dirty="0" smtClean="0">
                <a:hlinkClick r:id="rId13"/>
              </a:rPr>
              <a:t>/</a:t>
            </a:r>
            <a:endParaRPr lang="de-DE" sz="1400" dirty="0" smtClean="0"/>
          </a:p>
          <a:p>
            <a:r>
              <a:rPr lang="de-DE" sz="1400" dirty="0"/>
              <a:t>[12] </a:t>
            </a:r>
            <a:r>
              <a:rPr lang="de-DE" sz="1400" dirty="0">
                <a:hlinkClick r:id="rId14"/>
              </a:rPr>
              <a:t>http://www.messersmith.name/wordpress/2009/10/12/visualizing-your-facebook-network-of-friends</a:t>
            </a:r>
            <a:r>
              <a:rPr lang="de-DE" sz="1400" dirty="0" smtClean="0">
                <a:hlinkClick r:id="rId14"/>
              </a:rPr>
              <a:t>/</a:t>
            </a:r>
            <a:endParaRPr lang="de-DE" sz="1400" dirty="0" smtClean="0"/>
          </a:p>
          <a:p>
            <a:r>
              <a:rPr lang="de-DE" sz="1400" dirty="0"/>
              <a:t>[13] </a:t>
            </a:r>
            <a:r>
              <a:rPr lang="de-DE" sz="1400" dirty="0">
                <a:hlinkClick r:id="rId15"/>
              </a:rPr>
              <a:t>http://www.businessstudynotes.com/marketing/principle-of-marketing/discuss-market-segmentation-and-market-targetting</a:t>
            </a:r>
            <a:r>
              <a:rPr lang="de-DE" sz="1400" dirty="0" smtClean="0">
                <a:hlinkClick r:id="rId15"/>
              </a:rPr>
              <a:t>/</a:t>
            </a:r>
            <a:endParaRPr lang="de-DE" sz="1400" dirty="0" smtClean="0"/>
          </a:p>
          <a:p>
            <a:r>
              <a:rPr lang="de-DE" sz="1400" dirty="0"/>
              <a:t>[14] </a:t>
            </a:r>
            <a:r>
              <a:rPr lang="de-DE" sz="1400" dirty="0">
                <a:hlinkClick r:id="rId16"/>
              </a:rPr>
              <a:t>http://</a:t>
            </a:r>
            <a:r>
              <a:rPr lang="de-DE" sz="1400" dirty="0" smtClean="0">
                <a:hlinkClick r:id="rId16"/>
              </a:rPr>
              <a:t>www.discoveryandinnovation.com/BIOL202/notes/images/cluster_analysis.jpg</a:t>
            </a:r>
            <a:endParaRPr lang="de-DE" sz="1400" dirty="0" smtClean="0"/>
          </a:p>
          <a:p>
            <a:r>
              <a:rPr lang="de-DE" sz="1400" dirty="0"/>
              <a:t>[15] </a:t>
            </a:r>
            <a:r>
              <a:rPr lang="de-DE" sz="1400" dirty="0">
                <a:hlinkClick r:id="rId17"/>
              </a:rPr>
              <a:t>https://</a:t>
            </a:r>
            <a:r>
              <a:rPr lang="de-DE" sz="1400" dirty="0" smtClean="0">
                <a:hlinkClick r:id="rId17"/>
              </a:rPr>
              <a:t>www.nytimes.com/2017/05/25/automobiles/wheels/lidar-self-driving-cars.html</a:t>
            </a:r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48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Acknowledgment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71472" y="1828800"/>
            <a:ext cx="8176991" cy="4408512"/>
          </a:xfrm>
        </p:spPr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smtClean="0"/>
              <a:t>Learning </a:t>
            </a:r>
            <a:r>
              <a:rPr lang="de-DE" b="1" dirty="0"/>
              <a:t>(</a:t>
            </a:r>
            <a:r>
              <a:rPr lang="de-DE" b="1" dirty="0" smtClean="0"/>
              <a:t>Stanford/</a:t>
            </a:r>
            <a:r>
              <a:rPr lang="de-DE" b="1" dirty="0" err="1" smtClean="0"/>
              <a:t>Coursera</a:t>
            </a:r>
            <a:r>
              <a:rPr lang="de-DE" b="1" dirty="0" smtClean="0"/>
              <a:t>)</a:t>
            </a:r>
          </a:p>
          <a:p>
            <a:pPr lvl="1"/>
            <a:r>
              <a:rPr lang="de-DE" dirty="0"/>
              <a:t>Andrew </a:t>
            </a:r>
            <a:r>
              <a:rPr lang="de-DE" dirty="0" err="1"/>
              <a:t>Ng</a:t>
            </a:r>
            <a:endParaRPr lang="de-DE" dirty="0"/>
          </a:p>
          <a:p>
            <a:pPr marL="457200" lvl="1" indent="0">
              <a:buNone/>
            </a:pPr>
            <a:r>
              <a:rPr lang="en-US" sz="1400" b="1" dirty="0" smtClean="0">
                <a:hlinkClick r:id="rId3"/>
              </a:rPr>
              <a:t>https</a:t>
            </a:r>
            <a:r>
              <a:rPr lang="en-US" sz="1400" b="1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www.coursera.org/learn/machine-learning</a:t>
            </a:r>
            <a:endParaRPr lang="en-US" sz="1400" dirty="0" smtClean="0"/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Knowledge </a:t>
            </a:r>
            <a:r>
              <a:rPr lang="en-US" b="1" dirty="0"/>
              <a:t>Discovery in Databases I </a:t>
            </a:r>
            <a:r>
              <a:rPr lang="en-US" b="1" dirty="0" smtClean="0"/>
              <a:t>(LMU)</a:t>
            </a:r>
          </a:p>
          <a:p>
            <a:pPr lvl="1"/>
            <a:r>
              <a:rPr lang="de-DE" dirty="0" smtClean="0"/>
              <a:t>Prof</a:t>
            </a:r>
            <a:r>
              <a:rPr lang="de-DE" dirty="0"/>
              <a:t>. Dr. Peer </a:t>
            </a:r>
            <a:r>
              <a:rPr lang="de-DE" dirty="0" smtClean="0"/>
              <a:t>Kröger</a:t>
            </a:r>
            <a:endParaRPr lang="de-DE" dirty="0"/>
          </a:p>
          <a:p>
            <a:pPr marL="457200" lvl="1" indent="0">
              <a:buNone/>
            </a:pPr>
            <a:r>
              <a:rPr lang="de-DE" sz="1400" dirty="0" smtClean="0">
                <a:hlinkClick r:id="rId4"/>
              </a:rPr>
              <a:t>http</a:t>
            </a:r>
            <a:r>
              <a:rPr lang="de-DE" sz="1400" dirty="0">
                <a:hlinkClick r:id="rId4"/>
              </a:rPr>
              <a:t>://</a:t>
            </a:r>
            <a:r>
              <a:rPr lang="de-DE" sz="1400" dirty="0" smtClean="0">
                <a:hlinkClick r:id="rId4"/>
              </a:rPr>
              <a:t>www.dbs.ifi.lmu.de/cms/studium_lehre/lehre_master/kdd1718/index.html</a:t>
            </a:r>
            <a:endParaRPr lang="de-DE" sz="1400" dirty="0"/>
          </a:p>
          <a:p>
            <a:pPr marL="457200" lvl="1" indent="0">
              <a:buNone/>
            </a:pPr>
            <a:endParaRPr lang="de-DE" sz="1400" dirty="0" smtClean="0"/>
          </a:p>
          <a:p>
            <a:r>
              <a:rPr lang="en-US" b="1" dirty="0"/>
              <a:t>Introduction to Computational Thinking and Data </a:t>
            </a:r>
            <a:r>
              <a:rPr lang="en-US" b="1" dirty="0" smtClean="0"/>
              <a:t>Science (MIT)</a:t>
            </a:r>
            <a:endParaRPr lang="en-US" b="1" dirty="0"/>
          </a:p>
          <a:p>
            <a:pPr lvl="1"/>
            <a:r>
              <a:rPr lang="en-US" dirty="0"/>
              <a:t>Prof. Eric </a:t>
            </a:r>
            <a:r>
              <a:rPr lang="en-US" dirty="0" err="1" smtClean="0"/>
              <a:t>Grimson</a:t>
            </a:r>
            <a:endParaRPr lang="en-US" dirty="0" smtClean="0"/>
          </a:p>
          <a:p>
            <a:pPr marL="457200" lvl="1" indent="0">
              <a:buNone/>
            </a:pPr>
            <a:r>
              <a:rPr lang="de-DE" sz="1400" dirty="0" smtClean="0">
                <a:hlinkClick r:id="rId5"/>
              </a:rPr>
              <a:t>https</a:t>
            </a:r>
            <a:r>
              <a:rPr lang="de-DE" sz="1400" dirty="0">
                <a:hlinkClick r:id="rId5"/>
              </a:rPr>
              <a:t>://</a:t>
            </a:r>
            <a:r>
              <a:rPr lang="de-DE" sz="1400" dirty="0" smtClean="0">
                <a:hlinkClick r:id="rId5"/>
              </a:rPr>
              <a:t>ocw.mit.edu/courses/electrical-engineering-and-computer-science/6-0002-introduction-to-computational-thinking-and-data-science-fall-2016</a:t>
            </a:r>
            <a:endParaRPr lang="de-DE" sz="1400" dirty="0"/>
          </a:p>
          <a:p>
            <a:pPr marL="457200" lvl="1" indent="0">
              <a:buNone/>
            </a:pPr>
            <a:endParaRPr lang="de-DE" sz="1400" dirty="0" smtClean="0"/>
          </a:p>
          <a:p>
            <a:pPr marL="457200" lvl="1" indent="0">
              <a:buNone/>
            </a:pPr>
            <a:endParaRPr lang="de-DE" sz="1400" dirty="0"/>
          </a:p>
          <a:p>
            <a:pPr marL="457200" lvl="1" indent="0">
              <a:buNone/>
            </a:pPr>
            <a:endParaRPr lang="de-DE" sz="1400" dirty="0" smtClean="0"/>
          </a:p>
          <a:p>
            <a:pPr marL="457200" lvl="1" indent="0">
              <a:buNone/>
            </a:pPr>
            <a:endParaRPr lang="de-DE" sz="1400" dirty="0" smtClean="0"/>
          </a:p>
          <a:p>
            <a:pPr marL="457200" lvl="1" indent="0">
              <a:buNone/>
            </a:pPr>
            <a:endParaRPr lang="de-DE" sz="1400" dirty="0"/>
          </a:p>
          <a:p>
            <a:pPr marL="457200" lvl="1" indent="0">
              <a:buNone/>
            </a:pPr>
            <a:endParaRPr lang="de-DE" sz="1400" dirty="0" smtClean="0"/>
          </a:p>
          <a:p>
            <a:pPr lvl="1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3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3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Method</a:t>
            </a:r>
            <a:r>
              <a:rPr lang="de-DE" dirty="0" smtClean="0"/>
              <a:t> </a:t>
            </a:r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389247482"/>
              </p:ext>
            </p:extLst>
          </p:nvPr>
        </p:nvGraphicFramePr>
        <p:xfrm>
          <a:off x="669217" y="1613024"/>
          <a:ext cx="7776864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m 4"/>
          <p:cNvGraphicFramePr/>
          <p:nvPr>
            <p:extLst/>
          </p:nvPr>
        </p:nvGraphicFramePr>
        <p:xfrm>
          <a:off x="669217" y="1340768"/>
          <a:ext cx="7776864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hteck 5"/>
          <p:cNvSpPr/>
          <p:nvPr/>
        </p:nvSpPr>
        <p:spPr bwMode="auto">
          <a:xfrm>
            <a:off x="6084168" y="2493168"/>
            <a:ext cx="2381250" cy="257413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2" name="Gruppieren 41"/>
          <p:cNvGrpSpPr/>
          <p:nvPr/>
        </p:nvGrpSpPr>
        <p:grpSpPr>
          <a:xfrm>
            <a:off x="1131238" y="5233782"/>
            <a:ext cx="1467650" cy="1363570"/>
            <a:chOff x="476108" y="5905612"/>
            <a:chExt cx="2179166" cy="2024628"/>
          </a:xfrm>
        </p:grpSpPr>
        <p:grpSp>
          <p:nvGrpSpPr>
            <p:cNvPr id="7" name="Gruppieren 6"/>
            <p:cNvGrpSpPr/>
            <p:nvPr/>
          </p:nvGrpSpPr>
          <p:grpSpPr>
            <a:xfrm>
              <a:off x="476108" y="5905612"/>
              <a:ext cx="2179166" cy="2024628"/>
              <a:chOff x="1024682" y="2363366"/>
              <a:chExt cx="3549600" cy="3297882"/>
            </a:xfrm>
          </p:grpSpPr>
          <p:sp>
            <p:nvSpPr>
              <p:cNvPr id="9" name="Ellipse 8"/>
              <p:cNvSpPr/>
              <p:nvPr/>
            </p:nvSpPr>
            <p:spPr bwMode="auto">
              <a:xfrm>
                <a:off x="1873067" y="4480945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Ellipse 10"/>
              <p:cNvSpPr/>
              <p:nvPr/>
            </p:nvSpPr>
            <p:spPr bwMode="auto">
              <a:xfrm>
                <a:off x="2729748" y="4136116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Ellipse 11"/>
              <p:cNvSpPr/>
              <p:nvPr/>
            </p:nvSpPr>
            <p:spPr bwMode="auto">
              <a:xfrm>
                <a:off x="1490144" y="5192903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3" name="Gerade Verbindung mit Pfeil 12"/>
              <p:cNvCxnSpPr/>
              <p:nvPr/>
            </p:nvCxnSpPr>
            <p:spPr bwMode="auto">
              <a:xfrm>
                <a:off x="1045890" y="2363366"/>
                <a:ext cx="0" cy="329788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14" name="Gerade Verbindung mit Pfeil 13"/>
              <p:cNvCxnSpPr/>
              <p:nvPr/>
            </p:nvCxnSpPr>
            <p:spPr bwMode="auto">
              <a:xfrm>
                <a:off x="1024682" y="5661248"/>
                <a:ext cx="3549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" name="Ellipse 14"/>
              <p:cNvSpPr/>
              <p:nvPr/>
            </p:nvSpPr>
            <p:spPr bwMode="auto">
              <a:xfrm>
                <a:off x="3284108" y="3628493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0" name="Gerader Verbinder 19"/>
              <p:cNvCxnSpPr/>
              <p:nvPr/>
            </p:nvCxnSpPr>
            <p:spPr bwMode="auto">
              <a:xfrm flipV="1">
                <a:off x="1036078" y="3150116"/>
                <a:ext cx="2781814" cy="249409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" name="Ellipse 20"/>
            <p:cNvSpPr/>
            <p:nvPr/>
          </p:nvSpPr>
          <p:spPr bwMode="auto">
            <a:xfrm>
              <a:off x="1506211" y="6746761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1906159" y="6404166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1228451" y="7084972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829457" y="7396722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3855560" y="5233887"/>
            <a:ext cx="1467650" cy="1363570"/>
            <a:chOff x="3855560" y="5233887"/>
            <a:chExt cx="1467650" cy="1363570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3855560" y="5233887"/>
              <a:ext cx="1467650" cy="1363570"/>
              <a:chOff x="476108" y="5905612"/>
              <a:chExt cx="2179166" cy="2024628"/>
            </a:xfrm>
          </p:grpSpPr>
          <p:grpSp>
            <p:nvGrpSpPr>
              <p:cNvPr id="58" name="Gruppieren 57"/>
              <p:cNvGrpSpPr/>
              <p:nvPr/>
            </p:nvGrpSpPr>
            <p:grpSpPr>
              <a:xfrm>
                <a:off x="476108" y="5905612"/>
                <a:ext cx="2179166" cy="2024628"/>
                <a:chOff x="1024682" y="2363366"/>
                <a:chExt cx="3549600" cy="3297882"/>
              </a:xfrm>
            </p:grpSpPr>
            <p:sp>
              <p:nvSpPr>
                <p:cNvPr id="63" name="Ellipse 62"/>
                <p:cNvSpPr/>
                <p:nvPr/>
              </p:nvSpPr>
              <p:spPr bwMode="auto">
                <a:xfrm>
                  <a:off x="1803208" y="4329736"/>
                  <a:ext cx="216024" cy="216024"/>
                </a:xfrm>
                <a:prstGeom prst="ellipse">
                  <a:avLst/>
                </a:prstGeom>
                <a:solidFill>
                  <a:srgbClr val="C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Ellipse 63"/>
                <p:cNvSpPr/>
                <p:nvPr/>
              </p:nvSpPr>
              <p:spPr bwMode="auto">
                <a:xfrm>
                  <a:off x="2722693" y="5038910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Ellipse 64"/>
                <p:cNvSpPr/>
                <p:nvPr/>
              </p:nvSpPr>
              <p:spPr bwMode="auto">
                <a:xfrm>
                  <a:off x="2060462" y="5239987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66" name="Gerade Verbindung mit Pfeil 65"/>
                <p:cNvCxnSpPr/>
                <p:nvPr/>
              </p:nvCxnSpPr>
              <p:spPr bwMode="auto">
                <a:xfrm>
                  <a:off x="1045890" y="2363366"/>
                  <a:ext cx="0" cy="329788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/>
                </a:ln>
                <a:effectLst/>
              </p:spPr>
            </p:cxnSp>
            <p:cxnSp>
              <p:nvCxnSpPr>
                <p:cNvPr id="67" name="Gerade Verbindung mit Pfeil 66"/>
                <p:cNvCxnSpPr/>
                <p:nvPr/>
              </p:nvCxnSpPr>
              <p:spPr bwMode="auto">
                <a:xfrm>
                  <a:off x="1024682" y="5661248"/>
                  <a:ext cx="35496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68" name="Ellipse 67"/>
                <p:cNvSpPr/>
                <p:nvPr/>
              </p:nvSpPr>
              <p:spPr bwMode="auto">
                <a:xfrm>
                  <a:off x="2945082" y="4624862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69" name="Gerader Verbinder 68"/>
                <p:cNvCxnSpPr/>
                <p:nvPr/>
              </p:nvCxnSpPr>
              <p:spPr bwMode="auto">
                <a:xfrm flipV="1">
                  <a:off x="1036078" y="3150116"/>
                  <a:ext cx="2781814" cy="249409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9" name="Ellipse 58"/>
              <p:cNvSpPr/>
              <p:nvPr/>
            </p:nvSpPr>
            <p:spPr bwMode="auto">
              <a:xfrm>
                <a:off x="1801773" y="7440725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Ellipse 59"/>
              <p:cNvSpPr/>
              <p:nvPr/>
            </p:nvSpPr>
            <p:spPr bwMode="auto">
              <a:xfrm>
                <a:off x="1934393" y="6861158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" name="Ellipse 60"/>
              <p:cNvSpPr/>
              <p:nvPr/>
            </p:nvSpPr>
            <p:spPr bwMode="auto">
              <a:xfrm>
                <a:off x="1273710" y="7348245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Ellipse 61"/>
              <p:cNvSpPr/>
              <p:nvPr/>
            </p:nvSpPr>
            <p:spPr bwMode="auto">
              <a:xfrm>
                <a:off x="1141089" y="6557492"/>
                <a:ext cx="132621" cy="132621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0" name="Ellipse 69"/>
            <p:cNvSpPr/>
            <p:nvPr/>
          </p:nvSpPr>
          <p:spPr bwMode="auto">
            <a:xfrm>
              <a:off x="4882363" y="6116006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4264878" y="5901867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4065419" y="5892112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Ellipse 72"/>
            <p:cNvSpPr/>
            <p:nvPr/>
          </p:nvSpPr>
          <p:spPr bwMode="auto">
            <a:xfrm>
              <a:off x="4482058" y="5755630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Ellipse 73"/>
            <p:cNvSpPr/>
            <p:nvPr/>
          </p:nvSpPr>
          <p:spPr bwMode="auto">
            <a:xfrm>
              <a:off x="4544726" y="5555878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Ellipse 74"/>
            <p:cNvSpPr/>
            <p:nvPr/>
          </p:nvSpPr>
          <p:spPr bwMode="auto">
            <a:xfrm>
              <a:off x="4194505" y="5486077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6672912" y="5233782"/>
            <a:ext cx="1467650" cy="1363570"/>
            <a:chOff x="3855560" y="5233887"/>
            <a:chExt cx="1467650" cy="1363570"/>
          </a:xfrm>
        </p:grpSpPr>
        <p:grpSp>
          <p:nvGrpSpPr>
            <p:cNvPr id="91" name="Gruppieren 90"/>
            <p:cNvGrpSpPr/>
            <p:nvPr/>
          </p:nvGrpSpPr>
          <p:grpSpPr>
            <a:xfrm>
              <a:off x="3855560" y="5233887"/>
              <a:ext cx="1467650" cy="1363570"/>
              <a:chOff x="476108" y="5905612"/>
              <a:chExt cx="2179166" cy="2024628"/>
            </a:xfrm>
          </p:grpSpPr>
          <p:grpSp>
            <p:nvGrpSpPr>
              <p:cNvPr id="98" name="Gruppieren 97"/>
              <p:cNvGrpSpPr/>
              <p:nvPr/>
            </p:nvGrpSpPr>
            <p:grpSpPr>
              <a:xfrm>
                <a:off x="476108" y="5905612"/>
                <a:ext cx="2179166" cy="2024628"/>
                <a:chOff x="1024682" y="2363366"/>
                <a:chExt cx="3549600" cy="3297882"/>
              </a:xfrm>
            </p:grpSpPr>
            <p:sp>
              <p:nvSpPr>
                <p:cNvPr id="103" name="Ellipse 102"/>
                <p:cNvSpPr/>
                <p:nvPr/>
              </p:nvSpPr>
              <p:spPr bwMode="auto">
                <a:xfrm>
                  <a:off x="1940523" y="3587128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4" name="Ellipse 103"/>
                <p:cNvSpPr/>
                <p:nvPr/>
              </p:nvSpPr>
              <p:spPr bwMode="auto">
                <a:xfrm>
                  <a:off x="3027685" y="4189980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5" name="Ellipse 104"/>
                <p:cNvSpPr/>
                <p:nvPr/>
              </p:nvSpPr>
              <p:spPr bwMode="auto">
                <a:xfrm>
                  <a:off x="2736846" y="4686438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06" name="Gerade Verbindung mit Pfeil 105"/>
                <p:cNvCxnSpPr/>
                <p:nvPr/>
              </p:nvCxnSpPr>
              <p:spPr bwMode="auto">
                <a:xfrm>
                  <a:off x="1045890" y="2363366"/>
                  <a:ext cx="0" cy="329788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/>
                </a:ln>
                <a:effectLst/>
              </p:spPr>
            </p:cxnSp>
            <p:cxnSp>
              <p:nvCxnSpPr>
                <p:cNvPr id="107" name="Gerade Verbindung mit Pfeil 106"/>
                <p:cNvCxnSpPr/>
                <p:nvPr/>
              </p:nvCxnSpPr>
              <p:spPr bwMode="auto">
                <a:xfrm>
                  <a:off x="1024682" y="5661248"/>
                  <a:ext cx="35496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8" name="Ellipse 107"/>
                <p:cNvSpPr/>
                <p:nvPr/>
              </p:nvSpPr>
              <p:spPr bwMode="auto">
                <a:xfrm>
                  <a:off x="3027685" y="4509574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99" name="Ellipse 98"/>
              <p:cNvSpPr/>
              <p:nvPr/>
            </p:nvSpPr>
            <p:spPr bwMode="auto">
              <a:xfrm>
                <a:off x="1768186" y="7369949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0" name="Ellipse 99"/>
              <p:cNvSpPr/>
              <p:nvPr/>
            </p:nvSpPr>
            <p:spPr bwMode="auto">
              <a:xfrm>
                <a:off x="2035339" y="6882169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" name="Ellipse 100"/>
              <p:cNvSpPr/>
              <p:nvPr/>
            </p:nvSpPr>
            <p:spPr bwMode="auto">
              <a:xfrm>
                <a:off x="1538286" y="7049938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Ellipse 101"/>
              <p:cNvSpPr/>
              <p:nvPr/>
            </p:nvSpPr>
            <p:spPr bwMode="auto">
              <a:xfrm>
                <a:off x="1035542" y="6496990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2" name="Ellipse 91"/>
            <p:cNvSpPr/>
            <p:nvPr/>
          </p:nvSpPr>
          <p:spPr bwMode="auto">
            <a:xfrm>
              <a:off x="4804897" y="6068338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Ellipse 92"/>
            <p:cNvSpPr/>
            <p:nvPr/>
          </p:nvSpPr>
          <p:spPr bwMode="auto">
            <a:xfrm>
              <a:off x="4321654" y="5594822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Ellipse 93"/>
            <p:cNvSpPr/>
            <p:nvPr/>
          </p:nvSpPr>
          <p:spPr bwMode="auto">
            <a:xfrm>
              <a:off x="4122195" y="5585067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Ellipse 94"/>
            <p:cNvSpPr/>
            <p:nvPr/>
          </p:nvSpPr>
          <p:spPr bwMode="auto">
            <a:xfrm>
              <a:off x="4410973" y="5714882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Ellipse 95"/>
            <p:cNvSpPr/>
            <p:nvPr/>
          </p:nvSpPr>
          <p:spPr bwMode="auto">
            <a:xfrm>
              <a:off x="4473641" y="5515130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/>
            <p:cNvSpPr/>
            <p:nvPr/>
          </p:nvSpPr>
          <p:spPr bwMode="auto">
            <a:xfrm>
              <a:off x="4123420" y="5445329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2" name="Ellipse 111"/>
          <p:cNvSpPr/>
          <p:nvPr/>
        </p:nvSpPr>
        <p:spPr bwMode="auto">
          <a:xfrm rot="1175740">
            <a:off x="6858953" y="5361267"/>
            <a:ext cx="583945" cy="516589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Ellipse 112"/>
          <p:cNvSpPr/>
          <p:nvPr/>
        </p:nvSpPr>
        <p:spPr bwMode="auto">
          <a:xfrm rot="7971132">
            <a:off x="7278450" y="5820111"/>
            <a:ext cx="611441" cy="539106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3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189390" y="116632"/>
            <a:ext cx="8703090" cy="4608512"/>
            <a:chOff x="189390" y="1340768"/>
            <a:chExt cx="8703090" cy="4608512"/>
          </a:xfrm>
        </p:grpSpPr>
        <p:graphicFrame>
          <p:nvGraphicFramePr>
            <p:cNvPr id="4" name="Diagramm 3"/>
            <p:cNvGraphicFramePr/>
            <p:nvPr>
              <p:extLst>
                <p:ext uri="{D42A27DB-BD31-4B8C-83A1-F6EECF244321}">
                  <p14:modId xmlns:p14="http://schemas.microsoft.com/office/powerpoint/2010/main" val="4167998555"/>
                </p:ext>
              </p:extLst>
            </p:nvPr>
          </p:nvGraphicFramePr>
          <p:xfrm>
            <a:off x="669217" y="1613024"/>
            <a:ext cx="7776864" cy="43362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5" name="Diagramm 4"/>
            <p:cNvGraphicFramePr/>
            <p:nvPr>
              <p:extLst/>
            </p:nvPr>
          </p:nvGraphicFramePr>
          <p:xfrm>
            <a:off x="669217" y="1340768"/>
            <a:ext cx="7776864" cy="23042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8" name="Rechteck 7"/>
            <p:cNvSpPr/>
            <p:nvPr/>
          </p:nvSpPr>
          <p:spPr bwMode="auto">
            <a:xfrm>
              <a:off x="189390" y="3870380"/>
              <a:ext cx="8703090" cy="8207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1131238" y="2785405"/>
            <a:ext cx="1467650" cy="1363570"/>
            <a:chOff x="476108" y="5905612"/>
            <a:chExt cx="2179166" cy="2024628"/>
          </a:xfrm>
        </p:grpSpPr>
        <p:grpSp>
          <p:nvGrpSpPr>
            <p:cNvPr id="7" name="Gruppieren 6"/>
            <p:cNvGrpSpPr/>
            <p:nvPr/>
          </p:nvGrpSpPr>
          <p:grpSpPr>
            <a:xfrm>
              <a:off x="476108" y="5905612"/>
              <a:ext cx="2179166" cy="2024628"/>
              <a:chOff x="1024682" y="2363366"/>
              <a:chExt cx="3549600" cy="3297882"/>
            </a:xfrm>
          </p:grpSpPr>
          <p:sp>
            <p:nvSpPr>
              <p:cNvPr id="9" name="Ellipse 8"/>
              <p:cNvSpPr/>
              <p:nvPr/>
            </p:nvSpPr>
            <p:spPr bwMode="auto">
              <a:xfrm>
                <a:off x="1873067" y="4480945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Ellipse 10"/>
              <p:cNvSpPr/>
              <p:nvPr/>
            </p:nvSpPr>
            <p:spPr bwMode="auto">
              <a:xfrm>
                <a:off x="2729748" y="4136116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Ellipse 11"/>
              <p:cNvSpPr/>
              <p:nvPr/>
            </p:nvSpPr>
            <p:spPr bwMode="auto">
              <a:xfrm>
                <a:off x="1490144" y="5192903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3" name="Gerade Verbindung mit Pfeil 12"/>
              <p:cNvCxnSpPr/>
              <p:nvPr/>
            </p:nvCxnSpPr>
            <p:spPr bwMode="auto">
              <a:xfrm>
                <a:off x="1045890" y="2363366"/>
                <a:ext cx="0" cy="329788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14" name="Gerade Verbindung mit Pfeil 13"/>
              <p:cNvCxnSpPr/>
              <p:nvPr/>
            </p:nvCxnSpPr>
            <p:spPr bwMode="auto">
              <a:xfrm>
                <a:off x="1024682" y="5661248"/>
                <a:ext cx="3549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" name="Ellipse 14"/>
              <p:cNvSpPr/>
              <p:nvPr/>
            </p:nvSpPr>
            <p:spPr bwMode="auto">
              <a:xfrm>
                <a:off x="3284108" y="3628493"/>
                <a:ext cx="216023" cy="21602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0" name="Gerader Verbinder 19"/>
              <p:cNvCxnSpPr/>
              <p:nvPr/>
            </p:nvCxnSpPr>
            <p:spPr bwMode="auto">
              <a:xfrm flipV="1">
                <a:off x="1036078" y="3150116"/>
                <a:ext cx="2781814" cy="249409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" name="Ellipse 20"/>
            <p:cNvSpPr/>
            <p:nvPr/>
          </p:nvSpPr>
          <p:spPr bwMode="auto">
            <a:xfrm>
              <a:off x="1506211" y="6746761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1906159" y="6404166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1228451" y="7084972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829457" y="7396722"/>
              <a:ext cx="132621" cy="132621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3855560" y="2785510"/>
            <a:ext cx="1467650" cy="1363570"/>
            <a:chOff x="3855560" y="5233887"/>
            <a:chExt cx="1467650" cy="1363570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3855560" y="5233887"/>
              <a:ext cx="1467650" cy="1363570"/>
              <a:chOff x="476108" y="5905612"/>
              <a:chExt cx="2179166" cy="2024628"/>
            </a:xfrm>
          </p:grpSpPr>
          <p:grpSp>
            <p:nvGrpSpPr>
              <p:cNvPr id="58" name="Gruppieren 57"/>
              <p:cNvGrpSpPr/>
              <p:nvPr/>
            </p:nvGrpSpPr>
            <p:grpSpPr>
              <a:xfrm>
                <a:off x="476108" y="5905612"/>
                <a:ext cx="2179166" cy="2024628"/>
                <a:chOff x="1024682" y="2363366"/>
                <a:chExt cx="3549600" cy="3297882"/>
              </a:xfrm>
            </p:grpSpPr>
            <p:sp>
              <p:nvSpPr>
                <p:cNvPr id="63" name="Ellipse 62"/>
                <p:cNvSpPr/>
                <p:nvPr/>
              </p:nvSpPr>
              <p:spPr bwMode="auto">
                <a:xfrm>
                  <a:off x="1803208" y="4329736"/>
                  <a:ext cx="216024" cy="216024"/>
                </a:xfrm>
                <a:prstGeom prst="ellipse">
                  <a:avLst/>
                </a:prstGeom>
                <a:solidFill>
                  <a:srgbClr val="C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Ellipse 63"/>
                <p:cNvSpPr/>
                <p:nvPr/>
              </p:nvSpPr>
              <p:spPr bwMode="auto">
                <a:xfrm>
                  <a:off x="2722693" y="5038910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Ellipse 64"/>
                <p:cNvSpPr/>
                <p:nvPr/>
              </p:nvSpPr>
              <p:spPr bwMode="auto">
                <a:xfrm>
                  <a:off x="2060462" y="5239987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66" name="Gerade Verbindung mit Pfeil 65"/>
                <p:cNvCxnSpPr/>
                <p:nvPr/>
              </p:nvCxnSpPr>
              <p:spPr bwMode="auto">
                <a:xfrm>
                  <a:off x="1045890" y="2363366"/>
                  <a:ext cx="0" cy="329788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/>
                </a:ln>
                <a:effectLst/>
              </p:spPr>
            </p:cxnSp>
            <p:cxnSp>
              <p:nvCxnSpPr>
                <p:cNvPr id="67" name="Gerade Verbindung mit Pfeil 66"/>
                <p:cNvCxnSpPr/>
                <p:nvPr/>
              </p:nvCxnSpPr>
              <p:spPr bwMode="auto">
                <a:xfrm>
                  <a:off x="1024682" y="5661248"/>
                  <a:ext cx="35496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68" name="Ellipse 67"/>
                <p:cNvSpPr/>
                <p:nvPr/>
              </p:nvSpPr>
              <p:spPr bwMode="auto">
                <a:xfrm>
                  <a:off x="2945082" y="4624862"/>
                  <a:ext cx="216023" cy="21602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69" name="Gerader Verbinder 68"/>
                <p:cNvCxnSpPr/>
                <p:nvPr/>
              </p:nvCxnSpPr>
              <p:spPr bwMode="auto">
                <a:xfrm flipV="1">
                  <a:off x="1036078" y="3150116"/>
                  <a:ext cx="2781814" cy="249409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9" name="Ellipse 58"/>
              <p:cNvSpPr/>
              <p:nvPr/>
            </p:nvSpPr>
            <p:spPr bwMode="auto">
              <a:xfrm>
                <a:off x="1801773" y="7440725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Ellipse 59"/>
              <p:cNvSpPr/>
              <p:nvPr/>
            </p:nvSpPr>
            <p:spPr bwMode="auto">
              <a:xfrm>
                <a:off x="1934393" y="6861158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" name="Ellipse 60"/>
              <p:cNvSpPr/>
              <p:nvPr/>
            </p:nvSpPr>
            <p:spPr bwMode="auto">
              <a:xfrm>
                <a:off x="1273710" y="7348245"/>
                <a:ext cx="132621" cy="13262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Ellipse 61"/>
              <p:cNvSpPr/>
              <p:nvPr/>
            </p:nvSpPr>
            <p:spPr bwMode="auto">
              <a:xfrm>
                <a:off x="1141089" y="6557492"/>
                <a:ext cx="132621" cy="132621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0" name="Ellipse 69"/>
            <p:cNvSpPr/>
            <p:nvPr/>
          </p:nvSpPr>
          <p:spPr bwMode="auto">
            <a:xfrm>
              <a:off x="4882363" y="6116006"/>
              <a:ext cx="89319" cy="893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4264878" y="5901867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4065419" y="5892112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Ellipse 72"/>
            <p:cNvSpPr/>
            <p:nvPr/>
          </p:nvSpPr>
          <p:spPr bwMode="auto">
            <a:xfrm>
              <a:off x="4482058" y="5755630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Ellipse 73"/>
            <p:cNvSpPr/>
            <p:nvPr/>
          </p:nvSpPr>
          <p:spPr bwMode="auto">
            <a:xfrm>
              <a:off x="4544726" y="5555878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Ellipse 74"/>
            <p:cNvSpPr/>
            <p:nvPr/>
          </p:nvSpPr>
          <p:spPr bwMode="auto">
            <a:xfrm>
              <a:off x="4194505" y="5486077"/>
              <a:ext cx="89319" cy="89319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Rechteck 5"/>
          <p:cNvSpPr/>
          <p:nvPr/>
        </p:nvSpPr>
        <p:spPr bwMode="auto">
          <a:xfrm>
            <a:off x="6091881" y="1734566"/>
            <a:ext cx="2368551" cy="414270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uppieren 15"/>
          <p:cNvGrpSpPr/>
          <p:nvPr/>
        </p:nvGrpSpPr>
        <p:grpSpPr>
          <a:xfrm>
            <a:off x="6588224" y="2785405"/>
            <a:ext cx="1467650" cy="1363570"/>
            <a:chOff x="6588224" y="2785405"/>
            <a:chExt cx="1467650" cy="1363570"/>
          </a:xfrm>
        </p:grpSpPr>
        <p:grpSp>
          <p:nvGrpSpPr>
            <p:cNvPr id="90" name="Gruppieren 89"/>
            <p:cNvGrpSpPr/>
            <p:nvPr/>
          </p:nvGrpSpPr>
          <p:grpSpPr>
            <a:xfrm>
              <a:off x="6588224" y="2785405"/>
              <a:ext cx="1467650" cy="1363570"/>
              <a:chOff x="3855560" y="5233887"/>
              <a:chExt cx="1467650" cy="1363570"/>
            </a:xfrm>
          </p:grpSpPr>
          <p:grpSp>
            <p:nvGrpSpPr>
              <p:cNvPr id="91" name="Gruppieren 90"/>
              <p:cNvGrpSpPr/>
              <p:nvPr/>
            </p:nvGrpSpPr>
            <p:grpSpPr>
              <a:xfrm>
                <a:off x="3855560" y="5233887"/>
                <a:ext cx="1467650" cy="1363570"/>
                <a:chOff x="476108" y="5905612"/>
                <a:chExt cx="2179166" cy="2024628"/>
              </a:xfrm>
            </p:grpSpPr>
            <p:grpSp>
              <p:nvGrpSpPr>
                <p:cNvPr id="98" name="Gruppieren 97"/>
                <p:cNvGrpSpPr/>
                <p:nvPr/>
              </p:nvGrpSpPr>
              <p:grpSpPr>
                <a:xfrm>
                  <a:off x="476108" y="5905612"/>
                  <a:ext cx="2179166" cy="2024628"/>
                  <a:chOff x="1024682" y="2363366"/>
                  <a:chExt cx="3549600" cy="3297882"/>
                </a:xfrm>
              </p:grpSpPr>
              <p:sp>
                <p:nvSpPr>
                  <p:cNvPr id="103" name="Ellipse 102"/>
                  <p:cNvSpPr/>
                  <p:nvPr/>
                </p:nvSpPr>
                <p:spPr bwMode="auto">
                  <a:xfrm>
                    <a:off x="1940523" y="3587128"/>
                    <a:ext cx="216023" cy="21602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4" name="Ellipse 103"/>
                  <p:cNvSpPr/>
                  <p:nvPr/>
                </p:nvSpPr>
                <p:spPr bwMode="auto">
                  <a:xfrm>
                    <a:off x="3027685" y="4189980"/>
                    <a:ext cx="216023" cy="21602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5" name="Ellipse 104"/>
                  <p:cNvSpPr/>
                  <p:nvPr/>
                </p:nvSpPr>
                <p:spPr bwMode="auto">
                  <a:xfrm>
                    <a:off x="2736846" y="4686438"/>
                    <a:ext cx="216023" cy="21602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cxnSp>
                <p:nvCxnSpPr>
                  <p:cNvPr id="106" name="Gerade Verbindung mit Pfeil 105"/>
                  <p:cNvCxnSpPr/>
                  <p:nvPr/>
                </p:nvCxnSpPr>
                <p:spPr bwMode="auto">
                  <a:xfrm>
                    <a:off x="1045890" y="2363366"/>
                    <a:ext cx="0" cy="3297882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none"/>
                  </a:ln>
                  <a:effectLst/>
                </p:spPr>
              </p:cxnSp>
              <p:cxnSp>
                <p:nvCxnSpPr>
                  <p:cNvPr id="107" name="Gerade Verbindung mit Pfeil 106"/>
                  <p:cNvCxnSpPr/>
                  <p:nvPr/>
                </p:nvCxnSpPr>
                <p:spPr bwMode="auto">
                  <a:xfrm>
                    <a:off x="1024682" y="5661248"/>
                    <a:ext cx="3549600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108" name="Ellipse 107"/>
                  <p:cNvSpPr/>
                  <p:nvPr/>
                </p:nvSpPr>
                <p:spPr bwMode="auto">
                  <a:xfrm>
                    <a:off x="3027685" y="4509574"/>
                    <a:ext cx="216023" cy="21602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99" name="Ellipse 98"/>
                <p:cNvSpPr/>
                <p:nvPr/>
              </p:nvSpPr>
              <p:spPr bwMode="auto">
                <a:xfrm>
                  <a:off x="1768186" y="7369949"/>
                  <a:ext cx="132621" cy="132621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0" name="Ellipse 99"/>
                <p:cNvSpPr/>
                <p:nvPr/>
              </p:nvSpPr>
              <p:spPr bwMode="auto">
                <a:xfrm>
                  <a:off x="2035339" y="6882169"/>
                  <a:ext cx="132621" cy="132621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1" name="Ellipse 100"/>
                <p:cNvSpPr/>
                <p:nvPr/>
              </p:nvSpPr>
              <p:spPr bwMode="auto">
                <a:xfrm>
                  <a:off x="1538286" y="7049938"/>
                  <a:ext cx="132621" cy="132621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2" name="Ellipse 101"/>
                <p:cNvSpPr/>
                <p:nvPr/>
              </p:nvSpPr>
              <p:spPr bwMode="auto">
                <a:xfrm>
                  <a:off x="1035542" y="6496990"/>
                  <a:ext cx="132621" cy="132621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92" name="Ellipse 91"/>
              <p:cNvSpPr/>
              <p:nvPr/>
            </p:nvSpPr>
            <p:spPr bwMode="auto">
              <a:xfrm>
                <a:off x="4804897" y="6068338"/>
                <a:ext cx="89319" cy="89319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3" name="Ellipse 92"/>
              <p:cNvSpPr/>
              <p:nvPr/>
            </p:nvSpPr>
            <p:spPr bwMode="auto">
              <a:xfrm>
                <a:off x="4321654" y="5594822"/>
                <a:ext cx="89319" cy="89319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4" name="Ellipse 93"/>
              <p:cNvSpPr/>
              <p:nvPr/>
            </p:nvSpPr>
            <p:spPr bwMode="auto">
              <a:xfrm>
                <a:off x="4122195" y="5585067"/>
                <a:ext cx="89319" cy="89319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" name="Ellipse 94"/>
              <p:cNvSpPr/>
              <p:nvPr/>
            </p:nvSpPr>
            <p:spPr bwMode="auto">
              <a:xfrm>
                <a:off x="4410973" y="5714882"/>
                <a:ext cx="89319" cy="89319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6" name="Ellipse 95"/>
              <p:cNvSpPr/>
              <p:nvPr/>
            </p:nvSpPr>
            <p:spPr bwMode="auto">
              <a:xfrm>
                <a:off x="4473641" y="5515130"/>
                <a:ext cx="89319" cy="89319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7" name="Ellipse 96"/>
              <p:cNvSpPr/>
              <p:nvPr/>
            </p:nvSpPr>
            <p:spPr bwMode="auto">
              <a:xfrm>
                <a:off x="4123420" y="5445329"/>
                <a:ext cx="89319" cy="89319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2" name="Ellipse 111"/>
            <p:cNvSpPr/>
            <p:nvPr/>
          </p:nvSpPr>
          <p:spPr bwMode="auto">
            <a:xfrm rot="1175740">
              <a:off x="6761369" y="2889550"/>
              <a:ext cx="583945" cy="516589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Ellipse 112"/>
            <p:cNvSpPr/>
            <p:nvPr/>
          </p:nvSpPr>
          <p:spPr bwMode="auto">
            <a:xfrm rot="7971132">
              <a:off x="7180866" y="3348394"/>
              <a:ext cx="611441" cy="53910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6" name="Inhaltsplatzhalter 2"/>
          <p:cNvSpPr txBox="1">
            <a:spLocks/>
          </p:cNvSpPr>
          <p:nvPr/>
        </p:nvSpPr>
        <p:spPr bwMode="auto">
          <a:xfrm>
            <a:off x="834944" y="4582530"/>
            <a:ext cx="2902399" cy="242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dirty="0" smtClean="0"/>
              <a:t>House pricing</a:t>
            </a:r>
          </a:p>
          <a:p>
            <a:r>
              <a:rPr lang="en-US" sz="1800" dirty="0" smtClean="0"/>
              <a:t>Number of sales</a:t>
            </a:r>
          </a:p>
          <a:p>
            <a:r>
              <a:rPr lang="en-US" sz="1800" dirty="0" smtClean="0"/>
              <a:t>Persons weight</a:t>
            </a:r>
            <a:endParaRPr lang="en-US" sz="1800" dirty="0"/>
          </a:p>
          <a:p>
            <a:endParaRPr lang="en-US" dirty="0" smtClean="0"/>
          </a:p>
        </p:txBody>
      </p:sp>
      <p:sp>
        <p:nvSpPr>
          <p:cNvPr id="77" name="Inhaltsplatzhalter 2"/>
          <p:cNvSpPr txBox="1">
            <a:spLocks/>
          </p:cNvSpPr>
          <p:nvPr/>
        </p:nvSpPr>
        <p:spPr bwMode="auto">
          <a:xfrm>
            <a:off x="3419872" y="4591807"/>
            <a:ext cx="2273120" cy="242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dirty="0" smtClean="0"/>
              <a:t>Object detection</a:t>
            </a:r>
          </a:p>
          <a:p>
            <a:r>
              <a:rPr lang="en-US" sz="1800" dirty="0" smtClean="0"/>
              <a:t>Spam detection</a:t>
            </a:r>
          </a:p>
          <a:p>
            <a:r>
              <a:rPr lang="en-US" sz="1800" dirty="0" smtClean="0"/>
              <a:t>Cancer detection</a:t>
            </a:r>
            <a:endParaRPr lang="en-US" dirty="0" smtClean="0"/>
          </a:p>
        </p:txBody>
      </p:sp>
      <p:sp>
        <p:nvSpPr>
          <p:cNvPr id="78" name="Inhaltsplatzhalter 2"/>
          <p:cNvSpPr txBox="1">
            <a:spLocks/>
          </p:cNvSpPr>
          <p:nvPr/>
        </p:nvSpPr>
        <p:spPr bwMode="auto">
          <a:xfrm>
            <a:off x="6084168" y="4591807"/>
            <a:ext cx="2422013" cy="242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ú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dirty="0" smtClean="0"/>
              <a:t>Genome patterns</a:t>
            </a:r>
          </a:p>
          <a:p>
            <a:r>
              <a:rPr lang="en-US" sz="1800" dirty="0" smtClean="0"/>
              <a:t>Google news</a:t>
            </a:r>
          </a:p>
          <a:p>
            <a:r>
              <a:rPr lang="en-US" sz="1800" dirty="0" err="1" smtClean="0"/>
              <a:t>Pointcloud</a:t>
            </a:r>
            <a:r>
              <a:rPr lang="en-US" sz="1800" dirty="0" smtClean="0"/>
              <a:t> (Lidar) processing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19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1&quot;&gt;&lt;elem m_fUsage=&quot;1.00000000000000000000E+000&quot;&gt;&lt;m_msothmcolidx val=&quot;0&quot;/&gt;&lt;m_rgb r=&quot;cb&quot; g=&quot;ed&quot; b=&quot;7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tart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.pptx" id="{5457ABAF-1965-4E0F-B869-76F836FB924F}" vid="{FD2CF4EA-3B83-419D-9DA4-C571353E0FAB}"/>
    </a:ext>
  </a:extLst>
</a:theme>
</file>

<file path=ppt/theme/theme10.xml><?xml version="1.0" encoding="utf-8"?>
<a:theme xmlns:a="http://schemas.openxmlformats.org/drawingml/2006/main" name="2_Agend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.pptx" id="{5457ABAF-1965-4E0F-B869-76F836FB924F}" vid="{DD1A617B-A831-4669-8743-6DAB68169EC3}"/>
    </a:ext>
  </a:extLst>
</a:theme>
</file>

<file path=ppt/theme/theme11.xml><?xml version="1.0" encoding="utf-8"?>
<a:theme xmlns:a="http://schemas.openxmlformats.org/drawingml/2006/main" name="3_Agend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.pptx" id="{5457ABAF-1965-4E0F-B869-76F836FB924F}" vid="{DD1A617B-A831-4669-8743-6DAB68169EC3}"/>
    </a:ext>
  </a:extLst>
</a:theme>
</file>

<file path=ppt/theme/theme1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orlesungsübersich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.pptx" id="{5457ABAF-1965-4E0F-B869-76F836FB924F}" vid="{C1E289B4-62E7-4BEC-94C9-DDB5FCFDF11A}"/>
    </a:ext>
  </a:extLst>
</a:theme>
</file>

<file path=ppt/theme/theme3.xml><?xml version="1.0" encoding="utf-8"?>
<a:theme xmlns:a="http://schemas.openxmlformats.org/drawingml/2006/main" name="1_Agend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.pptx" id="{5457ABAF-1965-4E0F-B869-76F836FB924F}" vid="{DD1A617B-A831-4669-8743-6DAB68169EC3}"/>
    </a:ext>
  </a:extLst>
</a:theme>
</file>

<file path=ppt/theme/theme4.xml><?xml version="1.0" encoding="utf-8"?>
<a:theme xmlns:a="http://schemas.openxmlformats.org/drawingml/2006/main" name="Inhaltsfoli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5" id="{0BF1F7E3-EAC1-45B2-B1E6-C698CE6DF712}" vid="{BF8845A3-C29B-4B97-AD79-00F780550F2C}"/>
    </a:ext>
  </a:extLst>
</a:theme>
</file>

<file path=ppt/theme/theme5.xml><?xml version="1.0" encoding="utf-8"?>
<a:theme xmlns:a="http://schemas.openxmlformats.org/drawingml/2006/main" name="1_Vorlesungsübersich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.pptx" id="{5457ABAF-1965-4E0F-B869-76F836FB924F}" vid="{C1E289B4-62E7-4BEC-94C9-DDB5FCFDF11A}"/>
    </a:ext>
  </a:extLst>
</a:theme>
</file>

<file path=ppt/theme/theme6.xml><?xml version="1.0" encoding="utf-8"?>
<a:theme xmlns:a="http://schemas.openxmlformats.org/drawingml/2006/main" name="2_Vorlesungsübersich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.pptx" id="{5457ABAF-1965-4E0F-B869-76F836FB924F}" vid="{C1E289B4-62E7-4BEC-94C9-DDB5FCFDF11A}"/>
    </a:ext>
  </a:extLst>
</a:theme>
</file>

<file path=ppt/theme/theme7.xml><?xml version="1.0" encoding="utf-8"?>
<a:theme xmlns:a="http://schemas.openxmlformats.org/drawingml/2006/main" name="1_Start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.pptx" id="{5457ABAF-1965-4E0F-B869-76F836FB924F}" vid="{FD2CF4EA-3B83-419D-9DA4-C571353E0FAB}"/>
    </a:ext>
  </a:extLst>
</a:theme>
</file>

<file path=ppt/theme/theme8.xml><?xml version="1.0" encoding="utf-8"?>
<a:theme xmlns:a="http://schemas.openxmlformats.org/drawingml/2006/main" name="3_Vorlesungsübersich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.pptx" id="{5457ABAF-1965-4E0F-B869-76F836FB924F}" vid="{C1E289B4-62E7-4BEC-94C9-DDB5FCFDF11A}"/>
    </a:ext>
  </a:extLst>
</a:theme>
</file>

<file path=ppt/theme/theme9.xml><?xml version="1.0" encoding="utf-8"?>
<a:theme xmlns:a="http://schemas.openxmlformats.org/drawingml/2006/main" name="1_Inhaltsfoli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Leere Präsentation">
      <a:majorFont>
        <a:latin typeface="TUM Neue Helvetica 75 Bold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M Neue Helvetica 55 Regular" pitchFamily="34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5" id="{0BF1F7E3-EAC1-45B2-B1E6-C698CE6DF712}" vid="{BF8845A3-C29B-4B97-AD79-00F780550F2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Folienmaster_Auslegung_E-Fahrzeuge</Template>
  <TotalTime>0</TotalTime>
  <Words>2529</Words>
  <Application>Microsoft Office PowerPoint</Application>
  <PresentationFormat>Bildschirmpräsentation (4:3)</PresentationFormat>
  <Paragraphs>877</Paragraphs>
  <Slides>77</Slides>
  <Notes>67</Notes>
  <HiddenSlides>1</HiddenSlides>
  <MMClips>3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77</vt:i4>
      </vt:variant>
    </vt:vector>
  </HeadingPairs>
  <TitlesOfParts>
    <vt:vector size="97" baseType="lpstr">
      <vt:lpstr>PMingLiU</vt:lpstr>
      <vt:lpstr>Arial</vt:lpstr>
      <vt:lpstr>Cambria Math</vt:lpstr>
      <vt:lpstr>Times New Roman</vt:lpstr>
      <vt:lpstr>TUM Neue Helvetica 55 Regular</vt:lpstr>
      <vt:lpstr>TUM Neue Helvetica 75 Bold</vt:lpstr>
      <vt:lpstr>Wingdings</vt:lpstr>
      <vt:lpstr>Startfolie</vt:lpstr>
      <vt:lpstr>Vorlesungsübersicht</vt:lpstr>
      <vt:lpstr>1_Agenda</vt:lpstr>
      <vt:lpstr>Inhaltsfolien</vt:lpstr>
      <vt:lpstr>1_Vorlesungsübersicht</vt:lpstr>
      <vt:lpstr>2_Vorlesungsübersicht</vt:lpstr>
      <vt:lpstr>1_Startfolie</vt:lpstr>
      <vt:lpstr>3_Vorlesungsübersicht</vt:lpstr>
      <vt:lpstr>1_Inhaltsfolien</vt:lpstr>
      <vt:lpstr>2_Agenda</vt:lpstr>
      <vt:lpstr>3_Agenda</vt:lpstr>
      <vt:lpstr>think-cell Folie</vt:lpstr>
      <vt:lpstr>Objekt-Manager-Shellobjekt</vt:lpstr>
      <vt:lpstr>PowerPoint-Präsentation</vt:lpstr>
      <vt:lpstr>PowerPoint-Präsentation</vt:lpstr>
      <vt:lpstr>Feedback from last week</vt:lpstr>
      <vt:lpstr>Objectives for Lecture 5: Clustering</vt:lpstr>
      <vt:lpstr>PowerPoint-Präsentation</vt:lpstr>
      <vt:lpstr>Clustering</vt:lpstr>
      <vt:lpstr>Clustering</vt:lpstr>
      <vt:lpstr>Method Overview</vt:lpstr>
      <vt:lpstr>Method Overview</vt:lpstr>
      <vt:lpstr>General Approach</vt:lpstr>
      <vt:lpstr>Clustering - Example</vt:lpstr>
      <vt:lpstr>Clustering vs. Segmentation</vt:lpstr>
      <vt:lpstr>PowerPoint-Präsentation</vt:lpstr>
      <vt:lpstr>Formal Definition - Clustering</vt:lpstr>
      <vt:lpstr>Formal Definition - Distance</vt:lpstr>
      <vt:lpstr>Recap Classification</vt:lpstr>
      <vt:lpstr>Clustering</vt:lpstr>
      <vt:lpstr>Supervised Learning - Classification</vt:lpstr>
      <vt:lpstr>Unsupervised Learning - Clustering</vt:lpstr>
      <vt:lpstr>Quality Measure of a Cluster</vt:lpstr>
      <vt:lpstr>Quality Measure of a Cluster</vt:lpstr>
      <vt:lpstr>PowerPoint-Präsentation</vt:lpstr>
      <vt:lpstr>Hierarchical Clustering</vt:lpstr>
      <vt:lpstr>Distance between Clusters</vt:lpstr>
      <vt:lpstr>Dendrogram</vt:lpstr>
      <vt:lpstr>Dendrogram - Example</vt:lpstr>
      <vt:lpstr>Hierarchical Clustering - Silhouette coefficient  </vt:lpstr>
      <vt:lpstr>Hierarchical Clustering - Example</vt:lpstr>
      <vt:lpstr>Hierarchical Clustering</vt:lpstr>
      <vt:lpstr>Discussion Hierarchical Clustering </vt:lpstr>
      <vt:lpstr>PowerPoint-Präsentation</vt:lpstr>
      <vt:lpstr>K-Means - Basic Idea</vt:lpstr>
      <vt:lpstr>K-Means Algorithm (Lloyd)</vt:lpstr>
      <vt:lpstr>K-Means Algorithm (Lloyd)</vt:lpstr>
      <vt:lpstr>K-Means Algorithm (Lloyd) – Initialisation</vt:lpstr>
      <vt:lpstr>K-Means Algorithm (Lloyd) – Iteration 1</vt:lpstr>
      <vt:lpstr>K-Means Algorithm (Lloyd) – Iteration 2</vt:lpstr>
      <vt:lpstr>K-Means Algorithm (Lloyd) – Iteration 3</vt:lpstr>
      <vt:lpstr>K-Means Algorithm (Lloyd) – Iteration 4</vt:lpstr>
      <vt:lpstr>K-Means Algorithm (Lloyd) – Iteration 5</vt:lpstr>
      <vt:lpstr>K-Means Algorithm – How to choose k?</vt:lpstr>
      <vt:lpstr>K-Means Algorithm – How to choose k?</vt:lpstr>
      <vt:lpstr>K-Means Algorithm – How to choose k?</vt:lpstr>
      <vt:lpstr>K-Means Algorithm – How to choose k?</vt:lpstr>
      <vt:lpstr>K-Means Algorithm – How to choose k?</vt:lpstr>
      <vt:lpstr>K-Means Algorithm – How to choose k?</vt:lpstr>
      <vt:lpstr>K-Means Algorithm – How to choose k?</vt:lpstr>
      <vt:lpstr>K-Means Algorithm – How to handle randomness?</vt:lpstr>
      <vt:lpstr>K-Means Algorithm – How to handle randomness?</vt:lpstr>
      <vt:lpstr>K-Means Algorithm – How to handle randomness?</vt:lpstr>
      <vt:lpstr>K-Means Algorithm – How to handle randomness?</vt:lpstr>
      <vt:lpstr>K-Means Example</vt:lpstr>
      <vt:lpstr>Discussion K-Means</vt:lpstr>
      <vt:lpstr>Voronoi Model</vt:lpstr>
      <vt:lpstr>Variants - K-Medoids, K-Median Clustering</vt:lpstr>
      <vt:lpstr>Discussion k-Means, k-Medoid &amp; k-Median</vt:lpstr>
      <vt:lpstr>PowerPoint-Präsentation</vt:lpstr>
      <vt:lpstr>Density Based Clustering - DBSCAN</vt:lpstr>
      <vt:lpstr>DBSCAN – Density Reachability</vt:lpstr>
      <vt:lpstr>DBSCAN – Example</vt:lpstr>
      <vt:lpstr>Discussion DBSCAN</vt:lpstr>
      <vt:lpstr>PowerPoint-Präsentation</vt:lpstr>
      <vt:lpstr>Applications</vt:lpstr>
      <vt:lpstr>Applications</vt:lpstr>
      <vt:lpstr>Application</vt:lpstr>
      <vt:lpstr>Clustering for automotive technology</vt:lpstr>
      <vt:lpstr>Clustering for automotive technology</vt:lpstr>
      <vt:lpstr>Clustering for automotive technology</vt:lpstr>
      <vt:lpstr>Clustering for automotive technology</vt:lpstr>
      <vt:lpstr>Clustering for automotive technology</vt:lpstr>
      <vt:lpstr>PowerPoint-Präsentation</vt:lpstr>
      <vt:lpstr>Summary</vt:lpstr>
      <vt:lpstr>Summary</vt:lpstr>
      <vt:lpstr>Summary</vt:lpstr>
      <vt:lpstr>Sources</vt:lpstr>
      <vt:lpstr>Acknowledgment</vt:lpstr>
      <vt:lpstr>PowerPoint-Präsentation</vt:lpstr>
    </vt:vector>
  </TitlesOfParts>
  <Company>Leibniz-Rechenzentrum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Rohr, Stephan</dc:creator>
  <cp:lastModifiedBy>Jan Cedric Mertens</cp:lastModifiedBy>
  <cp:revision>358</cp:revision>
  <cp:lastPrinted>2016-12-17T12:18:21Z</cp:lastPrinted>
  <dcterms:created xsi:type="dcterms:W3CDTF">2015-02-18T10:15:04Z</dcterms:created>
  <dcterms:modified xsi:type="dcterms:W3CDTF">2019-01-15T14:15:15Z</dcterms:modified>
</cp:coreProperties>
</file>