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11" r:id="rId2"/>
    <p:sldMasterId id="2147483742" r:id="rId3"/>
    <p:sldMasterId id="2147483747" r:id="rId4"/>
    <p:sldMasterId id="2147483752" r:id="rId5"/>
    <p:sldMasterId id="2147483754" r:id="rId6"/>
  </p:sldMasterIdLst>
  <p:notesMasterIdLst>
    <p:notesMasterId r:id="rId80"/>
  </p:notesMasterIdLst>
  <p:handoutMasterIdLst>
    <p:handoutMasterId r:id="rId81"/>
  </p:handoutMasterIdLst>
  <p:sldIdLst>
    <p:sldId id="760" r:id="rId7"/>
    <p:sldId id="1029" r:id="rId8"/>
    <p:sldId id="1022" r:id="rId9"/>
    <p:sldId id="1026" r:id="rId10"/>
    <p:sldId id="925" r:id="rId11"/>
    <p:sldId id="1021" r:id="rId12"/>
    <p:sldId id="1011" r:id="rId13"/>
    <p:sldId id="1012" r:id="rId14"/>
    <p:sldId id="990" r:id="rId15"/>
    <p:sldId id="989" r:id="rId16"/>
    <p:sldId id="988" r:id="rId17"/>
    <p:sldId id="953" r:id="rId18"/>
    <p:sldId id="975" r:id="rId19"/>
    <p:sldId id="938" r:id="rId20"/>
    <p:sldId id="993" r:id="rId21"/>
    <p:sldId id="934" r:id="rId22"/>
    <p:sldId id="940" r:id="rId23"/>
    <p:sldId id="1014" r:id="rId24"/>
    <p:sldId id="943" r:id="rId25"/>
    <p:sldId id="928" r:id="rId26"/>
    <p:sldId id="952" r:id="rId27"/>
    <p:sldId id="958" r:id="rId28"/>
    <p:sldId id="954" r:id="rId29"/>
    <p:sldId id="956" r:id="rId30"/>
    <p:sldId id="1016" r:id="rId31"/>
    <p:sldId id="960" r:id="rId32"/>
    <p:sldId id="994" r:id="rId33"/>
    <p:sldId id="944" r:id="rId34"/>
    <p:sldId id="945" r:id="rId35"/>
    <p:sldId id="946" r:id="rId36"/>
    <p:sldId id="948" r:id="rId37"/>
    <p:sldId id="1010" r:id="rId38"/>
    <p:sldId id="947" r:id="rId39"/>
    <p:sldId id="931" r:id="rId40"/>
    <p:sldId id="1003" r:id="rId41"/>
    <p:sldId id="1004" r:id="rId42"/>
    <p:sldId id="1002" r:id="rId43"/>
    <p:sldId id="950" r:id="rId44"/>
    <p:sldId id="997" r:id="rId45"/>
    <p:sldId id="998" r:id="rId46"/>
    <p:sldId id="1000" r:id="rId47"/>
    <p:sldId id="999" r:id="rId48"/>
    <p:sldId id="949" r:id="rId49"/>
    <p:sldId id="951" r:id="rId50"/>
    <p:sldId id="1001" r:id="rId51"/>
    <p:sldId id="995" r:id="rId52"/>
    <p:sldId id="969" r:id="rId53"/>
    <p:sldId id="961" r:id="rId54"/>
    <p:sldId id="963" r:id="rId55"/>
    <p:sldId id="964" r:id="rId56"/>
    <p:sldId id="962" r:id="rId57"/>
    <p:sldId id="970" r:id="rId58"/>
    <p:sldId id="979" r:id="rId59"/>
    <p:sldId id="980" r:id="rId60"/>
    <p:sldId id="965" r:id="rId61"/>
    <p:sldId id="966" r:id="rId62"/>
    <p:sldId id="967" r:id="rId63"/>
    <p:sldId id="968" r:id="rId64"/>
    <p:sldId id="972" r:id="rId65"/>
    <p:sldId id="1023" r:id="rId66"/>
    <p:sldId id="935" r:id="rId67"/>
    <p:sldId id="973" r:id="rId68"/>
    <p:sldId id="977" r:id="rId69"/>
    <p:sldId id="976" r:id="rId70"/>
    <p:sldId id="996" r:id="rId71"/>
    <p:sldId id="942" r:id="rId72"/>
    <p:sldId id="971" r:id="rId73"/>
    <p:sldId id="983" r:id="rId74"/>
    <p:sldId id="985" r:id="rId75"/>
    <p:sldId id="984" r:id="rId76"/>
    <p:sldId id="1027" r:id="rId77"/>
    <p:sldId id="1028" r:id="rId78"/>
    <p:sldId id="933" r:id="rId79"/>
  </p:sldIdLst>
  <p:sldSz cx="9144000" cy="6858000" type="screen4x3"/>
  <p:notesSz cx="7099300" cy="10234613"/>
  <p:custDataLst>
    <p:tags r:id="rId82"/>
  </p:custDataLst>
  <p:defaultTextStyle>
    <a:defPPr>
      <a:defRPr lang="de-DE"/>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D968F9F6-B09A-4A2F-95B9-E45DCDA6D54B}">
          <p14:sldIdLst>
            <p14:sldId id="760"/>
            <p14:sldId id="1029"/>
            <p14:sldId id="1022"/>
            <p14:sldId id="1026"/>
            <p14:sldId id="925"/>
            <p14:sldId id="1021"/>
            <p14:sldId id="1011"/>
            <p14:sldId id="1012"/>
            <p14:sldId id="990"/>
            <p14:sldId id="989"/>
            <p14:sldId id="988"/>
            <p14:sldId id="953"/>
            <p14:sldId id="975"/>
            <p14:sldId id="938"/>
            <p14:sldId id="993"/>
            <p14:sldId id="934"/>
            <p14:sldId id="940"/>
            <p14:sldId id="1014"/>
            <p14:sldId id="943"/>
            <p14:sldId id="928"/>
            <p14:sldId id="952"/>
            <p14:sldId id="958"/>
            <p14:sldId id="954"/>
            <p14:sldId id="956"/>
            <p14:sldId id="1016"/>
            <p14:sldId id="960"/>
            <p14:sldId id="994"/>
            <p14:sldId id="944"/>
            <p14:sldId id="945"/>
            <p14:sldId id="946"/>
            <p14:sldId id="948"/>
            <p14:sldId id="1010"/>
            <p14:sldId id="947"/>
            <p14:sldId id="931"/>
            <p14:sldId id="1003"/>
            <p14:sldId id="1004"/>
            <p14:sldId id="1002"/>
            <p14:sldId id="950"/>
            <p14:sldId id="997"/>
            <p14:sldId id="998"/>
            <p14:sldId id="1000"/>
            <p14:sldId id="999"/>
            <p14:sldId id="949"/>
            <p14:sldId id="951"/>
            <p14:sldId id="1001"/>
            <p14:sldId id="995"/>
            <p14:sldId id="969"/>
            <p14:sldId id="961"/>
            <p14:sldId id="963"/>
            <p14:sldId id="964"/>
            <p14:sldId id="962"/>
            <p14:sldId id="970"/>
            <p14:sldId id="979"/>
            <p14:sldId id="980"/>
            <p14:sldId id="965"/>
            <p14:sldId id="966"/>
            <p14:sldId id="967"/>
            <p14:sldId id="968"/>
            <p14:sldId id="972"/>
            <p14:sldId id="1023"/>
            <p14:sldId id="935"/>
            <p14:sldId id="973"/>
            <p14:sldId id="977"/>
            <p14:sldId id="976"/>
            <p14:sldId id="996"/>
            <p14:sldId id="942"/>
            <p14:sldId id="971"/>
            <p14:sldId id="983"/>
            <p14:sldId id="985"/>
            <p14:sldId id="984"/>
            <p14:sldId id="1027"/>
            <p14:sldId id="1028"/>
            <p14:sldId id="933"/>
          </p14:sldIdLst>
        </p14:section>
      </p14:sectionLst>
    </p:ext>
    <p:ext uri="{EFAFB233-063F-42B5-8137-9DF3F51BA10A}">
      <p15:sldGuideLst xmlns:p15="http://schemas.microsoft.com/office/powerpoint/2012/main">
        <p15:guide id="1" orient="horz" pos="1207">
          <p15:clr>
            <a:srgbClr val="A4A3A4"/>
          </p15:clr>
        </p15:guide>
        <p15:guide id="2" pos="567">
          <p15:clr>
            <a:srgbClr val="A4A3A4"/>
          </p15:clr>
        </p15:guide>
        <p15:guide id="3" pos="5057">
          <p15:clr>
            <a:srgbClr val="A4A3A4"/>
          </p15:clr>
        </p15:guide>
        <p15:guide id="4" pos="2880">
          <p15:clr>
            <a:srgbClr val="A4A3A4"/>
          </p15:clr>
        </p15:guide>
        <p15:guide id="5" pos="1519">
          <p15:clr>
            <a:srgbClr val="A4A3A4"/>
          </p15:clr>
        </p15:guide>
        <p15:guide id="6" pos="433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ter, Christoph" initials="RC" lastIdx="2" clrIdx="0">
    <p:extLst>
      <p:ext uri="{19B8F6BF-5375-455C-9EA6-DF929625EA0E}">
        <p15:presenceInfo xmlns:p15="http://schemas.microsoft.com/office/powerpoint/2012/main" userId="S-1-5-21-1499261727-55176102-3529509929-231622" providerId="AD"/>
      </p:ext>
    </p:extLst>
  </p:cmAuthor>
  <p:cmAuthor id="2" name="Alexander Wischnewski" initials="AW" lastIdx="9" clrIdx="1">
    <p:extLst>
      <p:ext uri="{19B8F6BF-5375-455C-9EA6-DF929625EA0E}">
        <p15:presenceInfo xmlns:p15="http://schemas.microsoft.com/office/powerpoint/2012/main" userId="S-1-5-21-1605007170-1245453943-1933081090-3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8E7"/>
    <a:srgbClr val="009644"/>
    <a:srgbClr val="291FF1"/>
    <a:srgbClr val="6FB8E5"/>
    <a:srgbClr val="418FC9"/>
    <a:srgbClr val="ECECEC"/>
    <a:srgbClr val="000000"/>
    <a:srgbClr val="FFA3D1"/>
    <a:srgbClr val="FFAFD7"/>
    <a:srgbClr val="FF8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5" autoAdjust="0"/>
    <p:restoredTop sz="90447" autoAdjust="0"/>
  </p:normalViewPr>
  <p:slideViewPr>
    <p:cSldViewPr>
      <p:cViewPr varScale="1">
        <p:scale>
          <a:sx n="148" d="100"/>
          <a:sy n="148" d="100"/>
        </p:scale>
        <p:origin x="2316" y="114"/>
      </p:cViewPr>
      <p:guideLst>
        <p:guide orient="horz" pos="1207"/>
        <p:guide pos="567"/>
        <p:guide pos="5057"/>
        <p:guide pos="2880"/>
        <p:guide pos="1519"/>
        <p:guide pos="4332"/>
      </p:guideLst>
    </p:cSldViewPr>
  </p:slideViewPr>
  <p:outlineViewPr>
    <p:cViewPr>
      <p:scale>
        <a:sx n="25" d="100"/>
        <a:sy n="25" d="100"/>
      </p:scale>
      <p:origin x="0" y="3132"/>
    </p:cViewPr>
  </p:outlineViewPr>
  <p:notesTextViewPr>
    <p:cViewPr>
      <p:scale>
        <a:sx n="3" d="2"/>
        <a:sy n="3" d="2"/>
      </p:scale>
      <p:origin x="0" y="0"/>
    </p:cViewPr>
  </p:notesTextViewPr>
  <p:sorterViewPr>
    <p:cViewPr>
      <p:scale>
        <a:sx n="100" d="100"/>
        <a:sy n="100" d="100"/>
      </p:scale>
      <p:origin x="0" y="-7494"/>
    </p:cViewPr>
  </p:sorterViewPr>
  <p:notesViewPr>
    <p:cSldViewPr>
      <p:cViewPr varScale="1">
        <p:scale>
          <a:sx n="81" d="100"/>
          <a:sy n="81" d="100"/>
        </p:scale>
        <p:origin x="3996" y="10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gs" Target="tags/tag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3BA1F-FF49-4692-BB58-B088384AC9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de-DE"/>
        </a:p>
      </dgm:t>
    </dgm:pt>
    <dgm:pt modelId="{3EF841F4-0F32-417E-81CF-5F0259CC47EA}">
      <dgm:prSet phldrT="[Text]"/>
      <dgm:spPr/>
      <dgm:t>
        <a:bodyPr/>
        <a:lstStyle/>
        <a:p>
          <a:r>
            <a:rPr lang="de-DE" b="1" dirty="0" smtClean="0"/>
            <a:t>Regression</a:t>
          </a:r>
          <a:endParaRPr lang="de-DE" b="1" dirty="0"/>
        </a:p>
      </dgm:t>
    </dgm:pt>
    <dgm:pt modelId="{BBC9E0E5-8725-4930-ADBA-7FBFC80300E0}" type="parTrans" cxnId="{BE54DFBC-A037-465E-9FD7-ADE300CB53B7}">
      <dgm:prSet/>
      <dgm:spPr/>
      <dgm:t>
        <a:bodyPr/>
        <a:lstStyle/>
        <a:p>
          <a:endParaRPr lang="de-DE"/>
        </a:p>
      </dgm:t>
    </dgm:pt>
    <dgm:pt modelId="{AA1FC5BB-47EB-439C-8A92-3F0AEC90DB39}" type="sibTrans" cxnId="{BE54DFBC-A037-465E-9FD7-ADE300CB53B7}">
      <dgm:prSet/>
      <dgm:spPr>
        <a:ln>
          <a:noFill/>
        </a:ln>
      </dgm:spPr>
      <dgm:t>
        <a:bodyPr/>
        <a:lstStyle/>
        <a:p>
          <a:endParaRPr lang="de-DE"/>
        </a:p>
      </dgm:t>
    </dgm:pt>
    <dgm:pt modelId="{B501BDD7-1987-47E2-A38A-585F864488FA}">
      <dgm:prSet phldrT="[Text]"/>
      <dgm:spPr/>
      <dgm:t>
        <a:bodyPr/>
        <a:lstStyle/>
        <a:p>
          <a:r>
            <a:rPr lang="de-DE" dirty="0" err="1" smtClean="0"/>
            <a:t>Predict</a:t>
          </a:r>
          <a:r>
            <a:rPr lang="de-DE" dirty="0" smtClean="0"/>
            <a:t> </a:t>
          </a:r>
          <a:r>
            <a:rPr lang="de-DE" b="1" dirty="0" err="1" smtClean="0"/>
            <a:t>continuous</a:t>
          </a:r>
          <a:r>
            <a:rPr lang="de-DE" dirty="0" smtClean="0"/>
            <a:t> </a:t>
          </a:r>
          <a:r>
            <a:rPr lang="de-DE" dirty="0" err="1" smtClean="0"/>
            <a:t>valued</a:t>
          </a:r>
          <a:r>
            <a:rPr lang="de-DE" dirty="0" smtClean="0"/>
            <a:t> </a:t>
          </a:r>
          <a:r>
            <a:rPr lang="de-DE" dirty="0" err="1" smtClean="0"/>
            <a:t>output</a:t>
          </a:r>
          <a:endParaRPr lang="de-DE" dirty="0"/>
        </a:p>
      </dgm:t>
    </dgm:pt>
    <dgm:pt modelId="{16296298-CA1C-4C0E-A717-54B194B572CC}" type="parTrans" cxnId="{FFC49249-95E4-4DE4-8294-F89D7B610FC6}">
      <dgm:prSet/>
      <dgm:spPr/>
      <dgm:t>
        <a:bodyPr/>
        <a:lstStyle/>
        <a:p>
          <a:endParaRPr lang="de-DE"/>
        </a:p>
      </dgm:t>
    </dgm:pt>
    <dgm:pt modelId="{2C9ACC43-1AA1-4FB3-A769-2FB735FC3469}" type="sibTrans" cxnId="{FFC49249-95E4-4DE4-8294-F89D7B610FC6}">
      <dgm:prSet/>
      <dgm:spPr/>
      <dgm:t>
        <a:bodyPr/>
        <a:lstStyle/>
        <a:p>
          <a:endParaRPr lang="de-DE"/>
        </a:p>
      </dgm:t>
    </dgm:pt>
    <dgm:pt modelId="{E5D7AC28-3A9D-4445-B6A2-BFE77206EDD1}">
      <dgm:prSet phldrT="[Text]"/>
      <dgm:spPr/>
      <dgm:t>
        <a:bodyPr/>
        <a:lstStyle/>
        <a:p>
          <a:r>
            <a:rPr lang="de-DE" b="0" dirty="0" err="1" smtClean="0"/>
            <a:t>Classification</a:t>
          </a:r>
          <a:endParaRPr lang="de-DE" b="0" dirty="0"/>
        </a:p>
      </dgm:t>
    </dgm:pt>
    <dgm:pt modelId="{763D8550-47D9-4F32-A649-BBB07F9BF5F6}" type="parTrans" cxnId="{70B65EF3-9985-441E-A728-1FAD18ACDDFD}">
      <dgm:prSet/>
      <dgm:spPr/>
      <dgm:t>
        <a:bodyPr/>
        <a:lstStyle/>
        <a:p>
          <a:endParaRPr lang="de-DE"/>
        </a:p>
      </dgm:t>
    </dgm:pt>
    <dgm:pt modelId="{E9B96B79-082A-4FFD-BCE6-BCDB367A6A2B}" type="sibTrans" cxnId="{70B65EF3-9985-441E-A728-1FAD18ACDDFD}">
      <dgm:prSet/>
      <dgm:spPr/>
      <dgm:t>
        <a:bodyPr/>
        <a:lstStyle/>
        <a:p>
          <a:endParaRPr lang="de-DE"/>
        </a:p>
      </dgm:t>
    </dgm:pt>
    <dgm:pt modelId="{128782C0-6687-46AD-B701-C4F1E2DFC25D}">
      <dgm:prSet phldrT="[Text]"/>
      <dgm:spPr/>
      <dgm:t>
        <a:bodyPr/>
        <a:lstStyle/>
        <a:p>
          <a:r>
            <a:rPr lang="de-DE" dirty="0" smtClean="0"/>
            <a:t>Clustering</a:t>
          </a:r>
          <a:endParaRPr lang="de-DE" dirty="0"/>
        </a:p>
      </dgm:t>
    </dgm:pt>
    <dgm:pt modelId="{2E8CB0AF-C46A-47D1-91E3-EAFE326EDF71}" type="parTrans" cxnId="{5D4261E1-CDBE-4687-A34C-405D5B5536D1}">
      <dgm:prSet/>
      <dgm:spPr/>
      <dgm:t>
        <a:bodyPr/>
        <a:lstStyle/>
        <a:p>
          <a:endParaRPr lang="de-DE"/>
        </a:p>
      </dgm:t>
    </dgm:pt>
    <dgm:pt modelId="{7DFAEB31-9EF8-47C2-9931-0985E5DAB906}" type="sibTrans" cxnId="{5D4261E1-CDBE-4687-A34C-405D5B5536D1}">
      <dgm:prSet/>
      <dgm:spPr/>
      <dgm:t>
        <a:bodyPr/>
        <a:lstStyle/>
        <a:p>
          <a:endParaRPr lang="de-DE"/>
        </a:p>
      </dgm:t>
    </dgm:pt>
    <dgm:pt modelId="{486B5189-56E0-4803-8789-0BCE1CBFBFB1}">
      <dgm:prSet phldrT="[Text]"/>
      <dgm:spPr/>
      <dgm:t>
        <a:bodyPr/>
        <a:lstStyle/>
        <a:p>
          <a:r>
            <a:rPr lang="de-DE" dirty="0" err="1" smtClean="0"/>
            <a:t>Supervised</a:t>
          </a:r>
          <a:endParaRPr lang="de-DE" dirty="0"/>
        </a:p>
      </dgm:t>
    </dgm:pt>
    <dgm:pt modelId="{31D3A79B-4BDE-40A6-99BD-379D9AFCC015}" type="parTrans" cxnId="{061A60CE-6F2D-4CE9-8D44-78007A178AB1}">
      <dgm:prSet/>
      <dgm:spPr/>
      <dgm:t>
        <a:bodyPr/>
        <a:lstStyle/>
        <a:p>
          <a:endParaRPr lang="de-DE"/>
        </a:p>
      </dgm:t>
    </dgm:pt>
    <dgm:pt modelId="{66A7B5C9-FDFE-41B6-937C-142E9CF0D05D}" type="sibTrans" cxnId="{061A60CE-6F2D-4CE9-8D44-78007A178AB1}">
      <dgm:prSet/>
      <dgm:spPr/>
      <dgm:t>
        <a:bodyPr/>
        <a:lstStyle/>
        <a:p>
          <a:endParaRPr lang="de-DE"/>
        </a:p>
      </dgm:t>
    </dgm:pt>
    <dgm:pt modelId="{8A14F811-70C8-41D2-93FF-60FDA6FF3D72}">
      <dgm:prSet/>
      <dgm:spPr/>
      <dgm:t>
        <a:bodyPr/>
        <a:lstStyle/>
        <a:p>
          <a:r>
            <a:rPr lang="de-DE" dirty="0" err="1" smtClean="0"/>
            <a:t>Predict</a:t>
          </a:r>
          <a:r>
            <a:rPr lang="de-DE" dirty="0" smtClean="0"/>
            <a:t> </a:t>
          </a:r>
          <a:r>
            <a:rPr lang="de-DE" b="1" dirty="0" err="1" smtClean="0"/>
            <a:t>discrete</a:t>
          </a:r>
          <a:r>
            <a:rPr lang="de-DE" dirty="0" smtClean="0"/>
            <a:t> </a:t>
          </a:r>
          <a:r>
            <a:rPr lang="de-DE" dirty="0" err="1" smtClean="0"/>
            <a:t>valued</a:t>
          </a:r>
          <a:r>
            <a:rPr lang="de-DE" dirty="0" smtClean="0"/>
            <a:t> </a:t>
          </a:r>
          <a:r>
            <a:rPr lang="de-DE" dirty="0" err="1" smtClean="0"/>
            <a:t>output</a:t>
          </a:r>
          <a:endParaRPr lang="de-DE" dirty="0"/>
        </a:p>
      </dgm:t>
    </dgm:pt>
    <dgm:pt modelId="{46F2A99C-EEDF-40D3-BFC1-2E1367C3A2C0}" type="parTrans" cxnId="{FA388174-AF05-4AF3-9B22-AA08A9F8E875}">
      <dgm:prSet/>
      <dgm:spPr/>
      <dgm:t>
        <a:bodyPr/>
        <a:lstStyle/>
        <a:p>
          <a:endParaRPr lang="de-DE"/>
        </a:p>
      </dgm:t>
    </dgm:pt>
    <dgm:pt modelId="{AE6C23C9-97FB-43E7-BDEC-61C3BFC9310A}" type="sibTrans" cxnId="{FA388174-AF05-4AF3-9B22-AA08A9F8E875}">
      <dgm:prSet/>
      <dgm:spPr/>
      <dgm:t>
        <a:bodyPr/>
        <a:lstStyle/>
        <a:p>
          <a:endParaRPr lang="de-DE"/>
        </a:p>
      </dgm:t>
    </dgm:pt>
    <dgm:pt modelId="{E8CF32E5-24A0-4FA6-9750-9BB3B2CF95B3}">
      <dgm:prSet/>
      <dgm:spPr/>
      <dgm:t>
        <a:bodyPr/>
        <a:lstStyle/>
        <a:p>
          <a:r>
            <a:rPr lang="de-DE" b="0" dirty="0" err="1" smtClean="0"/>
            <a:t>Supervised</a:t>
          </a:r>
          <a:endParaRPr lang="de-DE" b="0" dirty="0"/>
        </a:p>
      </dgm:t>
    </dgm:pt>
    <dgm:pt modelId="{2746946D-E667-4CFA-B8BA-A67AC7E2AAFE}" type="parTrans" cxnId="{E2D068DE-E119-428C-BDF9-8774B52DA076}">
      <dgm:prSet/>
      <dgm:spPr/>
      <dgm:t>
        <a:bodyPr/>
        <a:lstStyle/>
        <a:p>
          <a:endParaRPr lang="de-DE"/>
        </a:p>
      </dgm:t>
    </dgm:pt>
    <dgm:pt modelId="{BE85573B-EEA4-4576-A5DA-3FAA5A04C5F9}" type="sibTrans" cxnId="{E2D068DE-E119-428C-BDF9-8774B52DA076}">
      <dgm:prSet/>
      <dgm:spPr/>
      <dgm:t>
        <a:bodyPr/>
        <a:lstStyle/>
        <a:p>
          <a:endParaRPr lang="de-DE"/>
        </a:p>
      </dgm:t>
    </dgm:pt>
    <dgm:pt modelId="{336CF9EF-8F2E-4BEA-BACC-798E28A189BE}">
      <dgm:prSet/>
      <dgm:spPr/>
      <dgm:t>
        <a:bodyPr/>
        <a:lstStyle/>
        <a:p>
          <a:r>
            <a:rPr lang="de-DE" dirty="0" err="1" smtClean="0"/>
            <a:t>Predict</a:t>
          </a:r>
          <a:r>
            <a:rPr lang="de-DE" dirty="0" smtClean="0"/>
            <a:t> </a:t>
          </a:r>
          <a:r>
            <a:rPr lang="de-DE" dirty="0" err="1" smtClean="0"/>
            <a:t>discrete</a:t>
          </a:r>
          <a:r>
            <a:rPr lang="de-DE" dirty="0" smtClean="0"/>
            <a:t> </a:t>
          </a:r>
          <a:r>
            <a:rPr lang="de-DE" dirty="0" err="1" smtClean="0"/>
            <a:t>valued</a:t>
          </a:r>
          <a:r>
            <a:rPr lang="de-DE" dirty="0" smtClean="0"/>
            <a:t> </a:t>
          </a:r>
          <a:r>
            <a:rPr lang="de-DE" dirty="0" err="1" smtClean="0"/>
            <a:t>output</a:t>
          </a:r>
          <a:endParaRPr lang="de-DE" dirty="0"/>
        </a:p>
      </dgm:t>
    </dgm:pt>
    <dgm:pt modelId="{44341D59-79A3-44D4-8BB7-DB2B17F4A5ED}" type="parTrans" cxnId="{842CE29F-D099-46E0-B785-BA29FD32165D}">
      <dgm:prSet/>
      <dgm:spPr/>
      <dgm:t>
        <a:bodyPr/>
        <a:lstStyle/>
        <a:p>
          <a:endParaRPr lang="de-DE"/>
        </a:p>
      </dgm:t>
    </dgm:pt>
    <dgm:pt modelId="{771E080D-026D-438C-A088-16152C6E5B3C}" type="sibTrans" cxnId="{842CE29F-D099-46E0-B785-BA29FD32165D}">
      <dgm:prSet/>
      <dgm:spPr/>
      <dgm:t>
        <a:bodyPr/>
        <a:lstStyle/>
        <a:p>
          <a:endParaRPr lang="de-DE"/>
        </a:p>
      </dgm:t>
    </dgm:pt>
    <dgm:pt modelId="{CA33D85F-A062-4DC9-B3EA-DB74C345B84C}">
      <dgm:prSet/>
      <dgm:spPr/>
      <dgm:t>
        <a:bodyPr/>
        <a:lstStyle/>
        <a:p>
          <a:r>
            <a:rPr lang="de-DE" b="1" dirty="0" err="1" smtClean="0"/>
            <a:t>Unsupervised</a:t>
          </a:r>
          <a:endParaRPr lang="de-DE" b="1" dirty="0"/>
        </a:p>
      </dgm:t>
    </dgm:pt>
    <dgm:pt modelId="{461FC6A8-287B-4D9B-A2FB-D1DFA847DD8A}" type="parTrans" cxnId="{3D87A3FA-FAF6-47E1-B8BA-439DDB65C2D4}">
      <dgm:prSet/>
      <dgm:spPr/>
      <dgm:t>
        <a:bodyPr/>
        <a:lstStyle/>
        <a:p>
          <a:endParaRPr lang="de-DE"/>
        </a:p>
      </dgm:t>
    </dgm:pt>
    <dgm:pt modelId="{6E36068D-16CA-4485-9AC0-A7A64269F988}" type="sibTrans" cxnId="{3D87A3FA-FAF6-47E1-B8BA-439DDB65C2D4}">
      <dgm:prSet/>
      <dgm:spPr/>
      <dgm:t>
        <a:bodyPr/>
        <a:lstStyle/>
        <a:p>
          <a:endParaRPr lang="de-DE"/>
        </a:p>
      </dgm:t>
    </dgm:pt>
    <dgm:pt modelId="{0138B56F-2363-45FB-BB5F-F7C9DE47C3C6}">
      <dgm:prSet phldrT="[Text]"/>
      <dgm:spPr/>
      <dgm:t>
        <a:bodyPr/>
        <a:lstStyle/>
        <a:p>
          <a:endParaRPr lang="de-DE" dirty="0"/>
        </a:p>
      </dgm:t>
    </dgm:pt>
    <dgm:pt modelId="{644EF000-5AE1-4EDE-8759-5BF001621488}" type="parTrans" cxnId="{4ECD8BBE-C204-49B9-8D0D-ED317E28E1AD}">
      <dgm:prSet/>
      <dgm:spPr/>
      <dgm:t>
        <a:bodyPr/>
        <a:lstStyle/>
        <a:p>
          <a:endParaRPr lang="de-DE"/>
        </a:p>
      </dgm:t>
    </dgm:pt>
    <dgm:pt modelId="{1E8C253A-2340-4EC3-B72C-96D6600F1A08}" type="sibTrans" cxnId="{4ECD8BBE-C204-49B9-8D0D-ED317E28E1AD}">
      <dgm:prSet/>
      <dgm:spPr/>
      <dgm:t>
        <a:bodyPr/>
        <a:lstStyle/>
        <a:p>
          <a:endParaRPr lang="de-DE"/>
        </a:p>
      </dgm:t>
    </dgm:pt>
    <dgm:pt modelId="{38BDC812-DC64-46E1-ACBA-B4D2A3474A30}">
      <dgm:prSet/>
      <dgm:spPr/>
      <dgm:t>
        <a:bodyPr/>
        <a:lstStyle/>
        <a:p>
          <a:endParaRPr lang="de-DE" dirty="0"/>
        </a:p>
      </dgm:t>
    </dgm:pt>
    <dgm:pt modelId="{7E0769C8-8CC6-48C3-971C-1FB319AA6447}" type="parTrans" cxnId="{376C985E-7E7C-43DE-A3D7-1838606B1227}">
      <dgm:prSet/>
      <dgm:spPr/>
      <dgm:t>
        <a:bodyPr/>
        <a:lstStyle/>
        <a:p>
          <a:endParaRPr lang="de-DE"/>
        </a:p>
      </dgm:t>
    </dgm:pt>
    <dgm:pt modelId="{FF281622-A407-4D13-885A-B6228CB0318B}" type="sibTrans" cxnId="{376C985E-7E7C-43DE-A3D7-1838606B1227}">
      <dgm:prSet/>
      <dgm:spPr/>
      <dgm:t>
        <a:bodyPr/>
        <a:lstStyle/>
        <a:p>
          <a:endParaRPr lang="de-DE"/>
        </a:p>
      </dgm:t>
    </dgm:pt>
    <dgm:pt modelId="{8B83E0ED-D019-45D0-BA73-BF983C3FB774}">
      <dgm:prSet/>
      <dgm:spPr/>
      <dgm:t>
        <a:bodyPr/>
        <a:lstStyle/>
        <a:p>
          <a:endParaRPr lang="de-DE" dirty="0"/>
        </a:p>
      </dgm:t>
    </dgm:pt>
    <dgm:pt modelId="{8BDABE45-79DB-44B4-8DF3-184F8839437B}" type="parTrans" cxnId="{1353E789-6FA5-4514-B6F7-E5EF3FC8C850}">
      <dgm:prSet/>
      <dgm:spPr/>
      <dgm:t>
        <a:bodyPr/>
        <a:lstStyle/>
        <a:p>
          <a:endParaRPr lang="de-DE"/>
        </a:p>
      </dgm:t>
    </dgm:pt>
    <dgm:pt modelId="{71697BD7-E089-4885-AFAB-8FC09D70042F}" type="sibTrans" cxnId="{1353E789-6FA5-4514-B6F7-E5EF3FC8C850}">
      <dgm:prSet/>
      <dgm:spPr/>
      <dgm:t>
        <a:bodyPr/>
        <a:lstStyle/>
        <a:p>
          <a:endParaRPr lang="de-DE"/>
        </a:p>
      </dgm:t>
    </dgm:pt>
    <dgm:pt modelId="{EFFD5218-426A-4F47-9D9B-A37932D89563}" type="pres">
      <dgm:prSet presAssocID="{DA63BA1F-FF49-4692-BB58-B088384AC9B8}" presName="Name0" presStyleCnt="0">
        <dgm:presLayoutVars>
          <dgm:dir/>
          <dgm:animLvl val="lvl"/>
          <dgm:resizeHandles val="exact"/>
        </dgm:presLayoutVars>
      </dgm:prSet>
      <dgm:spPr/>
      <dgm:t>
        <a:bodyPr/>
        <a:lstStyle/>
        <a:p>
          <a:endParaRPr lang="de-DE"/>
        </a:p>
      </dgm:t>
    </dgm:pt>
    <dgm:pt modelId="{DBC87E79-5F9E-4B3E-B9F9-7FFF134020BC}" type="pres">
      <dgm:prSet presAssocID="{3EF841F4-0F32-417E-81CF-5F0259CC47EA}" presName="composite" presStyleCnt="0"/>
      <dgm:spPr/>
    </dgm:pt>
    <dgm:pt modelId="{9BB879CA-F5A9-40A8-8115-E5E6E8FAE179}" type="pres">
      <dgm:prSet presAssocID="{3EF841F4-0F32-417E-81CF-5F0259CC47EA}" presName="parTx" presStyleLbl="alignNode1" presStyleIdx="0" presStyleCnt="3">
        <dgm:presLayoutVars>
          <dgm:chMax val="0"/>
          <dgm:chPref val="0"/>
          <dgm:bulletEnabled val="1"/>
        </dgm:presLayoutVars>
      </dgm:prSet>
      <dgm:spPr/>
      <dgm:t>
        <a:bodyPr/>
        <a:lstStyle/>
        <a:p>
          <a:endParaRPr lang="de-DE"/>
        </a:p>
      </dgm:t>
    </dgm:pt>
    <dgm:pt modelId="{A214F702-76B2-4482-B1C6-591A4D90F835}" type="pres">
      <dgm:prSet presAssocID="{3EF841F4-0F32-417E-81CF-5F0259CC47EA}" presName="desTx" presStyleLbl="alignAccFollowNode1" presStyleIdx="0" presStyleCnt="3" custLinFactNeighborY="1903">
        <dgm:presLayoutVars>
          <dgm:bulletEnabled val="1"/>
        </dgm:presLayoutVars>
      </dgm:prSet>
      <dgm:spPr/>
      <dgm:t>
        <a:bodyPr/>
        <a:lstStyle/>
        <a:p>
          <a:endParaRPr lang="de-DE"/>
        </a:p>
      </dgm:t>
    </dgm:pt>
    <dgm:pt modelId="{10B7A012-653C-43A9-A832-07794867DCEA}" type="pres">
      <dgm:prSet presAssocID="{AA1FC5BB-47EB-439C-8A92-3F0AEC90DB39}" presName="space" presStyleCnt="0"/>
      <dgm:spPr/>
    </dgm:pt>
    <dgm:pt modelId="{582DB69D-7C06-48F9-A8F2-B84DADA7B5F8}" type="pres">
      <dgm:prSet presAssocID="{E5D7AC28-3A9D-4445-B6A2-BFE77206EDD1}" presName="composite" presStyleCnt="0"/>
      <dgm:spPr/>
    </dgm:pt>
    <dgm:pt modelId="{8A9ACACF-1344-4BE7-9AA7-AD3CB217DE30}" type="pres">
      <dgm:prSet presAssocID="{E5D7AC28-3A9D-4445-B6A2-BFE77206EDD1}" presName="parTx" presStyleLbl="alignNode1" presStyleIdx="1" presStyleCnt="3">
        <dgm:presLayoutVars>
          <dgm:chMax val="0"/>
          <dgm:chPref val="0"/>
          <dgm:bulletEnabled val="1"/>
        </dgm:presLayoutVars>
      </dgm:prSet>
      <dgm:spPr/>
      <dgm:t>
        <a:bodyPr/>
        <a:lstStyle/>
        <a:p>
          <a:endParaRPr lang="de-DE"/>
        </a:p>
      </dgm:t>
    </dgm:pt>
    <dgm:pt modelId="{9BFCE7EA-371A-42C8-801A-E98810265126}" type="pres">
      <dgm:prSet presAssocID="{E5D7AC28-3A9D-4445-B6A2-BFE77206EDD1}" presName="desTx" presStyleLbl="alignAccFollowNode1" presStyleIdx="1" presStyleCnt="3" custScaleX="100367">
        <dgm:presLayoutVars>
          <dgm:bulletEnabled val="1"/>
        </dgm:presLayoutVars>
      </dgm:prSet>
      <dgm:spPr/>
      <dgm:t>
        <a:bodyPr/>
        <a:lstStyle/>
        <a:p>
          <a:endParaRPr lang="de-DE"/>
        </a:p>
      </dgm:t>
    </dgm:pt>
    <dgm:pt modelId="{ED92097B-7770-46A6-8D70-561FE72547F2}" type="pres">
      <dgm:prSet presAssocID="{E9B96B79-082A-4FFD-BCE6-BCDB367A6A2B}" presName="space" presStyleCnt="0"/>
      <dgm:spPr/>
    </dgm:pt>
    <dgm:pt modelId="{BE4F8AF8-BA8E-47C4-932C-235252079FAA}" type="pres">
      <dgm:prSet presAssocID="{128782C0-6687-46AD-B701-C4F1E2DFC25D}" presName="composite" presStyleCnt="0"/>
      <dgm:spPr/>
    </dgm:pt>
    <dgm:pt modelId="{33EAA886-F25A-4E67-A5AA-A94461CF28B2}" type="pres">
      <dgm:prSet presAssocID="{128782C0-6687-46AD-B701-C4F1E2DFC25D}" presName="parTx" presStyleLbl="alignNode1" presStyleIdx="2" presStyleCnt="3">
        <dgm:presLayoutVars>
          <dgm:chMax val="0"/>
          <dgm:chPref val="0"/>
          <dgm:bulletEnabled val="1"/>
        </dgm:presLayoutVars>
      </dgm:prSet>
      <dgm:spPr/>
      <dgm:t>
        <a:bodyPr/>
        <a:lstStyle/>
        <a:p>
          <a:endParaRPr lang="de-DE"/>
        </a:p>
      </dgm:t>
    </dgm:pt>
    <dgm:pt modelId="{ECFF1A4E-180B-410D-904C-50BB56CE6D2A}" type="pres">
      <dgm:prSet presAssocID="{128782C0-6687-46AD-B701-C4F1E2DFC25D}" presName="desTx" presStyleLbl="alignAccFollowNode1" presStyleIdx="2" presStyleCnt="3">
        <dgm:presLayoutVars>
          <dgm:bulletEnabled val="1"/>
        </dgm:presLayoutVars>
      </dgm:prSet>
      <dgm:spPr/>
      <dgm:t>
        <a:bodyPr/>
        <a:lstStyle/>
        <a:p>
          <a:endParaRPr lang="de-DE"/>
        </a:p>
      </dgm:t>
    </dgm:pt>
  </dgm:ptLst>
  <dgm:cxnLst>
    <dgm:cxn modelId="{A3449B09-4022-4F32-A30E-644E5FDEEC86}" type="presOf" srcId="{B501BDD7-1987-47E2-A38A-585F864488FA}" destId="{A214F702-76B2-4482-B1C6-591A4D90F835}" srcOrd="0" destOrd="0" presId="urn:microsoft.com/office/officeart/2005/8/layout/hList1"/>
    <dgm:cxn modelId="{D3AE9557-D8DA-4C79-BC7E-F5E7EF57C053}" type="presOf" srcId="{8A14F811-70C8-41D2-93FF-60FDA6FF3D72}" destId="{9BFCE7EA-371A-42C8-801A-E98810265126}" srcOrd="0" destOrd="0" presId="urn:microsoft.com/office/officeart/2005/8/layout/hList1"/>
    <dgm:cxn modelId="{DE643646-2440-49BA-90CD-104827501451}" type="presOf" srcId="{3EF841F4-0F32-417E-81CF-5F0259CC47EA}" destId="{9BB879CA-F5A9-40A8-8115-E5E6E8FAE179}" srcOrd="0" destOrd="0" presId="urn:microsoft.com/office/officeart/2005/8/layout/hList1"/>
    <dgm:cxn modelId="{343CDEC4-5656-4B28-91DD-D1F0DD819ED0}" type="presOf" srcId="{486B5189-56E0-4803-8789-0BCE1CBFBFB1}" destId="{A214F702-76B2-4482-B1C6-591A4D90F835}" srcOrd="0" destOrd="2" presId="urn:microsoft.com/office/officeart/2005/8/layout/hList1"/>
    <dgm:cxn modelId="{0AA82FEF-1AF1-4060-BC67-C4C3CC66794D}" type="presOf" srcId="{128782C0-6687-46AD-B701-C4F1E2DFC25D}" destId="{33EAA886-F25A-4E67-A5AA-A94461CF28B2}" srcOrd="0" destOrd="0" presId="urn:microsoft.com/office/officeart/2005/8/layout/hList1"/>
    <dgm:cxn modelId="{2FD1176C-B6F1-47CD-A8DE-FF99A7736970}" type="presOf" srcId="{38BDC812-DC64-46E1-ACBA-B4D2A3474A30}" destId="{9BFCE7EA-371A-42C8-801A-E98810265126}" srcOrd="0" destOrd="1" presId="urn:microsoft.com/office/officeart/2005/8/layout/hList1"/>
    <dgm:cxn modelId="{286BD341-D6FE-48FE-9F68-D404A7FF11E9}" type="presOf" srcId="{0138B56F-2363-45FB-BB5F-F7C9DE47C3C6}" destId="{A214F702-76B2-4482-B1C6-591A4D90F835}" srcOrd="0" destOrd="1" presId="urn:microsoft.com/office/officeart/2005/8/layout/hList1"/>
    <dgm:cxn modelId="{9ADF7ED8-367B-48D1-9977-873CF66D86F8}" type="presOf" srcId="{E5D7AC28-3A9D-4445-B6A2-BFE77206EDD1}" destId="{8A9ACACF-1344-4BE7-9AA7-AD3CB217DE30}" srcOrd="0" destOrd="0" presId="urn:microsoft.com/office/officeart/2005/8/layout/hList1"/>
    <dgm:cxn modelId="{148641C7-0860-4FB1-83AF-26681D2AD486}" type="presOf" srcId="{DA63BA1F-FF49-4692-BB58-B088384AC9B8}" destId="{EFFD5218-426A-4F47-9D9B-A37932D89563}" srcOrd="0" destOrd="0" presId="urn:microsoft.com/office/officeart/2005/8/layout/hList1"/>
    <dgm:cxn modelId="{70B65EF3-9985-441E-A728-1FAD18ACDDFD}" srcId="{DA63BA1F-FF49-4692-BB58-B088384AC9B8}" destId="{E5D7AC28-3A9D-4445-B6A2-BFE77206EDD1}" srcOrd="1" destOrd="0" parTransId="{763D8550-47D9-4F32-A649-BBB07F9BF5F6}" sibTransId="{E9B96B79-082A-4FFD-BCE6-BCDB367A6A2B}"/>
    <dgm:cxn modelId="{FA388174-AF05-4AF3-9B22-AA08A9F8E875}" srcId="{E5D7AC28-3A9D-4445-B6A2-BFE77206EDD1}" destId="{8A14F811-70C8-41D2-93FF-60FDA6FF3D72}" srcOrd="0" destOrd="0" parTransId="{46F2A99C-EEDF-40D3-BFC1-2E1367C3A2C0}" sibTransId="{AE6C23C9-97FB-43E7-BDEC-61C3BFC9310A}"/>
    <dgm:cxn modelId="{3D87A3FA-FAF6-47E1-B8BA-439DDB65C2D4}" srcId="{128782C0-6687-46AD-B701-C4F1E2DFC25D}" destId="{CA33D85F-A062-4DC9-B3EA-DB74C345B84C}" srcOrd="2" destOrd="0" parTransId="{461FC6A8-287B-4D9B-A2FB-D1DFA847DD8A}" sibTransId="{6E36068D-16CA-4485-9AC0-A7A64269F988}"/>
    <dgm:cxn modelId="{BE54DFBC-A037-465E-9FD7-ADE300CB53B7}" srcId="{DA63BA1F-FF49-4692-BB58-B088384AC9B8}" destId="{3EF841F4-0F32-417E-81CF-5F0259CC47EA}" srcOrd="0" destOrd="0" parTransId="{BBC9E0E5-8725-4930-ADBA-7FBFC80300E0}" sibTransId="{AA1FC5BB-47EB-439C-8A92-3F0AEC90DB39}"/>
    <dgm:cxn modelId="{493966C1-B1D3-4AC2-88D8-855CE1C0088D}" type="presOf" srcId="{8B83E0ED-D019-45D0-BA73-BF983C3FB774}" destId="{ECFF1A4E-180B-410D-904C-50BB56CE6D2A}" srcOrd="0" destOrd="1" presId="urn:microsoft.com/office/officeart/2005/8/layout/hList1"/>
    <dgm:cxn modelId="{D956CCBC-A8D2-4C0B-88B0-05AD3F5A3BDD}" type="presOf" srcId="{E8CF32E5-24A0-4FA6-9750-9BB3B2CF95B3}" destId="{9BFCE7EA-371A-42C8-801A-E98810265126}" srcOrd="0" destOrd="2" presId="urn:microsoft.com/office/officeart/2005/8/layout/hList1"/>
    <dgm:cxn modelId="{4ECD8BBE-C204-49B9-8D0D-ED317E28E1AD}" srcId="{3EF841F4-0F32-417E-81CF-5F0259CC47EA}" destId="{0138B56F-2363-45FB-BB5F-F7C9DE47C3C6}" srcOrd="1" destOrd="0" parTransId="{644EF000-5AE1-4EDE-8759-5BF001621488}" sibTransId="{1E8C253A-2340-4EC3-B72C-96D6600F1A08}"/>
    <dgm:cxn modelId="{5D4261E1-CDBE-4687-A34C-405D5B5536D1}" srcId="{DA63BA1F-FF49-4692-BB58-B088384AC9B8}" destId="{128782C0-6687-46AD-B701-C4F1E2DFC25D}" srcOrd="2" destOrd="0" parTransId="{2E8CB0AF-C46A-47D1-91E3-EAFE326EDF71}" sibTransId="{7DFAEB31-9EF8-47C2-9931-0985E5DAB906}"/>
    <dgm:cxn modelId="{1353E789-6FA5-4514-B6F7-E5EF3FC8C850}" srcId="{128782C0-6687-46AD-B701-C4F1E2DFC25D}" destId="{8B83E0ED-D019-45D0-BA73-BF983C3FB774}" srcOrd="1" destOrd="0" parTransId="{8BDABE45-79DB-44B4-8DF3-184F8839437B}" sibTransId="{71697BD7-E089-4885-AFAB-8FC09D70042F}"/>
    <dgm:cxn modelId="{061A60CE-6F2D-4CE9-8D44-78007A178AB1}" srcId="{3EF841F4-0F32-417E-81CF-5F0259CC47EA}" destId="{486B5189-56E0-4803-8789-0BCE1CBFBFB1}" srcOrd="2" destOrd="0" parTransId="{31D3A79B-4BDE-40A6-99BD-379D9AFCC015}" sibTransId="{66A7B5C9-FDFE-41B6-937C-142E9CF0D05D}"/>
    <dgm:cxn modelId="{E2D068DE-E119-428C-BDF9-8774B52DA076}" srcId="{E5D7AC28-3A9D-4445-B6A2-BFE77206EDD1}" destId="{E8CF32E5-24A0-4FA6-9750-9BB3B2CF95B3}" srcOrd="2" destOrd="0" parTransId="{2746946D-E667-4CFA-B8BA-A67AC7E2AAFE}" sibTransId="{BE85573B-EEA4-4576-A5DA-3FAA5A04C5F9}"/>
    <dgm:cxn modelId="{C8CAC58C-E1A0-4F98-8360-5C16C2551076}" type="presOf" srcId="{CA33D85F-A062-4DC9-B3EA-DB74C345B84C}" destId="{ECFF1A4E-180B-410D-904C-50BB56CE6D2A}" srcOrd="0" destOrd="2" presId="urn:microsoft.com/office/officeart/2005/8/layout/hList1"/>
    <dgm:cxn modelId="{FFC49249-95E4-4DE4-8294-F89D7B610FC6}" srcId="{3EF841F4-0F32-417E-81CF-5F0259CC47EA}" destId="{B501BDD7-1987-47E2-A38A-585F864488FA}" srcOrd="0" destOrd="0" parTransId="{16296298-CA1C-4C0E-A717-54B194B572CC}" sibTransId="{2C9ACC43-1AA1-4FB3-A769-2FB735FC3469}"/>
    <dgm:cxn modelId="{842CE29F-D099-46E0-B785-BA29FD32165D}" srcId="{128782C0-6687-46AD-B701-C4F1E2DFC25D}" destId="{336CF9EF-8F2E-4BEA-BACC-798E28A189BE}" srcOrd="0" destOrd="0" parTransId="{44341D59-79A3-44D4-8BB7-DB2B17F4A5ED}" sibTransId="{771E080D-026D-438C-A088-16152C6E5B3C}"/>
    <dgm:cxn modelId="{4A11DAB1-7A1D-4DCB-8671-6332A8BD9F15}" type="presOf" srcId="{336CF9EF-8F2E-4BEA-BACC-798E28A189BE}" destId="{ECFF1A4E-180B-410D-904C-50BB56CE6D2A}" srcOrd="0" destOrd="0" presId="urn:microsoft.com/office/officeart/2005/8/layout/hList1"/>
    <dgm:cxn modelId="{376C985E-7E7C-43DE-A3D7-1838606B1227}" srcId="{E5D7AC28-3A9D-4445-B6A2-BFE77206EDD1}" destId="{38BDC812-DC64-46E1-ACBA-B4D2A3474A30}" srcOrd="1" destOrd="0" parTransId="{7E0769C8-8CC6-48C3-971C-1FB319AA6447}" sibTransId="{FF281622-A407-4D13-885A-B6228CB0318B}"/>
    <dgm:cxn modelId="{E6BB1EF9-8510-41C1-9575-C5146460ED0E}" type="presParOf" srcId="{EFFD5218-426A-4F47-9D9B-A37932D89563}" destId="{DBC87E79-5F9E-4B3E-B9F9-7FFF134020BC}" srcOrd="0" destOrd="0" presId="urn:microsoft.com/office/officeart/2005/8/layout/hList1"/>
    <dgm:cxn modelId="{D8153CB4-3232-4180-82D4-D4E9BAD84A2E}" type="presParOf" srcId="{DBC87E79-5F9E-4B3E-B9F9-7FFF134020BC}" destId="{9BB879CA-F5A9-40A8-8115-E5E6E8FAE179}" srcOrd="0" destOrd="0" presId="urn:microsoft.com/office/officeart/2005/8/layout/hList1"/>
    <dgm:cxn modelId="{8937E200-28FF-4C34-B243-8CE6B85150CB}" type="presParOf" srcId="{DBC87E79-5F9E-4B3E-B9F9-7FFF134020BC}" destId="{A214F702-76B2-4482-B1C6-591A4D90F835}" srcOrd="1" destOrd="0" presId="urn:microsoft.com/office/officeart/2005/8/layout/hList1"/>
    <dgm:cxn modelId="{55E60BA2-596B-47F6-AF4D-898F24640405}" type="presParOf" srcId="{EFFD5218-426A-4F47-9D9B-A37932D89563}" destId="{10B7A012-653C-43A9-A832-07794867DCEA}" srcOrd="1" destOrd="0" presId="urn:microsoft.com/office/officeart/2005/8/layout/hList1"/>
    <dgm:cxn modelId="{3BCFC3A7-277D-4F7A-B7ED-1B87312D7044}" type="presParOf" srcId="{EFFD5218-426A-4F47-9D9B-A37932D89563}" destId="{582DB69D-7C06-48F9-A8F2-B84DADA7B5F8}" srcOrd="2" destOrd="0" presId="urn:microsoft.com/office/officeart/2005/8/layout/hList1"/>
    <dgm:cxn modelId="{D6C4AB40-422B-40E0-8781-7BCE927E5934}" type="presParOf" srcId="{582DB69D-7C06-48F9-A8F2-B84DADA7B5F8}" destId="{8A9ACACF-1344-4BE7-9AA7-AD3CB217DE30}" srcOrd="0" destOrd="0" presId="urn:microsoft.com/office/officeart/2005/8/layout/hList1"/>
    <dgm:cxn modelId="{57491DAF-636F-47C8-8983-4E8FF1DC6A28}" type="presParOf" srcId="{582DB69D-7C06-48F9-A8F2-B84DADA7B5F8}" destId="{9BFCE7EA-371A-42C8-801A-E98810265126}" srcOrd="1" destOrd="0" presId="urn:microsoft.com/office/officeart/2005/8/layout/hList1"/>
    <dgm:cxn modelId="{441028CF-F2AA-4F5D-BF63-DF22FC6D018C}" type="presParOf" srcId="{EFFD5218-426A-4F47-9D9B-A37932D89563}" destId="{ED92097B-7770-46A6-8D70-561FE72547F2}" srcOrd="3" destOrd="0" presId="urn:microsoft.com/office/officeart/2005/8/layout/hList1"/>
    <dgm:cxn modelId="{3C74F7E6-9CCD-4895-A419-BEEFB2E91606}" type="presParOf" srcId="{EFFD5218-426A-4F47-9D9B-A37932D89563}" destId="{BE4F8AF8-BA8E-47C4-932C-235252079FAA}" srcOrd="4" destOrd="0" presId="urn:microsoft.com/office/officeart/2005/8/layout/hList1"/>
    <dgm:cxn modelId="{04C81F73-9609-4AD5-A53E-B68DCAACCEE8}" type="presParOf" srcId="{BE4F8AF8-BA8E-47C4-932C-235252079FAA}" destId="{33EAA886-F25A-4E67-A5AA-A94461CF28B2}" srcOrd="0" destOrd="0" presId="urn:microsoft.com/office/officeart/2005/8/layout/hList1"/>
    <dgm:cxn modelId="{B40B19CB-3846-4DDF-B902-A2729BEB4CE2}" type="presParOf" srcId="{BE4F8AF8-BA8E-47C4-932C-235252079FAA}" destId="{ECFF1A4E-180B-410D-904C-50BB56CE6D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458BC-419F-46EF-9D23-340FE6BAB2AD}"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de-DE"/>
        </a:p>
      </dgm:t>
    </dgm:pt>
    <dgm:pt modelId="{FCCF0DB5-69AB-4178-B171-E45F22D85CFC}">
      <dgm:prSet phldrT="[Text]" custT="1"/>
      <dgm:spPr/>
      <dgm:t>
        <a:bodyPr/>
        <a:lstStyle/>
        <a:p>
          <a:r>
            <a:rPr lang="de-DE" sz="3600" dirty="0" smtClean="0"/>
            <a:t>Pattern Recognition</a:t>
          </a:r>
          <a:endParaRPr lang="de-DE" sz="3600" dirty="0"/>
        </a:p>
      </dgm:t>
    </dgm:pt>
    <dgm:pt modelId="{88D8E08F-BBC1-4C2B-B768-3CE247585F83}" type="parTrans" cxnId="{89855D0F-F0BB-4E17-B2A3-985033036BFB}">
      <dgm:prSet/>
      <dgm:spPr/>
      <dgm:t>
        <a:bodyPr/>
        <a:lstStyle/>
        <a:p>
          <a:endParaRPr lang="de-DE"/>
        </a:p>
      </dgm:t>
    </dgm:pt>
    <dgm:pt modelId="{459A4ADF-4213-4C77-9F5D-5A2079AC2567}" type="sibTrans" cxnId="{89855D0F-F0BB-4E17-B2A3-985033036BFB}">
      <dgm:prSet/>
      <dgm:spPr/>
      <dgm:t>
        <a:bodyPr/>
        <a:lstStyle/>
        <a:p>
          <a:endParaRPr lang="de-DE"/>
        </a:p>
      </dgm:t>
    </dgm:pt>
    <dgm:pt modelId="{89765546-E218-4BA8-8E92-C05A3B72C976}" type="pres">
      <dgm:prSet presAssocID="{EA1458BC-419F-46EF-9D23-340FE6BAB2AD}" presName="Name0" presStyleCnt="0">
        <dgm:presLayoutVars>
          <dgm:dir/>
          <dgm:animLvl val="lvl"/>
          <dgm:resizeHandles val="exact"/>
        </dgm:presLayoutVars>
      </dgm:prSet>
      <dgm:spPr/>
      <dgm:t>
        <a:bodyPr/>
        <a:lstStyle/>
        <a:p>
          <a:endParaRPr lang="de-DE"/>
        </a:p>
      </dgm:t>
    </dgm:pt>
    <dgm:pt modelId="{5C7A3DDE-0841-4F05-9C76-2AEF3E4BB570}" type="pres">
      <dgm:prSet presAssocID="{FCCF0DB5-69AB-4178-B171-E45F22D85CFC}" presName="composite" presStyleCnt="0"/>
      <dgm:spPr/>
    </dgm:pt>
    <dgm:pt modelId="{1DBB599B-052C-40A2-A5D9-664B004B67D4}" type="pres">
      <dgm:prSet presAssocID="{FCCF0DB5-69AB-4178-B171-E45F22D85CFC}" presName="parTx" presStyleLbl="alignNode1" presStyleIdx="0" presStyleCnt="1" custScaleY="86865" custLinFactNeighborY="13907">
        <dgm:presLayoutVars>
          <dgm:chMax val="0"/>
          <dgm:chPref val="0"/>
          <dgm:bulletEnabled val="1"/>
        </dgm:presLayoutVars>
      </dgm:prSet>
      <dgm:spPr/>
      <dgm:t>
        <a:bodyPr/>
        <a:lstStyle/>
        <a:p>
          <a:endParaRPr lang="de-DE"/>
        </a:p>
      </dgm:t>
    </dgm:pt>
    <dgm:pt modelId="{60AC112E-6504-461D-A975-8F1DDEF1CCB6}" type="pres">
      <dgm:prSet presAssocID="{FCCF0DB5-69AB-4178-B171-E45F22D85CFC}" presName="desTx" presStyleLbl="alignAccFollowNode1" presStyleIdx="0" presStyleCnt="1" custLinFactNeighborX="14161" custLinFactNeighborY="75481">
        <dgm:presLayoutVars>
          <dgm:bulletEnabled val="1"/>
        </dgm:presLayoutVars>
      </dgm:prSet>
      <dgm:spPr>
        <a:noFill/>
        <a:ln>
          <a:noFill/>
        </a:ln>
      </dgm:spPr>
      <dgm:t>
        <a:bodyPr/>
        <a:lstStyle/>
        <a:p>
          <a:endParaRPr lang="de-DE"/>
        </a:p>
      </dgm:t>
    </dgm:pt>
  </dgm:ptLst>
  <dgm:cxnLst>
    <dgm:cxn modelId="{6E7056C1-4CAC-48E5-8A96-F67034FCE0C1}" type="presOf" srcId="{EA1458BC-419F-46EF-9D23-340FE6BAB2AD}" destId="{89765546-E218-4BA8-8E92-C05A3B72C976}" srcOrd="0" destOrd="0" presId="urn:microsoft.com/office/officeart/2005/8/layout/hList1"/>
    <dgm:cxn modelId="{BE7EBBEB-74AB-48F4-A7B9-88D409DE14F9}" type="presOf" srcId="{FCCF0DB5-69AB-4178-B171-E45F22D85CFC}" destId="{1DBB599B-052C-40A2-A5D9-664B004B67D4}" srcOrd="0" destOrd="0" presId="urn:microsoft.com/office/officeart/2005/8/layout/hList1"/>
    <dgm:cxn modelId="{89855D0F-F0BB-4E17-B2A3-985033036BFB}" srcId="{EA1458BC-419F-46EF-9D23-340FE6BAB2AD}" destId="{FCCF0DB5-69AB-4178-B171-E45F22D85CFC}" srcOrd="0" destOrd="0" parTransId="{88D8E08F-BBC1-4C2B-B768-3CE247585F83}" sibTransId="{459A4ADF-4213-4C77-9F5D-5A2079AC2567}"/>
    <dgm:cxn modelId="{2A21FC65-EE1F-46E0-80BA-7A7346B34574}" type="presParOf" srcId="{89765546-E218-4BA8-8E92-C05A3B72C976}" destId="{5C7A3DDE-0841-4F05-9C76-2AEF3E4BB570}" srcOrd="0" destOrd="0" presId="urn:microsoft.com/office/officeart/2005/8/layout/hList1"/>
    <dgm:cxn modelId="{83B90928-111B-46A2-93F8-82C60AE3F4CF}" type="presParOf" srcId="{5C7A3DDE-0841-4F05-9C76-2AEF3E4BB570}" destId="{1DBB599B-052C-40A2-A5D9-664B004B67D4}" srcOrd="0" destOrd="0" presId="urn:microsoft.com/office/officeart/2005/8/layout/hList1"/>
    <dgm:cxn modelId="{5F7909C8-3824-4D03-99EA-4DD141C4859E}" type="presParOf" srcId="{5C7A3DDE-0841-4F05-9C76-2AEF3E4BB570}" destId="{60AC112E-6504-461D-A975-8F1DDEF1CCB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3BA1F-FF49-4692-BB58-B088384AC9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de-DE"/>
        </a:p>
      </dgm:t>
    </dgm:pt>
    <dgm:pt modelId="{3EF841F4-0F32-417E-81CF-5F0259CC47EA}">
      <dgm:prSet phldrT="[Text]"/>
      <dgm:spPr/>
      <dgm:t>
        <a:bodyPr/>
        <a:lstStyle/>
        <a:p>
          <a:r>
            <a:rPr lang="de-DE" b="1" dirty="0" smtClean="0"/>
            <a:t>Regression</a:t>
          </a:r>
          <a:endParaRPr lang="de-DE" b="1" dirty="0"/>
        </a:p>
      </dgm:t>
    </dgm:pt>
    <dgm:pt modelId="{BBC9E0E5-8725-4930-ADBA-7FBFC80300E0}" type="parTrans" cxnId="{BE54DFBC-A037-465E-9FD7-ADE300CB53B7}">
      <dgm:prSet/>
      <dgm:spPr/>
      <dgm:t>
        <a:bodyPr/>
        <a:lstStyle/>
        <a:p>
          <a:endParaRPr lang="de-DE"/>
        </a:p>
      </dgm:t>
    </dgm:pt>
    <dgm:pt modelId="{AA1FC5BB-47EB-439C-8A92-3F0AEC90DB39}" type="sibTrans" cxnId="{BE54DFBC-A037-465E-9FD7-ADE300CB53B7}">
      <dgm:prSet/>
      <dgm:spPr>
        <a:ln>
          <a:noFill/>
        </a:ln>
      </dgm:spPr>
      <dgm:t>
        <a:bodyPr/>
        <a:lstStyle/>
        <a:p>
          <a:endParaRPr lang="de-DE"/>
        </a:p>
      </dgm:t>
    </dgm:pt>
    <dgm:pt modelId="{E5D7AC28-3A9D-4445-B6A2-BFE77206EDD1}">
      <dgm:prSet phldrT="[Text]"/>
      <dgm:spPr/>
      <dgm:t>
        <a:bodyPr/>
        <a:lstStyle/>
        <a:p>
          <a:r>
            <a:rPr lang="de-DE" b="0" dirty="0" err="1" smtClean="0"/>
            <a:t>Classification</a:t>
          </a:r>
          <a:endParaRPr lang="de-DE" b="0" dirty="0"/>
        </a:p>
      </dgm:t>
    </dgm:pt>
    <dgm:pt modelId="{763D8550-47D9-4F32-A649-BBB07F9BF5F6}" type="parTrans" cxnId="{70B65EF3-9985-441E-A728-1FAD18ACDDFD}">
      <dgm:prSet/>
      <dgm:spPr/>
      <dgm:t>
        <a:bodyPr/>
        <a:lstStyle/>
        <a:p>
          <a:endParaRPr lang="de-DE"/>
        </a:p>
      </dgm:t>
    </dgm:pt>
    <dgm:pt modelId="{E9B96B79-082A-4FFD-BCE6-BCDB367A6A2B}" type="sibTrans" cxnId="{70B65EF3-9985-441E-A728-1FAD18ACDDFD}">
      <dgm:prSet/>
      <dgm:spPr/>
      <dgm:t>
        <a:bodyPr/>
        <a:lstStyle/>
        <a:p>
          <a:endParaRPr lang="de-DE"/>
        </a:p>
      </dgm:t>
    </dgm:pt>
    <dgm:pt modelId="{128782C0-6687-46AD-B701-C4F1E2DFC25D}">
      <dgm:prSet phldrT="[Text]"/>
      <dgm:spPr/>
      <dgm:t>
        <a:bodyPr/>
        <a:lstStyle/>
        <a:p>
          <a:r>
            <a:rPr lang="de-DE" dirty="0" smtClean="0"/>
            <a:t>Clustering</a:t>
          </a:r>
          <a:endParaRPr lang="de-DE" dirty="0"/>
        </a:p>
      </dgm:t>
    </dgm:pt>
    <dgm:pt modelId="{2E8CB0AF-C46A-47D1-91E3-EAFE326EDF71}" type="parTrans" cxnId="{5D4261E1-CDBE-4687-A34C-405D5B5536D1}">
      <dgm:prSet/>
      <dgm:spPr/>
      <dgm:t>
        <a:bodyPr/>
        <a:lstStyle/>
        <a:p>
          <a:endParaRPr lang="de-DE"/>
        </a:p>
      </dgm:t>
    </dgm:pt>
    <dgm:pt modelId="{7DFAEB31-9EF8-47C2-9931-0985E5DAB906}" type="sibTrans" cxnId="{5D4261E1-CDBE-4687-A34C-405D5B5536D1}">
      <dgm:prSet/>
      <dgm:spPr/>
      <dgm:t>
        <a:bodyPr/>
        <a:lstStyle/>
        <a:p>
          <a:endParaRPr lang="de-DE"/>
        </a:p>
      </dgm:t>
    </dgm:pt>
    <dgm:pt modelId="{EFFD5218-426A-4F47-9D9B-A37932D89563}" type="pres">
      <dgm:prSet presAssocID="{DA63BA1F-FF49-4692-BB58-B088384AC9B8}" presName="Name0" presStyleCnt="0">
        <dgm:presLayoutVars>
          <dgm:dir/>
          <dgm:animLvl val="lvl"/>
          <dgm:resizeHandles val="exact"/>
        </dgm:presLayoutVars>
      </dgm:prSet>
      <dgm:spPr/>
      <dgm:t>
        <a:bodyPr/>
        <a:lstStyle/>
        <a:p>
          <a:endParaRPr lang="de-DE"/>
        </a:p>
      </dgm:t>
    </dgm:pt>
    <dgm:pt modelId="{DBC87E79-5F9E-4B3E-B9F9-7FFF134020BC}" type="pres">
      <dgm:prSet presAssocID="{3EF841F4-0F32-417E-81CF-5F0259CC47EA}" presName="composite" presStyleCnt="0"/>
      <dgm:spPr/>
    </dgm:pt>
    <dgm:pt modelId="{9BB879CA-F5A9-40A8-8115-E5E6E8FAE179}" type="pres">
      <dgm:prSet presAssocID="{3EF841F4-0F32-417E-81CF-5F0259CC47EA}" presName="parTx" presStyleLbl="alignNode1" presStyleIdx="0" presStyleCnt="3">
        <dgm:presLayoutVars>
          <dgm:chMax val="0"/>
          <dgm:chPref val="0"/>
          <dgm:bulletEnabled val="1"/>
        </dgm:presLayoutVars>
      </dgm:prSet>
      <dgm:spPr/>
      <dgm:t>
        <a:bodyPr/>
        <a:lstStyle/>
        <a:p>
          <a:endParaRPr lang="de-DE"/>
        </a:p>
      </dgm:t>
    </dgm:pt>
    <dgm:pt modelId="{A214F702-76B2-4482-B1C6-591A4D90F835}" type="pres">
      <dgm:prSet presAssocID="{3EF841F4-0F32-417E-81CF-5F0259CC47EA}" presName="desTx" presStyleLbl="alignAccFollowNode1" presStyleIdx="0" presStyleCnt="3" custFlipVert="0" custScaleY="49012" custLinFactNeighborY="1903">
        <dgm:presLayoutVars>
          <dgm:bulletEnabled val="1"/>
        </dgm:presLayoutVars>
      </dgm:prSet>
      <dgm:spPr/>
      <dgm:t>
        <a:bodyPr/>
        <a:lstStyle/>
        <a:p>
          <a:endParaRPr lang="de-DE"/>
        </a:p>
      </dgm:t>
    </dgm:pt>
    <dgm:pt modelId="{10B7A012-653C-43A9-A832-07794867DCEA}" type="pres">
      <dgm:prSet presAssocID="{AA1FC5BB-47EB-439C-8A92-3F0AEC90DB39}" presName="space" presStyleCnt="0"/>
      <dgm:spPr/>
    </dgm:pt>
    <dgm:pt modelId="{582DB69D-7C06-48F9-A8F2-B84DADA7B5F8}" type="pres">
      <dgm:prSet presAssocID="{E5D7AC28-3A9D-4445-B6A2-BFE77206EDD1}" presName="composite" presStyleCnt="0"/>
      <dgm:spPr/>
    </dgm:pt>
    <dgm:pt modelId="{8A9ACACF-1344-4BE7-9AA7-AD3CB217DE30}" type="pres">
      <dgm:prSet presAssocID="{E5D7AC28-3A9D-4445-B6A2-BFE77206EDD1}" presName="parTx" presStyleLbl="alignNode1" presStyleIdx="1" presStyleCnt="3">
        <dgm:presLayoutVars>
          <dgm:chMax val="0"/>
          <dgm:chPref val="0"/>
          <dgm:bulletEnabled val="1"/>
        </dgm:presLayoutVars>
      </dgm:prSet>
      <dgm:spPr/>
      <dgm:t>
        <a:bodyPr/>
        <a:lstStyle/>
        <a:p>
          <a:endParaRPr lang="de-DE"/>
        </a:p>
      </dgm:t>
    </dgm:pt>
    <dgm:pt modelId="{9BFCE7EA-371A-42C8-801A-E98810265126}" type="pres">
      <dgm:prSet presAssocID="{E5D7AC28-3A9D-4445-B6A2-BFE77206EDD1}" presName="desTx" presStyleLbl="alignAccFollowNode1" presStyleIdx="1" presStyleCnt="3" custFlipVert="1" custScaleX="100367" custScaleY="52374" custLinFactNeighborX="-1" custLinFactNeighborY="2497">
        <dgm:presLayoutVars>
          <dgm:bulletEnabled val="1"/>
        </dgm:presLayoutVars>
      </dgm:prSet>
      <dgm:spPr/>
      <dgm:t>
        <a:bodyPr/>
        <a:lstStyle/>
        <a:p>
          <a:endParaRPr lang="de-DE"/>
        </a:p>
      </dgm:t>
    </dgm:pt>
    <dgm:pt modelId="{ED92097B-7770-46A6-8D70-561FE72547F2}" type="pres">
      <dgm:prSet presAssocID="{E9B96B79-082A-4FFD-BCE6-BCDB367A6A2B}" presName="space" presStyleCnt="0"/>
      <dgm:spPr/>
    </dgm:pt>
    <dgm:pt modelId="{BE4F8AF8-BA8E-47C4-932C-235252079FAA}" type="pres">
      <dgm:prSet presAssocID="{128782C0-6687-46AD-B701-C4F1E2DFC25D}" presName="composite" presStyleCnt="0"/>
      <dgm:spPr/>
    </dgm:pt>
    <dgm:pt modelId="{33EAA886-F25A-4E67-A5AA-A94461CF28B2}" type="pres">
      <dgm:prSet presAssocID="{128782C0-6687-46AD-B701-C4F1E2DFC25D}" presName="parTx" presStyleLbl="alignNode1" presStyleIdx="2" presStyleCnt="3">
        <dgm:presLayoutVars>
          <dgm:chMax val="0"/>
          <dgm:chPref val="0"/>
          <dgm:bulletEnabled val="1"/>
        </dgm:presLayoutVars>
      </dgm:prSet>
      <dgm:spPr/>
      <dgm:t>
        <a:bodyPr/>
        <a:lstStyle/>
        <a:p>
          <a:endParaRPr lang="de-DE"/>
        </a:p>
      </dgm:t>
    </dgm:pt>
    <dgm:pt modelId="{ECFF1A4E-180B-410D-904C-50BB56CE6D2A}" type="pres">
      <dgm:prSet presAssocID="{128782C0-6687-46AD-B701-C4F1E2DFC25D}" presName="desTx" presStyleLbl="alignAccFollowNode1" presStyleIdx="2" presStyleCnt="3" custScaleY="53452" custLinFactNeighborX="-1293" custLinFactNeighborY="3266">
        <dgm:presLayoutVars>
          <dgm:bulletEnabled val="1"/>
        </dgm:presLayoutVars>
      </dgm:prSet>
      <dgm:spPr/>
      <dgm:t>
        <a:bodyPr/>
        <a:lstStyle/>
        <a:p>
          <a:endParaRPr lang="de-DE"/>
        </a:p>
      </dgm:t>
    </dgm:pt>
  </dgm:ptLst>
  <dgm:cxnLst>
    <dgm:cxn modelId="{DE643646-2440-49BA-90CD-104827501451}" type="presOf" srcId="{3EF841F4-0F32-417E-81CF-5F0259CC47EA}" destId="{9BB879CA-F5A9-40A8-8115-E5E6E8FAE179}" srcOrd="0" destOrd="0" presId="urn:microsoft.com/office/officeart/2005/8/layout/hList1"/>
    <dgm:cxn modelId="{0AA82FEF-1AF1-4060-BC67-C4C3CC66794D}" type="presOf" srcId="{128782C0-6687-46AD-B701-C4F1E2DFC25D}" destId="{33EAA886-F25A-4E67-A5AA-A94461CF28B2}" srcOrd="0" destOrd="0" presId="urn:microsoft.com/office/officeart/2005/8/layout/hList1"/>
    <dgm:cxn modelId="{9ADF7ED8-367B-48D1-9977-873CF66D86F8}" type="presOf" srcId="{E5D7AC28-3A9D-4445-B6A2-BFE77206EDD1}" destId="{8A9ACACF-1344-4BE7-9AA7-AD3CB217DE30}" srcOrd="0" destOrd="0" presId="urn:microsoft.com/office/officeart/2005/8/layout/hList1"/>
    <dgm:cxn modelId="{148641C7-0860-4FB1-83AF-26681D2AD486}" type="presOf" srcId="{DA63BA1F-FF49-4692-BB58-B088384AC9B8}" destId="{EFFD5218-426A-4F47-9D9B-A37932D89563}" srcOrd="0" destOrd="0" presId="urn:microsoft.com/office/officeart/2005/8/layout/hList1"/>
    <dgm:cxn modelId="{70B65EF3-9985-441E-A728-1FAD18ACDDFD}" srcId="{DA63BA1F-FF49-4692-BB58-B088384AC9B8}" destId="{E5D7AC28-3A9D-4445-B6A2-BFE77206EDD1}" srcOrd="1" destOrd="0" parTransId="{763D8550-47D9-4F32-A649-BBB07F9BF5F6}" sibTransId="{E9B96B79-082A-4FFD-BCE6-BCDB367A6A2B}"/>
    <dgm:cxn modelId="{BE54DFBC-A037-465E-9FD7-ADE300CB53B7}" srcId="{DA63BA1F-FF49-4692-BB58-B088384AC9B8}" destId="{3EF841F4-0F32-417E-81CF-5F0259CC47EA}" srcOrd="0" destOrd="0" parTransId="{BBC9E0E5-8725-4930-ADBA-7FBFC80300E0}" sibTransId="{AA1FC5BB-47EB-439C-8A92-3F0AEC90DB39}"/>
    <dgm:cxn modelId="{5D4261E1-CDBE-4687-A34C-405D5B5536D1}" srcId="{DA63BA1F-FF49-4692-BB58-B088384AC9B8}" destId="{128782C0-6687-46AD-B701-C4F1E2DFC25D}" srcOrd="2" destOrd="0" parTransId="{2E8CB0AF-C46A-47D1-91E3-EAFE326EDF71}" sibTransId="{7DFAEB31-9EF8-47C2-9931-0985E5DAB906}"/>
    <dgm:cxn modelId="{E6BB1EF9-8510-41C1-9575-C5146460ED0E}" type="presParOf" srcId="{EFFD5218-426A-4F47-9D9B-A37932D89563}" destId="{DBC87E79-5F9E-4B3E-B9F9-7FFF134020BC}" srcOrd="0" destOrd="0" presId="urn:microsoft.com/office/officeart/2005/8/layout/hList1"/>
    <dgm:cxn modelId="{D8153CB4-3232-4180-82D4-D4E9BAD84A2E}" type="presParOf" srcId="{DBC87E79-5F9E-4B3E-B9F9-7FFF134020BC}" destId="{9BB879CA-F5A9-40A8-8115-E5E6E8FAE179}" srcOrd="0" destOrd="0" presId="urn:microsoft.com/office/officeart/2005/8/layout/hList1"/>
    <dgm:cxn modelId="{8937E200-28FF-4C34-B243-8CE6B85150CB}" type="presParOf" srcId="{DBC87E79-5F9E-4B3E-B9F9-7FFF134020BC}" destId="{A214F702-76B2-4482-B1C6-591A4D90F835}" srcOrd="1" destOrd="0" presId="urn:microsoft.com/office/officeart/2005/8/layout/hList1"/>
    <dgm:cxn modelId="{55E60BA2-596B-47F6-AF4D-898F24640405}" type="presParOf" srcId="{EFFD5218-426A-4F47-9D9B-A37932D89563}" destId="{10B7A012-653C-43A9-A832-07794867DCEA}" srcOrd="1" destOrd="0" presId="urn:microsoft.com/office/officeart/2005/8/layout/hList1"/>
    <dgm:cxn modelId="{3BCFC3A7-277D-4F7A-B7ED-1B87312D7044}" type="presParOf" srcId="{EFFD5218-426A-4F47-9D9B-A37932D89563}" destId="{582DB69D-7C06-48F9-A8F2-B84DADA7B5F8}" srcOrd="2" destOrd="0" presId="urn:microsoft.com/office/officeart/2005/8/layout/hList1"/>
    <dgm:cxn modelId="{D6C4AB40-422B-40E0-8781-7BCE927E5934}" type="presParOf" srcId="{582DB69D-7C06-48F9-A8F2-B84DADA7B5F8}" destId="{8A9ACACF-1344-4BE7-9AA7-AD3CB217DE30}" srcOrd="0" destOrd="0" presId="urn:microsoft.com/office/officeart/2005/8/layout/hList1"/>
    <dgm:cxn modelId="{57491DAF-636F-47C8-8983-4E8FF1DC6A28}" type="presParOf" srcId="{582DB69D-7C06-48F9-A8F2-B84DADA7B5F8}" destId="{9BFCE7EA-371A-42C8-801A-E98810265126}" srcOrd="1" destOrd="0" presId="urn:microsoft.com/office/officeart/2005/8/layout/hList1"/>
    <dgm:cxn modelId="{441028CF-F2AA-4F5D-BF63-DF22FC6D018C}" type="presParOf" srcId="{EFFD5218-426A-4F47-9D9B-A37932D89563}" destId="{ED92097B-7770-46A6-8D70-561FE72547F2}" srcOrd="3" destOrd="0" presId="urn:microsoft.com/office/officeart/2005/8/layout/hList1"/>
    <dgm:cxn modelId="{3C74F7E6-9CCD-4895-A419-BEEFB2E91606}" type="presParOf" srcId="{EFFD5218-426A-4F47-9D9B-A37932D89563}" destId="{BE4F8AF8-BA8E-47C4-932C-235252079FAA}" srcOrd="4" destOrd="0" presId="urn:microsoft.com/office/officeart/2005/8/layout/hList1"/>
    <dgm:cxn modelId="{04C81F73-9609-4AD5-A53E-B68DCAACCEE8}" type="presParOf" srcId="{BE4F8AF8-BA8E-47C4-932C-235252079FAA}" destId="{33EAA886-F25A-4E67-A5AA-A94461CF28B2}" srcOrd="0" destOrd="0" presId="urn:microsoft.com/office/officeart/2005/8/layout/hList1"/>
    <dgm:cxn modelId="{B40B19CB-3846-4DDF-B902-A2729BEB4CE2}" type="presParOf" srcId="{BE4F8AF8-BA8E-47C4-932C-235252079FAA}" destId="{ECFF1A4E-180B-410D-904C-50BB56CE6D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458BC-419F-46EF-9D23-340FE6BAB2AD}"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de-DE"/>
        </a:p>
      </dgm:t>
    </dgm:pt>
    <dgm:pt modelId="{89765546-E218-4BA8-8E92-C05A3B72C976}" type="pres">
      <dgm:prSet presAssocID="{EA1458BC-419F-46EF-9D23-340FE6BAB2AD}" presName="Name0" presStyleCnt="0">
        <dgm:presLayoutVars>
          <dgm:dir/>
          <dgm:animLvl val="lvl"/>
          <dgm:resizeHandles val="exact"/>
        </dgm:presLayoutVars>
      </dgm:prSet>
      <dgm:spPr/>
      <dgm:t>
        <a:bodyPr/>
        <a:lstStyle/>
        <a:p>
          <a:endParaRPr lang="de-DE"/>
        </a:p>
      </dgm:t>
    </dgm:pt>
  </dgm:ptLst>
  <dgm:cxnLst>
    <dgm:cxn modelId="{6E7056C1-4CAC-48E5-8A96-F67034FCE0C1}" type="presOf" srcId="{EA1458BC-419F-46EF-9D23-340FE6BAB2AD}" destId="{89765546-E218-4BA8-8E92-C05A3B72C976}" srcOrd="0"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3BA1F-FF49-4692-BB58-B088384AC9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de-DE"/>
        </a:p>
      </dgm:t>
    </dgm:pt>
    <dgm:pt modelId="{3EF841F4-0F32-417E-81CF-5F0259CC47EA}">
      <dgm:prSet phldrT="[Text]" custT="1"/>
      <dgm:spPr/>
      <dgm:t>
        <a:bodyPr/>
        <a:lstStyle/>
        <a:p>
          <a:r>
            <a:rPr lang="de-DE" sz="2000" b="0" dirty="0" err="1" smtClean="0"/>
            <a:t>Nonlinear</a:t>
          </a:r>
          <a:r>
            <a:rPr lang="de-DE" sz="2000" b="0" dirty="0" smtClean="0"/>
            <a:t> </a:t>
          </a:r>
          <a:r>
            <a:rPr lang="de-DE" sz="2000" b="0" dirty="0" err="1" smtClean="0"/>
            <a:t>optimization</a:t>
          </a:r>
          <a:endParaRPr lang="de-DE" sz="2000" b="0" dirty="0"/>
        </a:p>
      </dgm:t>
    </dgm:pt>
    <dgm:pt modelId="{BBC9E0E5-8725-4930-ADBA-7FBFC80300E0}" type="parTrans" cxnId="{BE54DFBC-A037-465E-9FD7-ADE300CB53B7}">
      <dgm:prSet/>
      <dgm:spPr/>
      <dgm:t>
        <a:bodyPr/>
        <a:lstStyle/>
        <a:p>
          <a:endParaRPr lang="de-DE"/>
        </a:p>
      </dgm:t>
    </dgm:pt>
    <dgm:pt modelId="{AA1FC5BB-47EB-439C-8A92-3F0AEC90DB39}" type="sibTrans" cxnId="{BE54DFBC-A037-465E-9FD7-ADE300CB53B7}">
      <dgm:prSet/>
      <dgm:spPr>
        <a:ln>
          <a:noFill/>
        </a:ln>
      </dgm:spPr>
      <dgm:t>
        <a:bodyPr/>
        <a:lstStyle/>
        <a:p>
          <a:endParaRPr lang="de-DE"/>
        </a:p>
      </dgm:t>
    </dgm:pt>
    <dgm:pt modelId="{B501BDD7-1987-47E2-A38A-585F864488FA}">
      <dgm:prSet phldrT="[Text]" custT="1"/>
      <dgm:spPr/>
      <dgm:t>
        <a:bodyPr/>
        <a:lstStyle/>
        <a:p>
          <a:r>
            <a:rPr lang="de-DE" sz="2000" dirty="0" err="1" smtClean="0"/>
            <a:t>Specify</a:t>
          </a:r>
          <a:r>
            <a:rPr lang="de-DE" sz="2000" dirty="0" smtClean="0"/>
            <a:t> </a:t>
          </a:r>
          <a:r>
            <a:rPr lang="de-DE" sz="2000" dirty="0" err="1" smtClean="0"/>
            <a:t>set</a:t>
          </a:r>
          <a:r>
            <a:rPr lang="de-DE" sz="2000" dirty="0" smtClean="0"/>
            <a:t> </a:t>
          </a:r>
          <a:r>
            <a:rPr lang="de-DE" sz="2000" dirty="0" err="1" smtClean="0"/>
            <a:t>of</a:t>
          </a:r>
          <a:r>
            <a:rPr lang="de-DE" sz="2000" dirty="0" smtClean="0"/>
            <a:t> </a:t>
          </a:r>
          <a:r>
            <a:rPr lang="de-DE" sz="2000" dirty="0" err="1" smtClean="0"/>
            <a:t>parameters</a:t>
          </a:r>
          <a:r>
            <a:rPr lang="de-DE" sz="2000" dirty="0" smtClean="0"/>
            <a:t> </a:t>
          </a:r>
          <a:endParaRPr lang="de-DE" sz="2000" dirty="0"/>
        </a:p>
      </dgm:t>
    </dgm:pt>
    <dgm:pt modelId="{16296298-CA1C-4C0E-A717-54B194B572CC}" type="parTrans" cxnId="{FFC49249-95E4-4DE4-8294-F89D7B610FC6}">
      <dgm:prSet/>
      <dgm:spPr/>
      <dgm:t>
        <a:bodyPr/>
        <a:lstStyle/>
        <a:p>
          <a:endParaRPr lang="de-DE"/>
        </a:p>
      </dgm:t>
    </dgm:pt>
    <dgm:pt modelId="{2C9ACC43-1AA1-4FB3-A769-2FB735FC3469}" type="sibTrans" cxnId="{FFC49249-95E4-4DE4-8294-F89D7B610FC6}">
      <dgm:prSet/>
      <dgm:spPr/>
      <dgm:t>
        <a:bodyPr/>
        <a:lstStyle/>
        <a:p>
          <a:endParaRPr lang="de-DE"/>
        </a:p>
      </dgm:t>
    </dgm:pt>
    <dgm:pt modelId="{E5D7AC28-3A9D-4445-B6A2-BFE77206EDD1}">
      <dgm:prSet phldrT="[Text]" custT="1"/>
      <dgm:spPr/>
      <dgm:t>
        <a:bodyPr/>
        <a:lstStyle/>
        <a:p>
          <a:r>
            <a:rPr lang="de-DE" sz="2000" b="0" dirty="0" err="1" smtClean="0"/>
            <a:t>Gaussian</a:t>
          </a:r>
          <a:r>
            <a:rPr lang="de-DE" sz="2000" b="0" dirty="0" smtClean="0"/>
            <a:t> </a:t>
          </a:r>
          <a:r>
            <a:rPr lang="de-DE" sz="2000" b="0" dirty="0" err="1" smtClean="0"/>
            <a:t>Processes</a:t>
          </a:r>
          <a:endParaRPr lang="de-DE" sz="2000" b="0" dirty="0"/>
        </a:p>
      </dgm:t>
    </dgm:pt>
    <dgm:pt modelId="{763D8550-47D9-4F32-A649-BBB07F9BF5F6}" type="parTrans" cxnId="{70B65EF3-9985-441E-A728-1FAD18ACDDFD}">
      <dgm:prSet/>
      <dgm:spPr/>
      <dgm:t>
        <a:bodyPr/>
        <a:lstStyle/>
        <a:p>
          <a:endParaRPr lang="de-DE"/>
        </a:p>
      </dgm:t>
    </dgm:pt>
    <dgm:pt modelId="{E9B96B79-082A-4FFD-BCE6-BCDB367A6A2B}" type="sibTrans" cxnId="{70B65EF3-9985-441E-A728-1FAD18ACDDFD}">
      <dgm:prSet/>
      <dgm:spPr/>
      <dgm:t>
        <a:bodyPr/>
        <a:lstStyle/>
        <a:p>
          <a:endParaRPr lang="de-DE"/>
        </a:p>
      </dgm:t>
    </dgm:pt>
    <dgm:pt modelId="{128782C0-6687-46AD-B701-C4F1E2DFC25D}">
      <dgm:prSet phldrT="[Text]" custT="1"/>
      <dgm:spPr/>
      <dgm:t>
        <a:bodyPr/>
        <a:lstStyle/>
        <a:p>
          <a:r>
            <a:rPr lang="de-DE" sz="2000" dirty="0" smtClean="0"/>
            <a:t>Support </a:t>
          </a:r>
          <a:r>
            <a:rPr lang="de-DE" sz="2000" dirty="0" err="1" smtClean="0"/>
            <a:t>Vector</a:t>
          </a:r>
          <a:r>
            <a:rPr lang="de-DE" sz="2000" dirty="0" smtClean="0"/>
            <a:t> Machines</a:t>
          </a:r>
          <a:endParaRPr lang="de-DE" sz="2000" dirty="0"/>
        </a:p>
      </dgm:t>
    </dgm:pt>
    <dgm:pt modelId="{2E8CB0AF-C46A-47D1-91E3-EAFE326EDF71}" type="parTrans" cxnId="{5D4261E1-CDBE-4687-A34C-405D5B5536D1}">
      <dgm:prSet/>
      <dgm:spPr/>
      <dgm:t>
        <a:bodyPr/>
        <a:lstStyle/>
        <a:p>
          <a:endParaRPr lang="de-DE"/>
        </a:p>
      </dgm:t>
    </dgm:pt>
    <dgm:pt modelId="{7DFAEB31-9EF8-47C2-9931-0985E5DAB906}" type="sibTrans" cxnId="{5D4261E1-CDBE-4687-A34C-405D5B5536D1}">
      <dgm:prSet/>
      <dgm:spPr/>
      <dgm:t>
        <a:bodyPr/>
        <a:lstStyle/>
        <a:p>
          <a:endParaRPr lang="de-DE"/>
        </a:p>
      </dgm:t>
    </dgm:pt>
    <dgm:pt modelId="{8A14F811-70C8-41D2-93FF-60FDA6FF3D72}">
      <dgm:prSet custT="1"/>
      <dgm:spPr/>
      <dgm:t>
        <a:bodyPr/>
        <a:lstStyle/>
        <a:p>
          <a:r>
            <a:rPr lang="de-DE" sz="2000" dirty="0" err="1" smtClean="0"/>
            <a:t>Uses</a:t>
          </a:r>
          <a:r>
            <a:rPr lang="de-DE" sz="2000" dirty="0" smtClean="0"/>
            <a:t> </a:t>
          </a:r>
          <a:r>
            <a:rPr lang="de-DE" sz="2000" dirty="0" err="1" smtClean="0"/>
            <a:t>kernel</a:t>
          </a:r>
          <a:r>
            <a:rPr lang="de-DE" sz="2000" dirty="0" smtClean="0"/>
            <a:t> </a:t>
          </a:r>
          <a:r>
            <a:rPr lang="de-DE" sz="2000" dirty="0" err="1" smtClean="0"/>
            <a:t>methods</a:t>
          </a:r>
          <a:endParaRPr lang="de-DE" sz="2000" dirty="0"/>
        </a:p>
      </dgm:t>
    </dgm:pt>
    <dgm:pt modelId="{46F2A99C-EEDF-40D3-BFC1-2E1367C3A2C0}" type="parTrans" cxnId="{FA388174-AF05-4AF3-9B22-AA08A9F8E875}">
      <dgm:prSet/>
      <dgm:spPr/>
      <dgm:t>
        <a:bodyPr/>
        <a:lstStyle/>
        <a:p>
          <a:endParaRPr lang="de-DE"/>
        </a:p>
      </dgm:t>
    </dgm:pt>
    <dgm:pt modelId="{AE6C23C9-97FB-43E7-BDEC-61C3BFC9310A}" type="sibTrans" cxnId="{FA388174-AF05-4AF3-9B22-AA08A9F8E875}">
      <dgm:prSet/>
      <dgm:spPr/>
      <dgm:t>
        <a:bodyPr/>
        <a:lstStyle/>
        <a:p>
          <a:endParaRPr lang="de-DE"/>
        </a:p>
      </dgm:t>
    </dgm:pt>
    <dgm:pt modelId="{E8CF32E5-24A0-4FA6-9750-9BB3B2CF95B3}">
      <dgm:prSet custT="1"/>
      <dgm:spPr/>
      <dgm:t>
        <a:bodyPr/>
        <a:lstStyle/>
        <a:p>
          <a:r>
            <a:rPr lang="de-DE" sz="2000" b="0" dirty="0" err="1" smtClean="0"/>
            <a:t>Bayesian</a:t>
          </a:r>
          <a:r>
            <a:rPr lang="de-DE" sz="2000" b="0" dirty="0" smtClean="0"/>
            <a:t> </a:t>
          </a:r>
          <a:r>
            <a:rPr lang="de-DE" sz="2000" b="0" dirty="0" err="1" smtClean="0"/>
            <a:t>interpretation</a:t>
          </a:r>
          <a:endParaRPr lang="de-DE" sz="2000" b="0" dirty="0"/>
        </a:p>
      </dgm:t>
    </dgm:pt>
    <dgm:pt modelId="{2746946D-E667-4CFA-B8BA-A67AC7E2AAFE}" type="parTrans" cxnId="{E2D068DE-E119-428C-BDF9-8774B52DA076}">
      <dgm:prSet/>
      <dgm:spPr/>
      <dgm:t>
        <a:bodyPr/>
        <a:lstStyle/>
        <a:p>
          <a:endParaRPr lang="de-DE"/>
        </a:p>
      </dgm:t>
    </dgm:pt>
    <dgm:pt modelId="{BE85573B-EEA4-4576-A5DA-3FAA5A04C5F9}" type="sibTrans" cxnId="{E2D068DE-E119-428C-BDF9-8774B52DA076}">
      <dgm:prSet/>
      <dgm:spPr/>
      <dgm:t>
        <a:bodyPr/>
        <a:lstStyle/>
        <a:p>
          <a:endParaRPr lang="de-DE"/>
        </a:p>
      </dgm:t>
    </dgm:pt>
    <dgm:pt modelId="{0138B56F-2363-45FB-BB5F-F7C9DE47C3C6}">
      <dgm:prSet phldrT="[Text]" custT="1"/>
      <dgm:spPr/>
      <dgm:t>
        <a:bodyPr/>
        <a:lstStyle/>
        <a:p>
          <a:r>
            <a:rPr lang="de-DE" sz="2000" dirty="0" err="1" smtClean="0"/>
            <a:t>Solve</a:t>
          </a:r>
          <a:r>
            <a:rPr lang="de-DE" sz="2000" dirty="0" smtClean="0"/>
            <a:t> </a:t>
          </a:r>
          <a:r>
            <a:rPr lang="de-DE" sz="2000" dirty="0" err="1" smtClean="0"/>
            <a:t>nonlinear</a:t>
          </a:r>
          <a:r>
            <a:rPr lang="de-DE" sz="2000" dirty="0" smtClean="0"/>
            <a:t> </a:t>
          </a:r>
          <a:r>
            <a:rPr lang="de-DE" sz="2000" dirty="0" err="1" smtClean="0"/>
            <a:t>optimization</a:t>
          </a:r>
          <a:r>
            <a:rPr lang="de-DE" sz="2000" dirty="0" smtClean="0"/>
            <a:t> </a:t>
          </a:r>
          <a:r>
            <a:rPr lang="de-DE" sz="2000" dirty="0" err="1" smtClean="0"/>
            <a:t>problem</a:t>
          </a:r>
          <a:endParaRPr lang="de-DE" sz="2000" dirty="0"/>
        </a:p>
      </dgm:t>
    </dgm:pt>
    <dgm:pt modelId="{644EF000-5AE1-4EDE-8759-5BF001621488}" type="parTrans" cxnId="{4ECD8BBE-C204-49B9-8D0D-ED317E28E1AD}">
      <dgm:prSet/>
      <dgm:spPr/>
      <dgm:t>
        <a:bodyPr/>
        <a:lstStyle/>
        <a:p>
          <a:endParaRPr lang="de-DE"/>
        </a:p>
      </dgm:t>
    </dgm:pt>
    <dgm:pt modelId="{1E8C253A-2340-4EC3-B72C-96D6600F1A08}" type="sibTrans" cxnId="{4ECD8BBE-C204-49B9-8D0D-ED317E28E1AD}">
      <dgm:prSet/>
      <dgm:spPr/>
      <dgm:t>
        <a:bodyPr/>
        <a:lstStyle/>
        <a:p>
          <a:endParaRPr lang="de-DE"/>
        </a:p>
      </dgm:t>
    </dgm:pt>
    <dgm:pt modelId="{38BDC812-DC64-46E1-ACBA-B4D2A3474A30}">
      <dgm:prSet custT="1"/>
      <dgm:spPr/>
      <dgm:t>
        <a:bodyPr/>
        <a:lstStyle/>
        <a:p>
          <a:r>
            <a:rPr lang="de-DE" sz="2000" dirty="0" err="1" smtClean="0"/>
            <a:t>No</a:t>
          </a:r>
          <a:r>
            <a:rPr lang="de-DE" sz="2000" dirty="0" smtClean="0"/>
            <a:t> </a:t>
          </a:r>
          <a:r>
            <a:rPr lang="de-DE" sz="2000" dirty="0" err="1" smtClean="0"/>
            <a:t>parameters</a:t>
          </a:r>
          <a:endParaRPr lang="de-DE" sz="2000" dirty="0"/>
        </a:p>
      </dgm:t>
    </dgm:pt>
    <dgm:pt modelId="{7E0769C8-8CC6-48C3-971C-1FB319AA6447}" type="parTrans" cxnId="{376C985E-7E7C-43DE-A3D7-1838606B1227}">
      <dgm:prSet/>
      <dgm:spPr/>
      <dgm:t>
        <a:bodyPr/>
        <a:lstStyle/>
        <a:p>
          <a:endParaRPr lang="de-DE"/>
        </a:p>
      </dgm:t>
    </dgm:pt>
    <dgm:pt modelId="{FF281622-A407-4D13-885A-B6228CB0318B}" type="sibTrans" cxnId="{376C985E-7E7C-43DE-A3D7-1838606B1227}">
      <dgm:prSet/>
      <dgm:spPr/>
      <dgm:t>
        <a:bodyPr/>
        <a:lstStyle/>
        <a:p>
          <a:endParaRPr lang="de-DE"/>
        </a:p>
      </dgm:t>
    </dgm:pt>
    <dgm:pt modelId="{E80369B1-FC3E-4DF2-8828-53B00EAF4F87}">
      <dgm:prSet phldrT="[Text]" custT="1"/>
      <dgm:spPr/>
      <dgm:t>
        <a:bodyPr/>
        <a:lstStyle/>
        <a:p>
          <a:r>
            <a:rPr lang="de-DE" sz="2000" dirty="0" err="1" smtClean="0"/>
            <a:t>Uses</a:t>
          </a:r>
          <a:r>
            <a:rPr lang="de-DE" sz="2000" dirty="0" smtClean="0"/>
            <a:t> </a:t>
          </a:r>
          <a:r>
            <a:rPr lang="de-DE" sz="2000" dirty="0" err="1" smtClean="0"/>
            <a:t>kernel</a:t>
          </a:r>
          <a:r>
            <a:rPr lang="de-DE" sz="2000" dirty="0" smtClean="0"/>
            <a:t> </a:t>
          </a:r>
          <a:r>
            <a:rPr lang="de-DE" sz="2000" dirty="0" err="1" smtClean="0"/>
            <a:t>methods</a:t>
          </a:r>
          <a:endParaRPr lang="de-DE" sz="2000" dirty="0"/>
        </a:p>
      </dgm:t>
    </dgm:pt>
    <dgm:pt modelId="{D5DE0958-1322-48CA-ABFD-F0F2B36E81E2}" type="parTrans" cxnId="{92CB0B0C-7BA3-436F-BCA7-12DC6E283518}">
      <dgm:prSet/>
      <dgm:spPr/>
      <dgm:t>
        <a:bodyPr/>
        <a:lstStyle/>
        <a:p>
          <a:endParaRPr lang="de-DE"/>
        </a:p>
      </dgm:t>
    </dgm:pt>
    <dgm:pt modelId="{7AB3BD52-EF05-4DD0-8318-80A514700D09}" type="sibTrans" cxnId="{92CB0B0C-7BA3-436F-BCA7-12DC6E283518}">
      <dgm:prSet/>
      <dgm:spPr/>
      <dgm:t>
        <a:bodyPr/>
        <a:lstStyle/>
        <a:p>
          <a:endParaRPr lang="de-DE"/>
        </a:p>
      </dgm:t>
    </dgm:pt>
    <dgm:pt modelId="{989EE374-E457-4E46-B306-A90A07998022}">
      <dgm:prSet phldrT="[Text]" custT="1"/>
      <dgm:spPr/>
      <dgm:t>
        <a:bodyPr/>
        <a:lstStyle/>
        <a:p>
          <a:r>
            <a:rPr lang="de-DE" sz="2000" dirty="0" err="1" smtClean="0"/>
            <a:t>No</a:t>
          </a:r>
          <a:r>
            <a:rPr lang="de-DE" sz="2000" dirty="0" smtClean="0"/>
            <a:t> </a:t>
          </a:r>
          <a:r>
            <a:rPr lang="de-DE" sz="2000" dirty="0" err="1" smtClean="0"/>
            <a:t>parameters</a:t>
          </a:r>
          <a:endParaRPr lang="de-DE" sz="2000" dirty="0"/>
        </a:p>
      </dgm:t>
    </dgm:pt>
    <dgm:pt modelId="{0DA64391-C2F3-4EF9-9F38-6DDC8C3C9553}" type="parTrans" cxnId="{42516CCC-BC33-4C2B-A911-39616585EBC1}">
      <dgm:prSet/>
      <dgm:spPr/>
      <dgm:t>
        <a:bodyPr/>
        <a:lstStyle/>
        <a:p>
          <a:endParaRPr lang="de-DE"/>
        </a:p>
      </dgm:t>
    </dgm:pt>
    <dgm:pt modelId="{8B3EBE76-8D65-44C4-A7DE-134645E36AE1}" type="sibTrans" cxnId="{42516CCC-BC33-4C2B-A911-39616585EBC1}">
      <dgm:prSet/>
      <dgm:spPr/>
      <dgm:t>
        <a:bodyPr/>
        <a:lstStyle/>
        <a:p>
          <a:endParaRPr lang="de-DE"/>
        </a:p>
      </dgm:t>
    </dgm:pt>
    <dgm:pt modelId="{1D4CA3D0-5292-479D-AFDE-0225AD241A17}">
      <dgm:prSet phldrT="[Text]" custT="1"/>
      <dgm:spPr/>
      <dgm:t>
        <a:bodyPr/>
        <a:lstStyle/>
        <a:p>
          <a:r>
            <a:rPr lang="de-DE" sz="2000" dirty="0" err="1" smtClean="0"/>
            <a:t>Mostly</a:t>
          </a:r>
          <a:r>
            <a:rPr lang="de-DE" sz="2000" dirty="0" smtClean="0"/>
            <a:t> </a:t>
          </a:r>
          <a:r>
            <a:rPr lang="de-DE" sz="2000" dirty="0" err="1" smtClean="0"/>
            <a:t>used</a:t>
          </a:r>
          <a:r>
            <a:rPr lang="de-DE" sz="2000" dirty="0" smtClean="0"/>
            <a:t> </a:t>
          </a:r>
          <a:r>
            <a:rPr lang="de-DE" sz="2000" dirty="0" err="1" smtClean="0"/>
            <a:t>for</a:t>
          </a:r>
          <a:r>
            <a:rPr lang="de-DE" sz="2000" dirty="0" smtClean="0"/>
            <a:t> </a:t>
          </a:r>
          <a:r>
            <a:rPr lang="de-DE" sz="2000" dirty="0" err="1" smtClean="0"/>
            <a:t>classification</a:t>
          </a:r>
          <a:endParaRPr lang="de-DE" sz="2000" dirty="0"/>
        </a:p>
      </dgm:t>
    </dgm:pt>
    <dgm:pt modelId="{0D845E6E-B51C-4EBF-A53E-4D176429583E}" type="parTrans" cxnId="{15A2D046-CBD5-4C02-B419-03E8D4A461EC}">
      <dgm:prSet/>
      <dgm:spPr/>
      <dgm:t>
        <a:bodyPr/>
        <a:lstStyle/>
        <a:p>
          <a:endParaRPr lang="de-DE"/>
        </a:p>
      </dgm:t>
    </dgm:pt>
    <dgm:pt modelId="{186DF276-39C0-4632-A23B-DCF0FEA64576}" type="sibTrans" cxnId="{15A2D046-CBD5-4C02-B419-03E8D4A461EC}">
      <dgm:prSet/>
      <dgm:spPr/>
      <dgm:t>
        <a:bodyPr/>
        <a:lstStyle/>
        <a:p>
          <a:endParaRPr lang="de-DE"/>
        </a:p>
      </dgm:t>
    </dgm:pt>
    <dgm:pt modelId="{EFFD5218-426A-4F47-9D9B-A37932D89563}" type="pres">
      <dgm:prSet presAssocID="{DA63BA1F-FF49-4692-BB58-B088384AC9B8}" presName="Name0" presStyleCnt="0">
        <dgm:presLayoutVars>
          <dgm:dir/>
          <dgm:animLvl val="lvl"/>
          <dgm:resizeHandles val="exact"/>
        </dgm:presLayoutVars>
      </dgm:prSet>
      <dgm:spPr/>
      <dgm:t>
        <a:bodyPr/>
        <a:lstStyle/>
        <a:p>
          <a:endParaRPr lang="de-DE"/>
        </a:p>
      </dgm:t>
    </dgm:pt>
    <dgm:pt modelId="{DBC87E79-5F9E-4B3E-B9F9-7FFF134020BC}" type="pres">
      <dgm:prSet presAssocID="{3EF841F4-0F32-417E-81CF-5F0259CC47EA}" presName="composite" presStyleCnt="0"/>
      <dgm:spPr/>
    </dgm:pt>
    <dgm:pt modelId="{9BB879CA-F5A9-40A8-8115-E5E6E8FAE179}" type="pres">
      <dgm:prSet presAssocID="{3EF841F4-0F32-417E-81CF-5F0259CC47EA}" presName="parTx" presStyleLbl="alignNode1" presStyleIdx="0" presStyleCnt="3">
        <dgm:presLayoutVars>
          <dgm:chMax val="0"/>
          <dgm:chPref val="0"/>
          <dgm:bulletEnabled val="1"/>
        </dgm:presLayoutVars>
      </dgm:prSet>
      <dgm:spPr/>
      <dgm:t>
        <a:bodyPr/>
        <a:lstStyle/>
        <a:p>
          <a:endParaRPr lang="de-DE"/>
        </a:p>
      </dgm:t>
    </dgm:pt>
    <dgm:pt modelId="{A214F702-76B2-4482-B1C6-591A4D90F835}" type="pres">
      <dgm:prSet presAssocID="{3EF841F4-0F32-417E-81CF-5F0259CC47EA}" presName="desTx" presStyleLbl="alignAccFollowNode1" presStyleIdx="0" presStyleCnt="3" custLinFactNeighborY="1903">
        <dgm:presLayoutVars>
          <dgm:bulletEnabled val="1"/>
        </dgm:presLayoutVars>
      </dgm:prSet>
      <dgm:spPr/>
      <dgm:t>
        <a:bodyPr/>
        <a:lstStyle/>
        <a:p>
          <a:endParaRPr lang="de-DE"/>
        </a:p>
      </dgm:t>
    </dgm:pt>
    <dgm:pt modelId="{10B7A012-653C-43A9-A832-07794867DCEA}" type="pres">
      <dgm:prSet presAssocID="{AA1FC5BB-47EB-439C-8A92-3F0AEC90DB39}" presName="space" presStyleCnt="0"/>
      <dgm:spPr/>
    </dgm:pt>
    <dgm:pt modelId="{582DB69D-7C06-48F9-A8F2-B84DADA7B5F8}" type="pres">
      <dgm:prSet presAssocID="{E5D7AC28-3A9D-4445-B6A2-BFE77206EDD1}" presName="composite" presStyleCnt="0"/>
      <dgm:spPr/>
    </dgm:pt>
    <dgm:pt modelId="{8A9ACACF-1344-4BE7-9AA7-AD3CB217DE30}" type="pres">
      <dgm:prSet presAssocID="{E5D7AC28-3A9D-4445-B6A2-BFE77206EDD1}" presName="parTx" presStyleLbl="alignNode1" presStyleIdx="1" presStyleCnt="3">
        <dgm:presLayoutVars>
          <dgm:chMax val="0"/>
          <dgm:chPref val="0"/>
          <dgm:bulletEnabled val="1"/>
        </dgm:presLayoutVars>
      </dgm:prSet>
      <dgm:spPr/>
      <dgm:t>
        <a:bodyPr/>
        <a:lstStyle/>
        <a:p>
          <a:endParaRPr lang="de-DE"/>
        </a:p>
      </dgm:t>
    </dgm:pt>
    <dgm:pt modelId="{9BFCE7EA-371A-42C8-801A-E98810265126}" type="pres">
      <dgm:prSet presAssocID="{E5D7AC28-3A9D-4445-B6A2-BFE77206EDD1}" presName="desTx" presStyleLbl="alignAccFollowNode1" presStyleIdx="1" presStyleCnt="3" custScaleX="100367">
        <dgm:presLayoutVars>
          <dgm:bulletEnabled val="1"/>
        </dgm:presLayoutVars>
      </dgm:prSet>
      <dgm:spPr/>
      <dgm:t>
        <a:bodyPr/>
        <a:lstStyle/>
        <a:p>
          <a:endParaRPr lang="de-DE"/>
        </a:p>
      </dgm:t>
    </dgm:pt>
    <dgm:pt modelId="{ED92097B-7770-46A6-8D70-561FE72547F2}" type="pres">
      <dgm:prSet presAssocID="{E9B96B79-082A-4FFD-BCE6-BCDB367A6A2B}" presName="space" presStyleCnt="0"/>
      <dgm:spPr/>
    </dgm:pt>
    <dgm:pt modelId="{BE4F8AF8-BA8E-47C4-932C-235252079FAA}" type="pres">
      <dgm:prSet presAssocID="{128782C0-6687-46AD-B701-C4F1E2DFC25D}" presName="composite" presStyleCnt="0"/>
      <dgm:spPr/>
    </dgm:pt>
    <dgm:pt modelId="{33EAA886-F25A-4E67-A5AA-A94461CF28B2}" type="pres">
      <dgm:prSet presAssocID="{128782C0-6687-46AD-B701-C4F1E2DFC25D}" presName="parTx" presStyleLbl="alignNode1" presStyleIdx="2" presStyleCnt="3">
        <dgm:presLayoutVars>
          <dgm:chMax val="0"/>
          <dgm:chPref val="0"/>
          <dgm:bulletEnabled val="1"/>
        </dgm:presLayoutVars>
      </dgm:prSet>
      <dgm:spPr/>
      <dgm:t>
        <a:bodyPr/>
        <a:lstStyle/>
        <a:p>
          <a:endParaRPr lang="de-DE"/>
        </a:p>
      </dgm:t>
    </dgm:pt>
    <dgm:pt modelId="{ECFF1A4E-180B-410D-904C-50BB56CE6D2A}" type="pres">
      <dgm:prSet presAssocID="{128782C0-6687-46AD-B701-C4F1E2DFC25D}" presName="desTx" presStyleLbl="alignAccFollowNode1" presStyleIdx="2" presStyleCnt="3">
        <dgm:presLayoutVars>
          <dgm:bulletEnabled val="1"/>
        </dgm:presLayoutVars>
      </dgm:prSet>
      <dgm:spPr/>
      <dgm:t>
        <a:bodyPr/>
        <a:lstStyle/>
        <a:p>
          <a:endParaRPr lang="de-DE"/>
        </a:p>
      </dgm:t>
    </dgm:pt>
  </dgm:ptLst>
  <dgm:cxnLst>
    <dgm:cxn modelId="{A3449B09-4022-4F32-A30E-644E5FDEEC86}" type="presOf" srcId="{B501BDD7-1987-47E2-A38A-585F864488FA}" destId="{A214F702-76B2-4482-B1C6-591A4D90F835}" srcOrd="0" destOrd="0" presId="urn:microsoft.com/office/officeart/2005/8/layout/hList1"/>
    <dgm:cxn modelId="{D3AE9557-D8DA-4C79-BC7E-F5E7EF57C053}" type="presOf" srcId="{8A14F811-70C8-41D2-93FF-60FDA6FF3D72}" destId="{9BFCE7EA-371A-42C8-801A-E98810265126}" srcOrd="0" destOrd="0" presId="urn:microsoft.com/office/officeart/2005/8/layout/hList1"/>
    <dgm:cxn modelId="{DE643646-2440-49BA-90CD-104827501451}" type="presOf" srcId="{3EF841F4-0F32-417E-81CF-5F0259CC47EA}" destId="{9BB879CA-F5A9-40A8-8115-E5E6E8FAE179}" srcOrd="0" destOrd="0" presId="urn:microsoft.com/office/officeart/2005/8/layout/hList1"/>
    <dgm:cxn modelId="{15A2D046-CBD5-4C02-B419-03E8D4A461EC}" srcId="{128782C0-6687-46AD-B701-C4F1E2DFC25D}" destId="{1D4CA3D0-5292-479D-AFDE-0225AD241A17}" srcOrd="2" destOrd="0" parTransId="{0D845E6E-B51C-4EBF-A53E-4D176429583E}" sibTransId="{186DF276-39C0-4632-A23B-DCF0FEA64576}"/>
    <dgm:cxn modelId="{2FD1176C-B6F1-47CD-A8DE-FF99A7736970}" type="presOf" srcId="{38BDC812-DC64-46E1-ACBA-B4D2A3474A30}" destId="{9BFCE7EA-371A-42C8-801A-E98810265126}" srcOrd="0" destOrd="1" presId="urn:microsoft.com/office/officeart/2005/8/layout/hList1"/>
    <dgm:cxn modelId="{0AA82FEF-1AF1-4060-BC67-C4C3CC66794D}" type="presOf" srcId="{128782C0-6687-46AD-B701-C4F1E2DFC25D}" destId="{33EAA886-F25A-4E67-A5AA-A94461CF28B2}" srcOrd="0" destOrd="0" presId="urn:microsoft.com/office/officeart/2005/8/layout/hList1"/>
    <dgm:cxn modelId="{286BD341-D6FE-48FE-9F68-D404A7FF11E9}" type="presOf" srcId="{0138B56F-2363-45FB-BB5F-F7C9DE47C3C6}" destId="{A214F702-76B2-4482-B1C6-591A4D90F835}" srcOrd="0" destOrd="1" presId="urn:microsoft.com/office/officeart/2005/8/layout/hList1"/>
    <dgm:cxn modelId="{9ADF7ED8-367B-48D1-9977-873CF66D86F8}" type="presOf" srcId="{E5D7AC28-3A9D-4445-B6A2-BFE77206EDD1}" destId="{8A9ACACF-1344-4BE7-9AA7-AD3CB217DE30}" srcOrd="0" destOrd="0" presId="urn:microsoft.com/office/officeart/2005/8/layout/hList1"/>
    <dgm:cxn modelId="{148641C7-0860-4FB1-83AF-26681D2AD486}" type="presOf" srcId="{DA63BA1F-FF49-4692-BB58-B088384AC9B8}" destId="{EFFD5218-426A-4F47-9D9B-A37932D89563}" srcOrd="0" destOrd="0" presId="urn:microsoft.com/office/officeart/2005/8/layout/hList1"/>
    <dgm:cxn modelId="{70B65EF3-9985-441E-A728-1FAD18ACDDFD}" srcId="{DA63BA1F-FF49-4692-BB58-B088384AC9B8}" destId="{E5D7AC28-3A9D-4445-B6A2-BFE77206EDD1}" srcOrd="1" destOrd="0" parTransId="{763D8550-47D9-4F32-A649-BBB07F9BF5F6}" sibTransId="{E9B96B79-082A-4FFD-BCE6-BCDB367A6A2B}"/>
    <dgm:cxn modelId="{DB976F8B-EAA0-4AB9-98ED-C10EC7D378A5}" type="presOf" srcId="{989EE374-E457-4E46-B306-A90A07998022}" destId="{ECFF1A4E-180B-410D-904C-50BB56CE6D2A}" srcOrd="0" destOrd="1" presId="urn:microsoft.com/office/officeart/2005/8/layout/hList1"/>
    <dgm:cxn modelId="{FA388174-AF05-4AF3-9B22-AA08A9F8E875}" srcId="{E5D7AC28-3A9D-4445-B6A2-BFE77206EDD1}" destId="{8A14F811-70C8-41D2-93FF-60FDA6FF3D72}" srcOrd="0" destOrd="0" parTransId="{46F2A99C-EEDF-40D3-BFC1-2E1367C3A2C0}" sibTransId="{AE6C23C9-97FB-43E7-BDEC-61C3BFC9310A}"/>
    <dgm:cxn modelId="{BE54DFBC-A037-465E-9FD7-ADE300CB53B7}" srcId="{DA63BA1F-FF49-4692-BB58-B088384AC9B8}" destId="{3EF841F4-0F32-417E-81CF-5F0259CC47EA}" srcOrd="0" destOrd="0" parTransId="{BBC9E0E5-8725-4930-ADBA-7FBFC80300E0}" sibTransId="{AA1FC5BB-47EB-439C-8A92-3F0AEC90DB39}"/>
    <dgm:cxn modelId="{92CB0B0C-7BA3-436F-BCA7-12DC6E283518}" srcId="{128782C0-6687-46AD-B701-C4F1E2DFC25D}" destId="{E80369B1-FC3E-4DF2-8828-53B00EAF4F87}" srcOrd="0" destOrd="0" parTransId="{D5DE0958-1322-48CA-ABFD-F0F2B36E81E2}" sibTransId="{7AB3BD52-EF05-4DD0-8318-80A514700D09}"/>
    <dgm:cxn modelId="{D956CCBC-A8D2-4C0B-88B0-05AD3F5A3BDD}" type="presOf" srcId="{E8CF32E5-24A0-4FA6-9750-9BB3B2CF95B3}" destId="{9BFCE7EA-371A-42C8-801A-E98810265126}" srcOrd="0" destOrd="2" presId="urn:microsoft.com/office/officeart/2005/8/layout/hList1"/>
    <dgm:cxn modelId="{4ECD8BBE-C204-49B9-8D0D-ED317E28E1AD}" srcId="{3EF841F4-0F32-417E-81CF-5F0259CC47EA}" destId="{0138B56F-2363-45FB-BB5F-F7C9DE47C3C6}" srcOrd="1" destOrd="0" parTransId="{644EF000-5AE1-4EDE-8759-5BF001621488}" sibTransId="{1E8C253A-2340-4EC3-B72C-96D6600F1A08}"/>
    <dgm:cxn modelId="{5D4261E1-CDBE-4687-A34C-405D5B5536D1}" srcId="{DA63BA1F-FF49-4692-BB58-B088384AC9B8}" destId="{128782C0-6687-46AD-B701-C4F1E2DFC25D}" srcOrd="2" destOrd="0" parTransId="{2E8CB0AF-C46A-47D1-91E3-EAFE326EDF71}" sibTransId="{7DFAEB31-9EF8-47C2-9931-0985E5DAB906}"/>
    <dgm:cxn modelId="{E2D068DE-E119-428C-BDF9-8774B52DA076}" srcId="{E5D7AC28-3A9D-4445-B6A2-BFE77206EDD1}" destId="{E8CF32E5-24A0-4FA6-9750-9BB3B2CF95B3}" srcOrd="2" destOrd="0" parTransId="{2746946D-E667-4CFA-B8BA-A67AC7E2AAFE}" sibTransId="{BE85573B-EEA4-4576-A5DA-3FAA5A04C5F9}"/>
    <dgm:cxn modelId="{F97D400E-56A6-44E2-85CE-1677A9103CDD}" type="presOf" srcId="{E80369B1-FC3E-4DF2-8828-53B00EAF4F87}" destId="{ECFF1A4E-180B-410D-904C-50BB56CE6D2A}" srcOrd="0" destOrd="0" presId="urn:microsoft.com/office/officeart/2005/8/layout/hList1"/>
    <dgm:cxn modelId="{FFC49249-95E4-4DE4-8294-F89D7B610FC6}" srcId="{3EF841F4-0F32-417E-81CF-5F0259CC47EA}" destId="{B501BDD7-1987-47E2-A38A-585F864488FA}" srcOrd="0" destOrd="0" parTransId="{16296298-CA1C-4C0E-A717-54B194B572CC}" sibTransId="{2C9ACC43-1AA1-4FB3-A769-2FB735FC3469}"/>
    <dgm:cxn modelId="{11795AFF-C54E-4AE6-8B41-F9345645A54A}" type="presOf" srcId="{1D4CA3D0-5292-479D-AFDE-0225AD241A17}" destId="{ECFF1A4E-180B-410D-904C-50BB56CE6D2A}" srcOrd="0" destOrd="2" presId="urn:microsoft.com/office/officeart/2005/8/layout/hList1"/>
    <dgm:cxn modelId="{376C985E-7E7C-43DE-A3D7-1838606B1227}" srcId="{E5D7AC28-3A9D-4445-B6A2-BFE77206EDD1}" destId="{38BDC812-DC64-46E1-ACBA-B4D2A3474A30}" srcOrd="1" destOrd="0" parTransId="{7E0769C8-8CC6-48C3-971C-1FB319AA6447}" sibTransId="{FF281622-A407-4D13-885A-B6228CB0318B}"/>
    <dgm:cxn modelId="{42516CCC-BC33-4C2B-A911-39616585EBC1}" srcId="{128782C0-6687-46AD-B701-C4F1E2DFC25D}" destId="{989EE374-E457-4E46-B306-A90A07998022}" srcOrd="1" destOrd="0" parTransId="{0DA64391-C2F3-4EF9-9F38-6DDC8C3C9553}" sibTransId="{8B3EBE76-8D65-44C4-A7DE-134645E36AE1}"/>
    <dgm:cxn modelId="{E6BB1EF9-8510-41C1-9575-C5146460ED0E}" type="presParOf" srcId="{EFFD5218-426A-4F47-9D9B-A37932D89563}" destId="{DBC87E79-5F9E-4B3E-B9F9-7FFF134020BC}" srcOrd="0" destOrd="0" presId="urn:microsoft.com/office/officeart/2005/8/layout/hList1"/>
    <dgm:cxn modelId="{D8153CB4-3232-4180-82D4-D4E9BAD84A2E}" type="presParOf" srcId="{DBC87E79-5F9E-4B3E-B9F9-7FFF134020BC}" destId="{9BB879CA-F5A9-40A8-8115-E5E6E8FAE179}" srcOrd="0" destOrd="0" presId="urn:microsoft.com/office/officeart/2005/8/layout/hList1"/>
    <dgm:cxn modelId="{8937E200-28FF-4C34-B243-8CE6B85150CB}" type="presParOf" srcId="{DBC87E79-5F9E-4B3E-B9F9-7FFF134020BC}" destId="{A214F702-76B2-4482-B1C6-591A4D90F835}" srcOrd="1" destOrd="0" presId="urn:microsoft.com/office/officeart/2005/8/layout/hList1"/>
    <dgm:cxn modelId="{55E60BA2-596B-47F6-AF4D-898F24640405}" type="presParOf" srcId="{EFFD5218-426A-4F47-9D9B-A37932D89563}" destId="{10B7A012-653C-43A9-A832-07794867DCEA}" srcOrd="1" destOrd="0" presId="urn:microsoft.com/office/officeart/2005/8/layout/hList1"/>
    <dgm:cxn modelId="{3BCFC3A7-277D-4F7A-B7ED-1B87312D7044}" type="presParOf" srcId="{EFFD5218-426A-4F47-9D9B-A37932D89563}" destId="{582DB69D-7C06-48F9-A8F2-B84DADA7B5F8}" srcOrd="2" destOrd="0" presId="urn:microsoft.com/office/officeart/2005/8/layout/hList1"/>
    <dgm:cxn modelId="{D6C4AB40-422B-40E0-8781-7BCE927E5934}" type="presParOf" srcId="{582DB69D-7C06-48F9-A8F2-B84DADA7B5F8}" destId="{8A9ACACF-1344-4BE7-9AA7-AD3CB217DE30}" srcOrd="0" destOrd="0" presId="urn:microsoft.com/office/officeart/2005/8/layout/hList1"/>
    <dgm:cxn modelId="{57491DAF-636F-47C8-8983-4E8FF1DC6A28}" type="presParOf" srcId="{582DB69D-7C06-48F9-A8F2-B84DADA7B5F8}" destId="{9BFCE7EA-371A-42C8-801A-E98810265126}" srcOrd="1" destOrd="0" presId="urn:microsoft.com/office/officeart/2005/8/layout/hList1"/>
    <dgm:cxn modelId="{441028CF-F2AA-4F5D-BF63-DF22FC6D018C}" type="presParOf" srcId="{EFFD5218-426A-4F47-9D9B-A37932D89563}" destId="{ED92097B-7770-46A6-8D70-561FE72547F2}" srcOrd="3" destOrd="0" presId="urn:microsoft.com/office/officeart/2005/8/layout/hList1"/>
    <dgm:cxn modelId="{3C74F7E6-9CCD-4895-A419-BEEFB2E91606}" type="presParOf" srcId="{EFFD5218-426A-4F47-9D9B-A37932D89563}" destId="{BE4F8AF8-BA8E-47C4-932C-235252079FAA}" srcOrd="4" destOrd="0" presId="urn:microsoft.com/office/officeart/2005/8/layout/hList1"/>
    <dgm:cxn modelId="{04C81F73-9609-4AD5-A53E-B68DCAACCEE8}" type="presParOf" srcId="{BE4F8AF8-BA8E-47C4-932C-235252079FAA}" destId="{33EAA886-F25A-4E67-A5AA-A94461CF28B2}" srcOrd="0" destOrd="0" presId="urn:microsoft.com/office/officeart/2005/8/layout/hList1"/>
    <dgm:cxn modelId="{B40B19CB-3846-4DDF-B902-A2729BEB4CE2}" type="presParOf" srcId="{BE4F8AF8-BA8E-47C4-932C-235252079FAA}" destId="{ECFF1A4E-180B-410D-904C-50BB56CE6D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FFF305-C16D-4B99-860A-C5AC28B8B94D}" type="doc">
      <dgm:prSet loTypeId="urn:microsoft.com/office/officeart/2005/8/layout/chevron2" loCatId="process" qsTypeId="urn:microsoft.com/office/officeart/2005/8/quickstyle/simple4" qsCatId="simple" csTypeId="urn:microsoft.com/office/officeart/2005/8/colors/accent1_2" csCatId="accent1" phldr="1"/>
      <dgm:spPr/>
    </dgm:pt>
    <dgm:pt modelId="{1641BE5A-AEFC-4D72-8563-AFEDEE2A5BE8}">
      <dgm:prSet phldrT="[Text]" custT="1"/>
      <dgm:spPr/>
      <dgm:t>
        <a:bodyPr/>
        <a:lstStyle/>
        <a:p>
          <a:r>
            <a:rPr lang="de-DE" sz="1600" dirty="0" smtClean="0"/>
            <a:t>1. </a:t>
          </a:r>
          <a:r>
            <a:rPr lang="de-DE" sz="1600" dirty="0" err="1" smtClean="0"/>
            <a:t>Choose</a:t>
          </a:r>
          <a:r>
            <a:rPr lang="de-DE" sz="1600" dirty="0" smtClean="0"/>
            <a:t> </a:t>
          </a:r>
          <a:r>
            <a:rPr lang="de-DE" sz="1600" dirty="0" err="1" smtClean="0"/>
            <a:t>model</a:t>
          </a:r>
          <a:endParaRPr lang="de-DE" sz="1600" dirty="0"/>
        </a:p>
      </dgm:t>
    </dgm:pt>
    <dgm:pt modelId="{7B983BFC-91AD-4E71-84DA-7A342497F396}" type="parTrans" cxnId="{EC368744-4668-42BF-979B-F53B45503EEE}">
      <dgm:prSet/>
      <dgm:spPr/>
      <dgm:t>
        <a:bodyPr/>
        <a:lstStyle/>
        <a:p>
          <a:endParaRPr lang="de-DE"/>
        </a:p>
      </dgm:t>
    </dgm:pt>
    <dgm:pt modelId="{110B5EA3-71CA-4E99-80B5-64172C14D3B3}" type="sibTrans" cxnId="{EC368744-4668-42BF-979B-F53B45503EEE}">
      <dgm:prSet/>
      <dgm:spPr/>
      <dgm:t>
        <a:bodyPr/>
        <a:lstStyle/>
        <a:p>
          <a:endParaRPr lang="de-DE"/>
        </a:p>
      </dgm:t>
    </dgm:pt>
    <dgm:pt modelId="{4DAA3663-1C88-4B70-B17F-DF83D8187BED}">
      <dgm:prSet phldrT="[Text]" custT="1"/>
      <dgm:spPr/>
      <dgm:t>
        <a:bodyPr/>
        <a:lstStyle/>
        <a:p>
          <a:r>
            <a:rPr lang="de-DE" sz="1600" dirty="0" smtClean="0"/>
            <a:t>2. Find Parameters </a:t>
          </a:r>
          <a:endParaRPr lang="de-DE" sz="1600" dirty="0"/>
        </a:p>
      </dgm:t>
    </dgm:pt>
    <dgm:pt modelId="{427CBCA9-A647-4243-B452-F55660A62412}" type="parTrans" cxnId="{A2D9D2E0-B3B8-4ABF-AF5D-A35D14C2A0F4}">
      <dgm:prSet/>
      <dgm:spPr/>
      <dgm:t>
        <a:bodyPr/>
        <a:lstStyle/>
        <a:p>
          <a:endParaRPr lang="de-DE"/>
        </a:p>
      </dgm:t>
    </dgm:pt>
    <dgm:pt modelId="{E2CB4518-47D8-4886-B529-D28852332261}" type="sibTrans" cxnId="{A2D9D2E0-B3B8-4ABF-AF5D-A35D14C2A0F4}">
      <dgm:prSet/>
      <dgm:spPr/>
      <dgm:t>
        <a:bodyPr/>
        <a:lstStyle/>
        <a:p>
          <a:endParaRPr lang="de-DE"/>
        </a:p>
      </dgm:t>
    </dgm:pt>
    <dgm:pt modelId="{9B1556C5-6F9E-4E3E-B8FC-6E417A9798F2}">
      <dgm:prSet phldrT="[Text]" custT="1"/>
      <dgm:spPr/>
      <dgm:t>
        <a:bodyPr/>
        <a:lstStyle/>
        <a:p>
          <a:r>
            <a:rPr lang="de-DE" sz="1600" dirty="0" smtClean="0"/>
            <a:t>3. </a:t>
          </a:r>
          <a:r>
            <a:rPr lang="de-DE" sz="1600" dirty="0" err="1" smtClean="0"/>
            <a:t>Validate</a:t>
          </a:r>
          <a:r>
            <a:rPr lang="de-DE" sz="1600" dirty="0" smtClean="0"/>
            <a:t> Model</a:t>
          </a:r>
          <a:endParaRPr lang="de-DE" sz="1600" dirty="0"/>
        </a:p>
      </dgm:t>
    </dgm:pt>
    <dgm:pt modelId="{21D0C10A-889E-43DC-9D68-742DEE6EBD63}" type="parTrans" cxnId="{A9AE2352-4D02-4E5B-B70D-A3881EF802F8}">
      <dgm:prSet/>
      <dgm:spPr/>
      <dgm:t>
        <a:bodyPr/>
        <a:lstStyle/>
        <a:p>
          <a:endParaRPr lang="de-DE"/>
        </a:p>
      </dgm:t>
    </dgm:pt>
    <dgm:pt modelId="{8308A13C-C71E-48B7-B9EA-554E49C0BAD7}" type="sibTrans" cxnId="{A9AE2352-4D02-4E5B-B70D-A3881EF802F8}">
      <dgm:prSet/>
      <dgm:spPr/>
      <dgm:t>
        <a:bodyPr/>
        <a:lstStyle/>
        <a:p>
          <a:endParaRPr lang="de-DE"/>
        </a:p>
      </dgm:t>
    </dgm:pt>
    <dgm:pt modelId="{DC35B757-62B4-464F-B77B-F5A2DB0C4CFD}">
      <dgm:prSet phldrT="[Text]" custT="1"/>
      <dgm:spPr/>
      <dgm:t>
        <a:bodyPr/>
        <a:lstStyle/>
        <a:p>
          <a:r>
            <a:rPr lang="de-DE" sz="1600" dirty="0" smtClean="0"/>
            <a:t>Type </a:t>
          </a:r>
          <a:r>
            <a:rPr lang="de-DE" sz="1600" dirty="0" err="1" smtClean="0"/>
            <a:t>of</a:t>
          </a:r>
          <a:r>
            <a:rPr lang="de-DE" sz="1600" dirty="0" smtClean="0"/>
            <a:t> </a:t>
          </a:r>
          <a:r>
            <a:rPr lang="de-DE" sz="1600" dirty="0" err="1" smtClean="0"/>
            <a:t>basis</a:t>
          </a:r>
          <a:r>
            <a:rPr lang="de-DE" sz="1600" dirty="0" smtClean="0"/>
            <a:t> </a:t>
          </a:r>
          <a:r>
            <a:rPr lang="de-DE" sz="1600" dirty="0" err="1" smtClean="0"/>
            <a:t>functions</a:t>
          </a:r>
          <a:endParaRPr lang="de-DE" sz="1600" dirty="0"/>
        </a:p>
      </dgm:t>
    </dgm:pt>
    <dgm:pt modelId="{F6B2ED8E-77BD-4512-A8A3-A68074CE8CBC}" type="parTrans" cxnId="{036AEE37-342E-457A-BBC4-8AA12DF40E09}">
      <dgm:prSet/>
      <dgm:spPr/>
      <dgm:t>
        <a:bodyPr/>
        <a:lstStyle/>
        <a:p>
          <a:endParaRPr lang="de-DE"/>
        </a:p>
      </dgm:t>
    </dgm:pt>
    <dgm:pt modelId="{93347130-FC43-4C89-98D7-C67BF099F433}" type="sibTrans" cxnId="{036AEE37-342E-457A-BBC4-8AA12DF40E09}">
      <dgm:prSet/>
      <dgm:spPr/>
      <dgm:t>
        <a:bodyPr/>
        <a:lstStyle/>
        <a:p>
          <a:endParaRPr lang="de-DE"/>
        </a:p>
      </dgm:t>
    </dgm:pt>
    <dgm:pt modelId="{4E990D3E-5FA5-4842-B954-DAD12B871A9A}">
      <dgm:prSet phldrT="[Text]" custT="1"/>
      <dgm:spPr/>
      <dgm:t>
        <a:bodyPr/>
        <a:lstStyle/>
        <a:p>
          <a:r>
            <a:rPr lang="de-DE" sz="1600" dirty="0" err="1" smtClean="0"/>
            <a:t>Number</a:t>
          </a:r>
          <a:r>
            <a:rPr lang="de-DE" sz="1600" dirty="0" smtClean="0"/>
            <a:t> </a:t>
          </a:r>
          <a:r>
            <a:rPr lang="de-DE" sz="1600" dirty="0" err="1" smtClean="0"/>
            <a:t>of</a:t>
          </a:r>
          <a:r>
            <a:rPr lang="de-DE" sz="1600" dirty="0" smtClean="0"/>
            <a:t> </a:t>
          </a:r>
          <a:r>
            <a:rPr lang="de-DE" sz="1600" dirty="0" err="1" smtClean="0"/>
            <a:t>basis</a:t>
          </a:r>
          <a:r>
            <a:rPr lang="de-DE" sz="1600" dirty="0" smtClean="0"/>
            <a:t> </a:t>
          </a:r>
          <a:r>
            <a:rPr lang="de-DE" sz="1600" dirty="0" err="1" smtClean="0"/>
            <a:t>functions</a:t>
          </a:r>
          <a:endParaRPr lang="de-DE" sz="1600" dirty="0"/>
        </a:p>
      </dgm:t>
    </dgm:pt>
    <dgm:pt modelId="{4F13D42A-555E-48FF-ABB0-BF77E6ABA70E}" type="parTrans" cxnId="{5763CEE4-605C-4FFD-81D9-57659A736DF4}">
      <dgm:prSet/>
      <dgm:spPr/>
      <dgm:t>
        <a:bodyPr/>
        <a:lstStyle/>
        <a:p>
          <a:endParaRPr lang="de-DE"/>
        </a:p>
      </dgm:t>
    </dgm:pt>
    <dgm:pt modelId="{24B18354-4DF1-4F31-A5DE-76E26AE9C742}" type="sibTrans" cxnId="{5763CEE4-605C-4FFD-81D9-57659A736DF4}">
      <dgm:prSet/>
      <dgm:spPr/>
      <dgm:t>
        <a:bodyPr/>
        <a:lstStyle/>
        <a:p>
          <a:endParaRPr lang="de-DE"/>
        </a:p>
      </dgm:t>
    </dgm:pt>
    <dgm:pt modelId="{309D56FF-4F5D-42F2-9421-7C385EEF1B7A}">
      <dgm:prSet phldrT="[Text]" custT="1"/>
      <dgm:spPr/>
      <dgm:t>
        <a:bodyPr/>
        <a:lstStyle/>
        <a:p>
          <a:r>
            <a:rPr lang="de-DE" sz="1600" dirty="0" err="1" smtClean="0"/>
            <a:t>Specify</a:t>
          </a:r>
          <a:r>
            <a:rPr lang="de-DE" sz="1600" dirty="0" smtClean="0"/>
            <a:t> a </a:t>
          </a:r>
          <a:r>
            <a:rPr lang="de-DE" sz="1600" b="1" i="0" dirty="0" err="1" smtClean="0"/>
            <a:t>loss</a:t>
          </a:r>
          <a:r>
            <a:rPr lang="de-DE" sz="1600" b="1" i="0" dirty="0" smtClean="0"/>
            <a:t> </a:t>
          </a:r>
          <a:r>
            <a:rPr lang="de-DE" sz="1600" b="1" i="0" dirty="0" err="1" smtClean="0"/>
            <a:t>function</a:t>
          </a:r>
          <a:r>
            <a:rPr lang="de-DE" sz="1600" dirty="0" smtClean="0"/>
            <a:t> </a:t>
          </a:r>
          <a:r>
            <a:rPr lang="de-DE" sz="1600" dirty="0" err="1" smtClean="0"/>
            <a:t>which</a:t>
          </a:r>
          <a:r>
            <a:rPr lang="de-DE" sz="1600" dirty="0" smtClean="0"/>
            <a:t> </a:t>
          </a:r>
          <a:r>
            <a:rPr lang="de-DE" sz="1600" dirty="0" err="1" smtClean="0"/>
            <a:t>measures</a:t>
          </a:r>
          <a:r>
            <a:rPr lang="de-DE" sz="1600" dirty="0" smtClean="0"/>
            <a:t> „</a:t>
          </a:r>
          <a:r>
            <a:rPr lang="de-DE" sz="1600" dirty="0" err="1" smtClean="0"/>
            <a:t>how</a:t>
          </a:r>
          <a:r>
            <a:rPr lang="de-DE" sz="1600" dirty="0" smtClean="0"/>
            <a:t> </a:t>
          </a:r>
          <a:r>
            <a:rPr lang="de-DE" sz="1600" dirty="0" err="1" smtClean="0"/>
            <a:t>good</a:t>
          </a:r>
          <a:r>
            <a:rPr lang="de-DE" sz="1600" dirty="0" smtClean="0"/>
            <a:t> </a:t>
          </a:r>
          <a:r>
            <a:rPr lang="de-DE" sz="1600" dirty="0" err="1" smtClean="0"/>
            <a:t>the</a:t>
          </a:r>
          <a:r>
            <a:rPr lang="de-DE" sz="1600" dirty="0" smtClean="0"/>
            <a:t> </a:t>
          </a:r>
          <a:r>
            <a:rPr lang="de-DE" sz="1600" dirty="0" err="1" smtClean="0"/>
            <a:t>model</a:t>
          </a:r>
          <a:r>
            <a:rPr lang="de-DE" sz="1600" dirty="0" smtClean="0"/>
            <a:t> </a:t>
          </a:r>
          <a:r>
            <a:rPr lang="de-DE" sz="1600" dirty="0" err="1" smtClean="0"/>
            <a:t>fits</a:t>
          </a:r>
          <a:r>
            <a:rPr lang="de-DE" sz="1600" dirty="0" smtClean="0"/>
            <a:t> </a:t>
          </a:r>
          <a:r>
            <a:rPr lang="de-DE" sz="1600" dirty="0" err="1" smtClean="0"/>
            <a:t>the</a:t>
          </a:r>
          <a:r>
            <a:rPr lang="de-DE" sz="1600" dirty="0" smtClean="0"/>
            <a:t> </a:t>
          </a:r>
          <a:r>
            <a:rPr lang="de-DE" sz="1600" dirty="0" err="1" smtClean="0"/>
            <a:t>data</a:t>
          </a:r>
          <a:r>
            <a:rPr lang="de-DE" sz="1600" dirty="0" smtClean="0"/>
            <a:t>“ </a:t>
          </a:r>
          <a:endParaRPr lang="de-DE" sz="1600" dirty="0"/>
        </a:p>
      </dgm:t>
    </dgm:pt>
    <dgm:pt modelId="{7C85A2F6-3CAA-41B2-8471-17ADAA8C62B6}" type="parTrans" cxnId="{B147DF27-1662-4DFA-B271-CACA64F04B90}">
      <dgm:prSet/>
      <dgm:spPr/>
      <dgm:t>
        <a:bodyPr/>
        <a:lstStyle/>
        <a:p>
          <a:endParaRPr lang="de-DE"/>
        </a:p>
      </dgm:t>
    </dgm:pt>
    <dgm:pt modelId="{71FCF914-07FC-4C01-BF2C-CCB907E170F8}" type="sibTrans" cxnId="{B147DF27-1662-4DFA-B271-CACA64F04B90}">
      <dgm:prSet/>
      <dgm:spPr/>
      <dgm:t>
        <a:bodyPr/>
        <a:lstStyle/>
        <a:p>
          <a:endParaRPr lang="de-DE"/>
        </a:p>
      </dgm:t>
    </dgm:pt>
    <dgm:pt modelId="{912D4BED-EA31-4276-8D40-405054A302EF}">
      <dgm:prSet phldrT="[Text]" custT="1"/>
      <dgm:spPr/>
      <dgm:t>
        <a:bodyPr/>
        <a:lstStyle/>
        <a:p>
          <a:r>
            <a:rPr lang="de-DE" sz="1600" dirty="0" err="1" smtClean="0"/>
            <a:t>Use</a:t>
          </a:r>
          <a:r>
            <a:rPr lang="de-DE" sz="1600" dirty="0" smtClean="0"/>
            <a:t> explicit </a:t>
          </a:r>
          <a:r>
            <a:rPr lang="de-DE" sz="1600" dirty="0" err="1" smtClean="0"/>
            <a:t>solution</a:t>
          </a:r>
          <a:r>
            <a:rPr lang="de-DE" sz="1600" dirty="0" smtClean="0"/>
            <a:t> </a:t>
          </a:r>
          <a:r>
            <a:rPr lang="de-DE" sz="1600" dirty="0" err="1" smtClean="0"/>
            <a:t>or</a:t>
          </a:r>
          <a:r>
            <a:rPr lang="de-DE" sz="1600" dirty="0" smtClean="0"/>
            <a:t> iterative </a:t>
          </a:r>
          <a:r>
            <a:rPr lang="de-DE" sz="1600" dirty="0" err="1" smtClean="0"/>
            <a:t>algorithms</a:t>
          </a:r>
          <a:r>
            <a:rPr lang="de-DE" sz="1600" dirty="0" smtClean="0"/>
            <a:t> </a:t>
          </a:r>
          <a:r>
            <a:rPr lang="de-DE" sz="1600" dirty="0" err="1" smtClean="0"/>
            <a:t>to</a:t>
          </a:r>
          <a:r>
            <a:rPr lang="de-DE" sz="1600" dirty="0" smtClean="0"/>
            <a:t> </a:t>
          </a:r>
          <a:r>
            <a:rPr lang="de-DE" sz="1600" dirty="0" err="1" smtClean="0"/>
            <a:t>obtain</a:t>
          </a:r>
          <a:r>
            <a:rPr lang="de-DE" sz="1600" dirty="0" smtClean="0"/>
            <a:t> </a:t>
          </a:r>
          <a:r>
            <a:rPr lang="de-DE" sz="1600" dirty="0" err="1" smtClean="0"/>
            <a:t>parameters</a:t>
          </a:r>
          <a:r>
            <a:rPr lang="de-DE" sz="1600" dirty="0" smtClean="0"/>
            <a:t> </a:t>
          </a:r>
          <a:endParaRPr lang="de-DE" sz="1600" dirty="0"/>
        </a:p>
      </dgm:t>
    </dgm:pt>
    <dgm:pt modelId="{9ECB4132-C228-46AB-ACBF-455B13E36EA7}" type="parTrans" cxnId="{D76D62C0-D70E-4942-8962-FD35250676AA}">
      <dgm:prSet/>
      <dgm:spPr/>
      <dgm:t>
        <a:bodyPr/>
        <a:lstStyle/>
        <a:p>
          <a:endParaRPr lang="de-DE"/>
        </a:p>
      </dgm:t>
    </dgm:pt>
    <dgm:pt modelId="{793516FC-76CE-448C-8791-7BAF402E4312}" type="sibTrans" cxnId="{D76D62C0-D70E-4942-8962-FD35250676AA}">
      <dgm:prSet/>
      <dgm:spPr/>
      <dgm:t>
        <a:bodyPr/>
        <a:lstStyle/>
        <a:p>
          <a:endParaRPr lang="de-DE"/>
        </a:p>
      </dgm:t>
    </dgm:pt>
    <dgm:pt modelId="{D4C9709C-E6A9-40FD-8635-BAA89B07AB30}">
      <dgm:prSet phldrT="[Text]" custT="1"/>
      <dgm:spPr/>
      <dgm:t>
        <a:bodyPr/>
        <a:lstStyle/>
        <a:p>
          <a:r>
            <a:rPr lang="de-DE" sz="1600" dirty="0" err="1" smtClean="0"/>
            <a:t>Specify</a:t>
          </a:r>
          <a:r>
            <a:rPr lang="de-DE" sz="1600" dirty="0" smtClean="0"/>
            <a:t> </a:t>
          </a:r>
          <a:r>
            <a:rPr lang="de-DE" sz="1600" dirty="0" err="1" smtClean="0"/>
            <a:t>constraints</a:t>
          </a:r>
          <a:r>
            <a:rPr lang="de-DE" sz="1600" dirty="0" smtClean="0"/>
            <a:t> on </a:t>
          </a:r>
          <a:r>
            <a:rPr lang="de-DE" sz="1600" dirty="0" err="1" smtClean="0"/>
            <a:t>the</a:t>
          </a:r>
          <a:r>
            <a:rPr lang="de-DE" sz="1600" dirty="0" smtClean="0"/>
            <a:t> </a:t>
          </a:r>
          <a:r>
            <a:rPr lang="de-DE" sz="1600" dirty="0" err="1" smtClean="0"/>
            <a:t>parameters</a:t>
          </a:r>
          <a:endParaRPr lang="de-DE" sz="1600" dirty="0"/>
        </a:p>
      </dgm:t>
    </dgm:pt>
    <dgm:pt modelId="{B720E835-AA30-4C4A-9B1D-CE2B90C31A36}" type="parTrans" cxnId="{11438810-E22C-46D0-AAF2-55DDF2FF65F2}">
      <dgm:prSet/>
      <dgm:spPr/>
      <dgm:t>
        <a:bodyPr/>
        <a:lstStyle/>
        <a:p>
          <a:endParaRPr lang="de-DE"/>
        </a:p>
      </dgm:t>
    </dgm:pt>
    <dgm:pt modelId="{A8185EC6-74F0-4C6A-8304-6496915AC81A}" type="sibTrans" cxnId="{11438810-E22C-46D0-AAF2-55DDF2FF65F2}">
      <dgm:prSet/>
      <dgm:spPr/>
      <dgm:t>
        <a:bodyPr/>
        <a:lstStyle/>
        <a:p>
          <a:endParaRPr lang="de-DE"/>
        </a:p>
      </dgm:t>
    </dgm:pt>
    <dgm:pt modelId="{50CEED50-FA1B-40B6-86AC-DE745D8B7B59}">
      <dgm:prSet phldrT="[Text]" custT="1"/>
      <dgm:spPr/>
      <dgm:t>
        <a:bodyPr/>
        <a:lstStyle/>
        <a:p>
          <a:r>
            <a:rPr lang="de-DE" sz="1600" dirty="0" err="1" smtClean="0"/>
            <a:t>Use</a:t>
          </a:r>
          <a:r>
            <a:rPr lang="de-DE" sz="1600" dirty="0" smtClean="0"/>
            <a:t> a </a:t>
          </a:r>
          <a:r>
            <a:rPr lang="de-DE" sz="1600" dirty="0" err="1" smtClean="0"/>
            <a:t>second</a:t>
          </a:r>
          <a:r>
            <a:rPr lang="de-DE" sz="1600" dirty="0" smtClean="0"/>
            <a:t> </a:t>
          </a:r>
          <a:r>
            <a:rPr lang="de-DE" sz="1600" dirty="0" err="1" smtClean="0"/>
            <a:t>dataset</a:t>
          </a:r>
          <a:r>
            <a:rPr lang="de-DE" sz="1600" dirty="0" smtClean="0"/>
            <a:t> </a:t>
          </a:r>
          <a:r>
            <a:rPr lang="de-DE" sz="1600" dirty="0" err="1" smtClean="0"/>
            <a:t>which</a:t>
          </a:r>
          <a:r>
            <a:rPr lang="de-DE" sz="1600" dirty="0" smtClean="0"/>
            <a:t> was not </a:t>
          </a:r>
          <a:r>
            <a:rPr lang="de-DE" sz="1600" dirty="0" err="1" smtClean="0"/>
            <a:t>used</a:t>
          </a:r>
          <a:r>
            <a:rPr lang="de-DE" sz="1600" dirty="0" smtClean="0"/>
            <a:t> </a:t>
          </a:r>
          <a:r>
            <a:rPr lang="de-DE" sz="1600" dirty="0" err="1" smtClean="0"/>
            <a:t>for</a:t>
          </a:r>
          <a:r>
            <a:rPr lang="de-DE" sz="1600" dirty="0" smtClean="0"/>
            <a:t> </a:t>
          </a:r>
          <a:r>
            <a:rPr lang="de-DE" sz="1600" dirty="0" err="1" smtClean="0"/>
            <a:t>training</a:t>
          </a:r>
          <a:r>
            <a:rPr lang="de-DE" sz="1600" dirty="0" smtClean="0"/>
            <a:t> </a:t>
          </a:r>
          <a:r>
            <a:rPr lang="de-DE" sz="1600" dirty="0" err="1" smtClean="0"/>
            <a:t>to</a:t>
          </a:r>
          <a:r>
            <a:rPr lang="de-DE" sz="1600" dirty="0" smtClean="0"/>
            <a:t> </a:t>
          </a:r>
          <a:r>
            <a:rPr lang="de-DE" sz="1600" dirty="0" err="1" smtClean="0"/>
            <a:t>evaluate</a:t>
          </a:r>
          <a:r>
            <a:rPr lang="de-DE" sz="1600" dirty="0" smtClean="0"/>
            <a:t> </a:t>
          </a:r>
          <a:r>
            <a:rPr lang="de-DE" sz="1600" dirty="0" err="1" smtClean="0"/>
            <a:t>the</a:t>
          </a:r>
          <a:r>
            <a:rPr lang="de-DE" sz="1600" dirty="0" smtClean="0"/>
            <a:t> </a:t>
          </a:r>
          <a:r>
            <a:rPr lang="de-DE" sz="1600" dirty="0" err="1" smtClean="0"/>
            <a:t>performance</a:t>
          </a:r>
          <a:r>
            <a:rPr lang="de-DE" sz="1600" dirty="0" smtClean="0"/>
            <a:t> </a:t>
          </a:r>
          <a:r>
            <a:rPr lang="de-DE" sz="1600" dirty="0" err="1" smtClean="0"/>
            <a:t>of</a:t>
          </a:r>
          <a:r>
            <a:rPr lang="de-DE" sz="1600" dirty="0" smtClean="0"/>
            <a:t> </a:t>
          </a:r>
          <a:r>
            <a:rPr lang="de-DE" sz="1600" dirty="0" err="1" smtClean="0"/>
            <a:t>your</a:t>
          </a:r>
          <a:r>
            <a:rPr lang="de-DE" sz="1600" dirty="0" smtClean="0"/>
            <a:t> </a:t>
          </a:r>
          <a:r>
            <a:rPr lang="de-DE" sz="1600" dirty="0" err="1" smtClean="0"/>
            <a:t>model</a:t>
          </a:r>
          <a:r>
            <a:rPr lang="de-DE" sz="1600" dirty="0" smtClean="0"/>
            <a:t> </a:t>
          </a:r>
          <a:endParaRPr lang="de-DE" sz="1600" dirty="0"/>
        </a:p>
      </dgm:t>
    </dgm:pt>
    <dgm:pt modelId="{E719F6AE-FC36-4F72-86EE-ADAC97E676C7}" type="parTrans" cxnId="{81170D29-2F16-47D5-B3DE-5B9029520246}">
      <dgm:prSet/>
      <dgm:spPr/>
      <dgm:t>
        <a:bodyPr/>
        <a:lstStyle/>
        <a:p>
          <a:endParaRPr lang="de-DE"/>
        </a:p>
      </dgm:t>
    </dgm:pt>
    <dgm:pt modelId="{9691CED1-B62E-426F-A31C-9F592EAB29E4}" type="sibTrans" cxnId="{81170D29-2F16-47D5-B3DE-5B9029520246}">
      <dgm:prSet/>
      <dgm:spPr/>
      <dgm:t>
        <a:bodyPr/>
        <a:lstStyle/>
        <a:p>
          <a:endParaRPr lang="de-DE"/>
        </a:p>
      </dgm:t>
    </dgm:pt>
    <dgm:pt modelId="{75A69239-F995-405B-9892-D42C62CF5ECF}">
      <dgm:prSet phldrT="[Text]" custT="1"/>
      <dgm:spPr/>
      <dgm:t>
        <a:bodyPr/>
        <a:lstStyle/>
        <a:p>
          <a:r>
            <a:rPr lang="de-DE" sz="1600" dirty="0" smtClean="0"/>
            <a:t>This </a:t>
          </a:r>
          <a:r>
            <a:rPr lang="de-DE" sz="1600" dirty="0" err="1" smtClean="0"/>
            <a:t>ensures</a:t>
          </a:r>
          <a:r>
            <a:rPr lang="de-DE" sz="1600" dirty="0" smtClean="0"/>
            <a:t> </a:t>
          </a:r>
          <a:r>
            <a:rPr lang="de-DE" sz="1600" dirty="0" err="1" smtClean="0"/>
            <a:t>the</a:t>
          </a:r>
          <a:r>
            <a:rPr lang="de-DE" sz="1600" dirty="0" smtClean="0"/>
            <a:t> </a:t>
          </a:r>
          <a:r>
            <a:rPr lang="de-DE" sz="1600" dirty="0" err="1" smtClean="0"/>
            <a:t>ability</a:t>
          </a:r>
          <a:r>
            <a:rPr lang="de-DE" sz="1600" dirty="0" smtClean="0"/>
            <a:t> </a:t>
          </a:r>
          <a:r>
            <a:rPr lang="de-DE" sz="1600" dirty="0" err="1" smtClean="0"/>
            <a:t>to</a:t>
          </a:r>
          <a:r>
            <a:rPr lang="de-DE" sz="1600" dirty="0" smtClean="0"/>
            <a:t> </a:t>
          </a:r>
          <a:r>
            <a:rPr lang="de-DE" sz="1600" dirty="0" err="1" smtClean="0"/>
            <a:t>generalize</a:t>
          </a:r>
          <a:r>
            <a:rPr lang="de-DE" sz="1600" dirty="0" smtClean="0"/>
            <a:t> </a:t>
          </a:r>
          <a:r>
            <a:rPr lang="de-DE" sz="1600" dirty="0" err="1" smtClean="0"/>
            <a:t>to</a:t>
          </a:r>
          <a:r>
            <a:rPr lang="de-DE" sz="1600" dirty="0" smtClean="0"/>
            <a:t> </a:t>
          </a:r>
          <a:r>
            <a:rPr lang="de-DE" sz="1600" dirty="0" err="1" smtClean="0"/>
            <a:t>unseen</a:t>
          </a:r>
          <a:r>
            <a:rPr lang="de-DE" sz="1600" dirty="0" smtClean="0"/>
            <a:t> </a:t>
          </a:r>
          <a:r>
            <a:rPr lang="de-DE" sz="1600" dirty="0" err="1" smtClean="0"/>
            <a:t>data</a:t>
          </a:r>
          <a:endParaRPr lang="de-DE" sz="1600" dirty="0"/>
        </a:p>
      </dgm:t>
    </dgm:pt>
    <dgm:pt modelId="{9357E1F1-8ED8-4539-807E-6254275DD96D}" type="parTrans" cxnId="{6C727CFB-771F-4A67-97D2-C2422F82CC36}">
      <dgm:prSet/>
      <dgm:spPr/>
      <dgm:t>
        <a:bodyPr/>
        <a:lstStyle/>
        <a:p>
          <a:endParaRPr lang="de-DE"/>
        </a:p>
      </dgm:t>
    </dgm:pt>
    <dgm:pt modelId="{7C6D97E6-3013-47A5-B157-28674A2BFA9E}" type="sibTrans" cxnId="{6C727CFB-771F-4A67-97D2-C2422F82CC36}">
      <dgm:prSet/>
      <dgm:spPr/>
      <dgm:t>
        <a:bodyPr/>
        <a:lstStyle/>
        <a:p>
          <a:endParaRPr lang="de-DE"/>
        </a:p>
      </dgm:t>
    </dgm:pt>
    <dgm:pt modelId="{A1AD15C2-BFFC-4AC2-BD8D-F4FEA98538FD}" type="pres">
      <dgm:prSet presAssocID="{55FFF305-C16D-4B99-860A-C5AC28B8B94D}" presName="linearFlow" presStyleCnt="0">
        <dgm:presLayoutVars>
          <dgm:dir/>
          <dgm:animLvl val="lvl"/>
          <dgm:resizeHandles val="exact"/>
        </dgm:presLayoutVars>
      </dgm:prSet>
      <dgm:spPr/>
    </dgm:pt>
    <dgm:pt modelId="{7DC564BE-466F-4C51-83ED-BDE9BFF24BA4}" type="pres">
      <dgm:prSet presAssocID="{1641BE5A-AEFC-4D72-8563-AFEDEE2A5BE8}" presName="composite" presStyleCnt="0"/>
      <dgm:spPr/>
    </dgm:pt>
    <dgm:pt modelId="{A5BBF6F2-8D59-4306-8FCA-D77D3711B74E}" type="pres">
      <dgm:prSet presAssocID="{1641BE5A-AEFC-4D72-8563-AFEDEE2A5BE8}" presName="parentText" presStyleLbl="alignNode1" presStyleIdx="0" presStyleCnt="3">
        <dgm:presLayoutVars>
          <dgm:chMax val="1"/>
          <dgm:bulletEnabled val="1"/>
        </dgm:presLayoutVars>
      </dgm:prSet>
      <dgm:spPr/>
      <dgm:t>
        <a:bodyPr/>
        <a:lstStyle/>
        <a:p>
          <a:endParaRPr lang="de-DE"/>
        </a:p>
      </dgm:t>
    </dgm:pt>
    <dgm:pt modelId="{152FE08A-90F4-4EB0-9A72-F5E06A811D76}" type="pres">
      <dgm:prSet presAssocID="{1641BE5A-AEFC-4D72-8563-AFEDEE2A5BE8}" presName="descendantText" presStyleLbl="alignAcc1" presStyleIdx="0" presStyleCnt="3">
        <dgm:presLayoutVars>
          <dgm:bulletEnabled val="1"/>
        </dgm:presLayoutVars>
      </dgm:prSet>
      <dgm:spPr/>
      <dgm:t>
        <a:bodyPr/>
        <a:lstStyle/>
        <a:p>
          <a:endParaRPr lang="de-DE"/>
        </a:p>
      </dgm:t>
    </dgm:pt>
    <dgm:pt modelId="{78691F9F-79B4-4944-82C4-C707B30C310E}" type="pres">
      <dgm:prSet presAssocID="{110B5EA3-71CA-4E99-80B5-64172C14D3B3}" presName="sp" presStyleCnt="0"/>
      <dgm:spPr/>
    </dgm:pt>
    <dgm:pt modelId="{45A38C66-69FC-4204-8C43-1DAA834DF858}" type="pres">
      <dgm:prSet presAssocID="{4DAA3663-1C88-4B70-B17F-DF83D8187BED}" presName="composite" presStyleCnt="0"/>
      <dgm:spPr/>
    </dgm:pt>
    <dgm:pt modelId="{91626E0C-7070-4156-A91D-9165596AEA9D}" type="pres">
      <dgm:prSet presAssocID="{4DAA3663-1C88-4B70-B17F-DF83D8187BED}" presName="parentText" presStyleLbl="alignNode1" presStyleIdx="1" presStyleCnt="3">
        <dgm:presLayoutVars>
          <dgm:chMax val="1"/>
          <dgm:bulletEnabled val="1"/>
        </dgm:presLayoutVars>
      </dgm:prSet>
      <dgm:spPr/>
      <dgm:t>
        <a:bodyPr/>
        <a:lstStyle/>
        <a:p>
          <a:endParaRPr lang="de-DE"/>
        </a:p>
      </dgm:t>
    </dgm:pt>
    <dgm:pt modelId="{96CE167F-58CC-47B2-8588-C451DF997146}" type="pres">
      <dgm:prSet presAssocID="{4DAA3663-1C88-4B70-B17F-DF83D8187BED}" presName="descendantText" presStyleLbl="alignAcc1" presStyleIdx="1" presStyleCnt="3">
        <dgm:presLayoutVars>
          <dgm:bulletEnabled val="1"/>
        </dgm:presLayoutVars>
      </dgm:prSet>
      <dgm:spPr/>
      <dgm:t>
        <a:bodyPr/>
        <a:lstStyle/>
        <a:p>
          <a:endParaRPr lang="de-DE"/>
        </a:p>
      </dgm:t>
    </dgm:pt>
    <dgm:pt modelId="{7F8C0FEA-D759-404C-B295-06F1956B1190}" type="pres">
      <dgm:prSet presAssocID="{E2CB4518-47D8-4886-B529-D28852332261}" presName="sp" presStyleCnt="0"/>
      <dgm:spPr/>
    </dgm:pt>
    <dgm:pt modelId="{6E7C2D92-2C1E-4684-B1E5-47DFC823227D}" type="pres">
      <dgm:prSet presAssocID="{9B1556C5-6F9E-4E3E-B8FC-6E417A9798F2}" presName="composite" presStyleCnt="0"/>
      <dgm:spPr/>
    </dgm:pt>
    <dgm:pt modelId="{F64D8859-4644-4E3C-B1B6-9A2BDBB3F523}" type="pres">
      <dgm:prSet presAssocID="{9B1556C5-6F9E-4E3E-B8FC-6E417A9798F2}" presName="parentText" presStyleLbl="alignNode1" presStyleIdx="2" presStyleCnt="3">
        <dgm:presLayoutVars>
          <dgm:chMax val="1"/>
          <dgm:bulletEnabled val="1"/>
        </dgm:presLayoutVars>
      </dgm:prSet>
      <dgm:spPr/>
      <dgm:t>
        <a:bodyPr/>
        <a:lstStyle/>
        <a:p>
          <a:endParaRPr lang="de-DE"/>
        </a:p>
      </dgm:t>
    </dgm:pt>
    <dgm:pt modelId="{B907D45B-41E2-424A-9DAF-15E9F52ABBFA}" type="pres">
      <dgm:prSet presAssocID="{9B1556C5-6F9E-4E3E-B8FC-6E417A9798F2}" presName="descendantText" presStyleLbl="alignAcc1" presStyleIdx="2" presStyleCnt="3">
        <dgm:presLayoutVars>
          <dgm:bulletEnabled val="1"/>
        </dgm:presLayoutVars>
      </dgm:prSet>
      <dgm:spPr/>
      <dgm:t>
        <a:bodyPr/>
        <a:lstStyle/>
        <a:p>
          <a:endParaRPr lang="de-DE"/>
        </a:p>
      </dgm:t>
    </dgm:pt>
  </dgm:ptLst>
  <dgm:cxnLst>
    <dgm:cxn modelId="{E010F85D-B65E-406B-B0D5-C45503503E6B}" type="presOf" srcId="{50CEED50-FA1B-40B6-86AC-DE745D8B7B59}" destId="{B907D45B-41E2-424A-9DAF-15E9F52ABBFA}" srcOrd="0" destOrd="0" presId="urn:microsoft.com/office/officeart/2005/8/layout/chevron2"/>
    <dgm:cxn modelId="{5F870CEE-AADE-455A-9AD5-7D96BD2AEB45}" type="presOf" srcId="{75A69239-F995-405B-9892-D42C62CF5ECF}" destId="{B907D45B-41E2-424A-9DAF-15E9F52ABBFA}" srcOrd="0" destOrd="1" presId="urn:microsoft.com/office/officeart/2005/8/layout/chevron2"/>
    <dgm:cxn modelId="{3F13B512-9388-4ACB-A125-CF41EEE511B8}" type="presOf" srcId="{1641BE5A-AEFC-4D72-8563-AFEDEE2A5BE8}" destId="{A5BBF6F2-8D59-4306-8FCA-D77D3711B74E}" srcOrd="0" destOrd="0" presId="urn:microsoft.com/office/officeart/2005/8/layout/chevron2"/>
    <dgm:cxn modelId="{10C4FED0-DA6C-47F0-99C0-080017D4CBDC}" type="presOf" srcId="{4E990D3E-5FA5-4842-B954-DAD12B871A9A}" destId="{152FE08A-90F4-4EB0-9A72-F5E06A811D76}" srcOrd="0" destOrd="1" presId="urn:microsoft.com/office/officeart/2005/8/layout/chevron2"/>
    <dgm:cxn modelId="{D76D62C0-D70E-4942-8962-FD35250676AA}" srcId="{4DAA3663-1C88-4B70-B17F-DF83D8187BED}" destId="{912D4BED-EA31-4276-8D40-405054A302EF}" srcOrd="2" destOrd="0" parTransId="{9ECB4132-C228-46AB-ACBF-455B13E36EA7}" sibTransId="{793516FC-76CE-448C-8791-7BAF402E4312}"/>
    <dgm:cxn modelId="{036AEE37-342E-457A-BBC4-8AA12DF40E09}" srcId="{1641BE5A-AEFC-4D72-8563-AFEDEE2A5BE8}" destId="{DC35B757-62B4-464F-B77B-F5A2DB0C4CFD}" srcOrd="0" destOrd="0" parTransId="{F6B2ED8E-77BD-4512-A8A3-A68074CE8CBC}" sibTransId="{93347130-FC43-4C89-98D7-C67BF099F433}"/>
    <dgm:cxn modelId="{81170D29-2F16-47D5-B3DE-5B9029520246}" srcId="{9B1556C5-6F9E-4E3E-B8FC-6E417A9798F2}" destId="{50CEED50-FA1B-40B6-86AC-DE745D8B7B59}" srcOrd="0" destOrd="0" parTransId="{E719F6AE-FC36-4F72-86EE-ADAC97E676C7}" sibTransId="{9691CED1-B62E-426F-A31C-9F592EAB29E4}"/>
    <dgm:cxn modelId="{0B5700FA-172F-4E7A-9357-6C1D9B769A54}" type="presOf" srcId="{D4C9709C-E6A9-40FD-8635-BAA89B07AB30}" destId="{96CE167F-58CC-47B2-8588-C451DF997146}" srcOrd="0" destOrd="1" presId="urn:microsoft.com/office/officeart/2005/8/layout/chevron2"/>
    <dgm:cxn modelId="{6C727CFB-771F-4A67-97D2-C2422F82CC36}" srcId="{9B1556C5-6F9E-4E3E-B8FC-6E417A9798F2}" destId="{75A69239-F995-405B-9892-D42C62CF5ECF}" srcOrd="1" destOrd="0" parTransId="{9357E1F1-8ED8-4539-807E-6254275DD96D}" sibTransId="{7C6D97E6-3013-47A5-B157-28674A2BFA9E}"/>
    <dgm:cxn modelId="{F43B7471-65A8-4246-86E5-B8B04418EF3A}" type="presOf" srcId="{9B1556C5-6F9E-4E3E-B8FC-6E417A9798F2}" destId="{F64D8859-4644-4E3C-B1B6-9A2BDBB3F523}" srcOrd="0" destOrd="0" presId="urn:microsoft.com/office/officeart/2005/8/layout/chevron2"/>
    <dgm:cxn modelId="{B9680851-DB09-4E83-9640-D99E28A89AF6}" type="presOf" srcId="{4DAA3663-1C88-4B70-B17F-DF83D8187BED}" destId="{91626E0C-7070-4156-A91D-9165596AEA9D}" srcOrd="0" destOrd="0" presId="urn:microsoft.com/office/officeart/2005/8/layout/chevron2"/>
    <dgm:cxn modelId="{7F060EC7-01CE-461D-A7B8-09D53864C3E5}" type="presOf" srcId="{55FFF305-C16D-4B99-860A-C5AC28B8B94D}" destId="{A1AD15C2-BFFC-4AC2-BD8D-F4FEA98538FD}" srcOrd="0" destOrd="0" presId="urn:microsoft.com/office/officeart/2005/8/layout/chevron2"/>
    <dgm:cxn modelId="{5F5743CB-51F4-4E9D-AA30-1293D8D65F18}" type="presOf" srcId="{309D56FF-4F5D-42F2-9421-7C385EEF1B7A}" destId="{96CE167F-58CC-47B2-8588-C451DF997146}" srcOrd="0" destOrd="0" presId="urn:microsoft.com/office/officeart/2005/8/layout/chevron2"/>
    <dgm:cxn modelId="{EC368744-4668-42BF-979B-F53B45503EEE}" srcId="{55FFF305-C16D-4B99-860A-C5AC28B8B94D}" destId="{1641BE5A-AEFC-4D72-8563-AFEDEE2A5BE8}" srcOrd="0" destOrd="0" parTransId="{7B983BFC-91AD-4E71-84DA-7A342497F396}" sibTransId="{110B5EA3-71CA-4E99-80B5-64172C14D3B3}"/>
    <dgm:cxn modelId="{11438810-E22C-46D0-AAF2-55DDF2FF65F2}" srcId="{4DAA3663-1C88-4B70-B17F-DF83D8187BED}" destId="{D4C9709C-E6A9-40FD-8635-BAA89B07AB30}" srcOrd="1" destOrd="0" parTransId="{B720E835-AA30-4C4A-9B1D-CE2B90C31A36}" sibTransId="{A8185EC6-74F0-4C6A-8304-6496915AC81A}"/>
    <dgm:cxn modelId="{B147DF27-1662-4DFA-B271-CACA64F04B90}" srcId="{4DAA3663-1C88-4B70-B17F-DF83D8187BED}" destId="{309D56FF-4F5D-42F2-9421-7C385EEF1B7A}" srcOrd="0" destOrd="0" parTransId="{7C85A2F6-3CAA-41B2-8471-17ADAA8C62B6}" sibTransId="{71FCF914-07FC-4C01-BF2C-CCB907E170F8}"/>
    <dgm:cxn modelId="{06EBADF2-D9C6-46B1-870D-1C49AB05F464}" type="presOf" srcId="{DC35B757-62B4-464F-B77B-F5A2DB0C4CFD}" destId="{152FE08A-90F4-4EB0-9A72-F5E06A811D76}" srcOrd="0" destOrd="0" presId="urn:microsoft.com/office/officeart/2005/8/layout/chevron2"/>
    <dgm:cxn modelId="{0234660B-17BC-499C-9C7D-495F656BA27D}" type="presOf" srcId="{912D4BED-EA31-4276-8D40-405054A302EF}" destId="{96CE167F-58CC-47B2-8588-C451DF997146}" srcOrd="0" destOrd="2" presId="urn:microsoft.com/office/officeart/2005/8/layout/chevron2"/>
    <dgm:cxn modelId="{A2D9D2E0-B3B8-4ABF-AF5D-A35D14C2A0F4}" srcId="{55FFF305-C16D-4B99-860A-C5AC28B8B94D}" destId="{4DAA3663-1C88-4B70-B17F-DF83D8187BED}" srcOrd="1" destOrd="0" parTransId="{427CBCA9-A647-4243-B452-F55660A62412}" sibTransId="{E2CB4518-47D8-4886-B529-D28852332261}"/>
    <dgm:cxn modelId="{5763CEE4-605C-4FFD-81D9-57659A736DF4}" srcId="{1641BE5A-AEFC-4D72-8563-AFEDEE2A5BE8}" destId="{4E990D3E-5FA5-4842-B954-DAD12B871A9A}" srcOrd="1" destOrd="0" parTransId="{4F13D42A-555E-48FF-ABB0-BF77E6ABA70E}" sibTransId="{24B18354-4DF1-4F31-A5DE-76E26AE9C742}"/>
    <dgm:cxn modelId="{A9AE2352-4D02-4E5B-B70D-A3881EF802F8}" srcId="{55FFF305-C16D-4B99-860A-C5AC28B8B94D}" destId="{9B1556C5-6F9E-4E3E-B8FC-6E417A9798F2}" srcOrd="2" destOrd="0" parTransId="{21D0C10A-889E-43DC-9D68-742DEE6EBD63}" sibTransId="{8308A13C-C71E-48B7-B9EA-554E49C0BAD7}"/>
    <dgm:cxn modelId="{289424C4-A3BD-4020-841B-396D65C0A035}" type="presParOf" srcId="{A1AD15C2-BFFC-4AC2-BD8D-F4FEA98538FD}" destId="{7DC564BE-466F-4C51-83ED-BDE9BFF24BA4}" srcOrd="0" destOrd="0" presId="urn:microsoft.com/office/officeart/2005/8/layout/chevron2"/>
    <dgm:cxn modelId="{1B9BE944-1E8E-4A9F-AFAD-A57B0C395900}" type="presParOf" srcId="{7DC564BE-466F-4C51-83ED-BDE9BFF24BA4}" destId="{A5BBF6F2-8D59-4306-8FCA-D77D3711B74E}" srcOrd="0" destOrd="0" presId="urn:microsoft.com/office/officeart/2005/8/layout/chevron2"/>
    <dgm:cxn modelId="{5DFA5374-D355-481F-8D0E-0522A731EDF5}" type="presParOf" srcId="{7DC564BE-466F-4C51-83ED-BDE9BFF24BA4}" destId="{152FE08A-90F4-4EB0-9A72-F5E06A811D76}" srcOrd="1" destOrd="0" presId="urn:microsoft.com/office/officeart/2005/8/layout/chevron2"/>
    <dgm:cxn modelId="{3C64A2CE-81E5-4EBC-8FA2-0CF6A4C0179D}" type="presParOf" srcId="{A1AD15C2-BFFC-4AC2-BD8D-F4FEA98538FD}" destId="{78691F9F-79B4-4944-82C4-C707B30C310E}" srcOrd="1" destOrd="0" presId="urn:microsoft.com/office/officeart/2005/8/layout/chevron2"/>
    <dgm:cxn modelId="{18C8740B-8322-4E53-B9BE-B0C14BE01FF3}" type="presParOf" srcId="{A1AD15C2-BFFC-4AC2-BD8D-F4FEA98538FD}" destId="{45A38C66-69FC-4204-8C43-1DAA834DF858}" srcOrd="2" destOrd="0" presId="urn:microsoft.com/office/officeart/2005/8/layout/chevron2"/>
    <dgm:cxn modelId="{4998805F-73D1-40A6-B112-447EB5C132E0}" type="presParOf" srcId="{45A38C66-69FC-4204-8C43-1DAA834DF858}" destId="{91626E0C-7070-4156-A91D-9165596AEA9D}" srcOrd="0" destOrd="0" presId="urn:microsoft.com/office/officeart/2005/8/layout/chevron2"/>
    <dgm:cxn modelId="{F6EEB8B0-EC61-4E30-A353-38C2932C1EA4}" type="presParOf" srcId="{45A38C66-69FC-4204-8C43-1DAA834DF858}" destId="{96CE167F-58CC-47B2-8588-C451DF997146}" srcOrd="1" destOrd="0" presId="urn:microsoft.com/office/officeart/2005/8/layout/chevron2"/>
    <dgm:cxn modelId="{906C5817-E587-458B-B354-2259A66C5FF8}" type="presParOf" srcId="{A1AD15C2-BFFC-4AC2-BD8D-F4FEA98538FD}" destId="{7F8C0FEA-D759-404C-B295-06F1956B1190}" srcOrd="3" destOrd="0" presId="urn:microsoft.com/office/officeart/2005/8/layout/chevron2"/>
    <dgm:cxn modelId="{AA5F0009-1E3F-49C3-8FBB-29DAACE5F356}" type="presParOf" srcId="{A1AD15C2-BFFC-4AC2-BD8D-F4FEA98538FD}" destId="{6E7C2D92-2C1E-4684-B1E5-47DFC823227D}" srcOrd="4" destOrd="0" presId="urn:microsoft.com/office/officeart/2005/8/layout/chevron2"/>
    <dgm:cxn modelId="{10DBFB2D-2139-4C44-8C7F-BDFC80A53EFC}" type="presParOf" srcId="{6E7C2D92-2C1E-4684-B1E5-47DFC823227D}" destId="{F64D8859-4644-4E3C-B1B6-9A2BDBB3F523}" srcOrd="0" destOrd="0" presId="urn:microsoft.com/office/officeart/2005/8/layout/chevron2"/>
    <dgm:cxn modelId="{5F7C2167-61A5-4AA8-A3DD-563909C828A3}" type="presParOf" srcId="{6E7C2D92-2C1E-4684-B1E5-47DFC823227D}" destId="{B907D45B-41E2-424A-9DAF-15E9F52ABB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63BA1F-FF49-4692-BB58-B088384AC9B8}"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de-DE"/>
        </a:p>
      </dgm:t>
    </dgm:pt>
    <dgm:pt modelId="{3EF841F4-0F32-417E-81CF-5F0259CC47EA}">
      <dgm:prSet phldrT="[Text]" custT="1"/>
      <dgm:spPr/>
      <dgm:t>
        <a:bodyPr/>
        <a:lstStyle/>
        <a:p>
          <a:r>
            <a:rPr lang="de-DE" sz="2000" b="0" dirty="0" err="1" smtClean="0"/>
            <a:t>Sigmoid</a:t>
          </a:r>
          <a:r>
            <a:rPr lang="de-DE" sz="2000" b="0" dirty="0" smtClean="0"/>
            <a:t> </a:t>
          </a:r>
          <a:r>
            <a:rPr lang="de-DE" sz="2000" b="0" dirty="0" err="1" smtClean="0"/>
            <a:t>Functions</a:t>
          </a:r>
          <a:endParaRPr lang="de-DE" sz="2000" b="0" dirty="0"/>
        </a:p>
      </dgm:t>
    </dgm:pt>
    <dgm:pt modelId="{BBC9E0E5-8725-4930-ADBA-7FBFC80300E0}" type="parTrans" cxnId="{BE54DFBC-A037-465E-9FD7-ADE300CB53B7}">
      <dgm:prSet/>
      <dgm:spPr/>
      <dgm:t>
        <a:bodyPr/>
        <a:lstStyle/>
        <a:p>
          <a:endParaRPr lang="de-DE"/>
        </a:p>
      </dgm:t>
    </dgm:pt>
    <dgm:pt modelId="{AA1FC5BB-47EB-439C-8A92-3F0AEC90DB39}" type="sibTrans" cxnId="{BE54DFBC-A037-465E-9FD7-ADE300CB53B7}">
      <dgm:prSet/>
      <dgm:spPr>
        <a:ln>
          <a:noFill/>
        </a:ln>
      </dgm:spPr>
      <dgm:t>
        <a:bodyPr/>
        <a:lstStyle/>
        <a:p>
          <a:endParaRPr lang="de-DE"/>
        </a:p>
      </dgm:t>
    </dgm:pt>
    <dgm:pt modelId="{B501BDD7-1987-47E2-A38A-585F864488FA}">
      <dgm:prSet phldrT="[Text]" custT="1"/>
      <dgm:spPr/>
      <dgm:t>
        <a:bodyPr/>
        <a:lstStyle/>
        <a:p>
          <a:r>
            <a:rPr lang="de-DE" sz="2000" dirty="0" err="1" smtClean="0"/>
            <a:t>Bounded</a:t>
          </a:r>
          <a:endParaRPr lang="de-DE" sz="2000" dirty="0"/>
        </a:p>
      </dgm:t>
    </dgm:pt>
    <dgm:pt modelId="{16296298-CA1C-4C0E-A717-54B194B572CC}" type="parTrans" cxnId="{FFC49249-95E4-4DE4-8294-F89D7B610FC6}">
      <dgm:prSet/>
      <dgm:spPr/>
      <dgm:t>
        <a:bodyPr/>
        <a:lstStyle/>
        <a:p>
          <a:endParaRPr lang="de-DE"/>
        </a:p>
      </dgm:t>
    </dgm:pt>
    <dgm:pt modelId="{2C9ACC43-1AA1-4FB3-A769-2FB735FC3469}" type="sibTrans" cxnId="{FFC49249-95E4-4DE4-8294-F89D7B610FC6}">
      <dgm:prSet/>
      <dgm:spPr/>
      <dgm:t>
        <a:bodyPr/>
        <a:lstStyle/>
        <a:p>
          <a:endParaRPr lang="de-DE"/>
        </a:p>
      </dgm:t>
    </dgm:pt>
    <dgm:pt modelId="{E5D7AC28-3A9D-4445-B6A2-BFE77206EDD1}">
      <dgm:prSet phldrT="[Text]" custT="1"/>
      <dgm:spPr/>
      <dgm:t>
        <a:bodyPr/>
        <a:lstStyle/>
        <a:p>
          <a:r>
            <a:rPr lang="de-DE" sz="2000" b="0" dirty="0" smtClean="0"/>
            <a:t>Bin </a:t>
          </a:r>
          <a:r>
            <a:rPr lang="de-DE" sz="2000" b="0" dirty="0" err="1" smtClean="0"/>
            <a:t>functions</a:t>
          </a:r>
          <a:endParaRPr lang="de-DE" sz="2000" b="0" dirty="0"/>
        </a:p>
      </dgm:t>
    </dgm:pt>
    <dgm:pt modelId="{763D8550-47D9-4F32-A649-BBB07F9BF5F6}" type="parTrans" cxnId="{70B65EF3-9985-441E-A728-1FAD18ACDDFD}">
      <dgm:prSet/>
      <dgm:spPr/>
      <dgm:t>
        <a:bodyPr/>
        <a:lstStyle/>
        <a:p>
          <a:endParaRPr lang="de-DE"/>
        </a:p>
      </dgm:t>
    </dgm:pt>
    <dgm:pt modelId="{E9B96B79-082A-4FFD-BCE6-BCDB367A6A2B}" type="sibTrans" cxnId="{70B65EF3-9985-441E-A728-1FAD18ACDDFD}">
      <dgm:prSet/>
      <dgm:spPr/>
      <dgm:t>
        <a:bodyPr/>
        <a:lstStyle/>
        <a:p>
          <a:endParaRPr lang="de-DE"/>
        </a:p>
      </dgm:t>
    </dgm:pt>
    <dgm:pt modelId="{128782C0-6687-46AD-B701-C4F1E2DFC25D}">
      <dgm:prSet phldrT="[Text]" custT="1"/>
      <dgm:spPr/>
      <dgm:t>
        <a:bodyPr/>
        <a:lstStyle/>
        <a:p>
          <a:r>
            <a:rPr lang="de-DE" sz="2000" dirty="0" err="1" smtClean="0"/>
            <a:t>Piecewise</a:t>
          </a:r>
          <a:r>
            <a:rPr lang="de-DE" sz="2000" dirty="0" smtClean="0"/>
            <a:t> linear</a:t>
          </a:r>
          <a:endParaRPr lang="de-DE" sz="2000" dirty="0"/>
        </a:p>
      </dgm:t>
    </dgm:pt>
    <dgm:pt modelId="{2E8CB0AF-C46A-47D1-91E3-EAFE326EDF71}" type="parTrans" cxnId="{5D4261E1-CDBE-4687-A34C-405D5B5536D1}">
      <dgm:prSet/>
      <dgm:spPr/>
      <dgm:t>
        <a:bodyPr/>
        <a:lstStyle/>
        <a:p>
          <a:endParaRPr lang="de-DE"/>
        </a:p>
      </dgm:t>
    </dgm:pt>
    <dgm:pt modelId="{7DFAEB31-9EF8-47C2-9931-0985E5DAB906}" type="sibTrans" cxnId="{5D4261E1-CDBE-4687-A34C-405D5B5536D1}">
      <dgm:prSet/>
      <dgm:spPr/>
      <dgm:t>
        <a:bodyPr/>
        <a:lstStyle/>
        <a:p>
          <a:endParaRPr lang="de-DE"/>
        </a:p>
      </dgm:t>
    </dgm:pt>
    <dgm:pt modelId="{8A14F811-70C8-41D2-93FF-60FDA6FF3D72}">
      <dgm:prSet custT="1"/>
      <dgm:spPr/>
      <dgm:t>
        <a:bodyPr/>
        <a:lstStyle/>
        <a:p>
          <a:r>
            <a:rPr lang="de-DE" sz="2000" dirty="0" err="1" smtClean="0"/>
            <a:t>Bounded</a:t>
          </a:r>
          <a:endParaRPr lang="de-DE" sz="2000" dirty="0"/>
        </a:p>
      </dgm:t>
    </dgm:pt>
    <dgm:pt modelId="{46F2A99C-EEDF-40D3-BFC1-2E1367C3A2C0}" type="parTrans" cxnId="{FA388174-AF05-4AF3-9B22-AA08A9F8E875}">
      <dgm:prSet/>
      <dgm:spPr/>
      <dgm:t>
        <a:bodyPr/>
        <a:lstStyle/>
        <a:p>
          <a:endParaRPr lang="de-DE"/>
        </a:p>
      </dgm:t>
    </dgm:pt>
    <dgm:pt modelId="{AE6C23C9-97FB-43E7-BDEC-61C3BFC9310A}" type="sibTrans" cxnId="{FA388174-AF05-4AF3-9B22-AA08A9F8E875}">
      <dgm:prSet/>
      <dgm:spPr/>
      <dgm:t>
        <a:bodyPr/>
        <a:lstStyle/>
        <a:p>
          <a:endParaRPr lang="de-DE"/>
        </a:p>
      </dgm:t>
    </dgm:pt>
    <dgm:pt modelId="{E80369B1-FC3E-4DF2-8828-53B00EAF4F87}">
      <dgm:prSet phldrT="[Text]" custT="1"/>
      <dgm:spPr/>
      <dgm:t>
        <a:bodyPr/>
        <a:lstStyle/>
        <a:p>
          <a:r>
            <a:rPr lang="de-DE" sz="2000" dirty="0" smtClean="0"/>
            <a:t>Not </a:t>
          </a:r>
          <a:r>
            <a:rPr lang="de-DE" sz="2000" dirty="0" err="1" smtClean="0"/>
            <a:t>bounded</a:t>
          </a:r>
          <a:endParaRPr lang="de-DE" sz="2000" dirty="0"/>
        </a:p>
      </dgm:t>
    </dgm:pt>
    <dgm:pt modelId="{D5DE0958-1322-48CA-ABFD-F0F2B36E81E2}" type="parTrans" cxnId="{92CB0B0C-7BA3-436F-BCA7-12DC6E283518}">
      <dgm:prSet/>
      <dgm:spPr/>
      <dgm:t>
        <a:bodyPr/>
        <a:lstStyle/>
        <a:p>
          <a:endParaRPr lang="de-DE"/>
        </a:p>
      </dgm:t>
    </dgm:pt>
    <dgm:pt modelId="{7AB3BD52-EF05-4DD0-8318-80A514700D09}" type="sibTrans" cxnId="{92CB0B0C-7BA3-436F-BCA7-12DC6E283518}">
      <dgm:prSet/>
      <dgm:spPr/>
      <dgm:t>
        <a:bodyPr/>
        <a:lstStyle/>
        <a:p>
          <a:endParaRPr lang="de-DE"/>
        </a:p>
      </dgm:t>
    </dgm:pt>
    <dgm:pt modelId="{477E10F4-C71C-4C55-B671-FED45367D20B}">
      <dgm:prSet phldrT="[Text]" custT="1"/>
      <dgm:spPr/>
      <dgm:t>
        <a:bodyPr/>
        <a:lstStyle/>
        <a:p>
          <a:r>
            <a:rPr lang="de-DE" sz="2000" dirty="0" err="1" smtClean="0"/>
            <a:t>Globally</a:t>
          </a:r>
          <a:r>
            <a:rPr lang="de-DE" sz="2000" dirty="0" smtClean="0"/>
            <a:t> </a:t>
          </a:r>
          <a:r>
            <a:rPr lang="de-DE" sz="2000" dirty="0" err="1" smtClean="0"/>
            <a:t>defined</a:t>
          </a:r>
          <a:endParaRPr lang="de-DE" sz="2000" dirty="0"/>
        </a:p>
      </dgm:t>
    </dgm:pt>
    <dgm:pt modelId="{022CC57E-6449-46A0-BA04-B989F79BD23C}" type="parTrans" cxnId="{3BC3EFA9-A2D1-4216-AF58-E77DD3F5676F}">
      <dgm:prSet/>
      <dgm:spPr/>
      <dgm:t>
        <a:bodyPr/>
        <a:lstStyle/>
        <a:p>
          <a:endParaRPr lang="de-DE"/>
        </a:p>
      </dgm:t>
    </dgm:pt>
    <dgm:pt modelId="{8FA73B15-1C72-4096-A34B-EDFBF389466F}" type="sibTrans" cxnId="{3BC3EFA9-A2D1-4216-AF58-E77DD3F5676F}">
      <dgm:prSet/>
      <dgm:spPr/>
      <dgm:t>
        <a:bodyPr/>
        <a:lstStyle/>
        <a:p>
          <a:endParaRPr lang="de-DE"/>
        </a:p>
      </dgm:t>
    </dgm:pt>
    <dgm:pt modelId="{289D6A20-C703-4D2B-978B-CB87DF28AFE5}">
      <dgm:prSet custT="1"/>
      <dgm:spPr/>
      <dgm:t>
        <a:bodyPr/>
        <a:lstStyle/>
        <a:p>
          <a:r>
            <a:rPr lang="de-DE" sz="2000" dirty="0" err="1" smtClean="0"/>
            <a:t>Locally</a:t>
          </a:r>
          <a:r>
            <a:rPr lang="de-DE" sz="2000" dirty="0" smtClean="0"/>
            <a:t> </a:t>
          </a:r>
          <a:r>
            <a:rPr lang="de-DE" sz="2000" dirty="0" err="1" smtClean="0"/>
            <a:t>defined</a:t>
          </a:r>
          <a:endParaRPr lang="de-DE" sz="2000" dirty="0"/>
        </a:p>
      </dgm:t>
    </dgm:pt>
    <dgm:pt modelId="{03D205D1-BD43-4194-B2EC-982B5930C428}" type="parTrans" cxnId="{08ADD171-6024-49B2-B63C-1522CC9D4C32}">
      <dgm:prSet/>
      <dgm:spPr/>
      <dgm:t>
        <a:bodyPr/>
        <a:lstStyle/>
        <a:p>
          <a:endParaRPr lang="de-DE"/>
        </a:p>
      </dgm:t>
    </dgm:pt>
    <dgm:pt modelId="{04ACD300-D7CB-48D6-A0A6-1E07CA69F608}" type="sibTrans" cxnId="{08ADD171-6024-49B2-B63C-1522CC9D4C32}">
      <dgm:prSet/>
      <dgm:spPr/>
      <dgm:t>
        <a:bodyPr/>
        <a:lstStyle/>
        <a:p>
          <a:endParaRPr lang="de-DE"/>
        </a:p>
      </dgm:t>
    </dgm:pt>
    <dgm:pt modelId="{2AE25E7C-2B49-4162-AE78-DDDC58287EA2}">
      <dgm:prSet custT="1"/>
      <dgm:spPr/>
      <dgm:t>
        <a:bodyPr/>
        <a:lstStyle/>
        <a:p>
          <a:r>
            <a:rPr lang="de-DE" sz="2000" dirty="0" err="1" smtClean="0"/>
            <a:t>No</a:t>
          </a:r>
          <a:r>
            <a:rPr lang="de-DE" sz="2000" dirty="0" smtClean="0"/>
            <a:t> </a:t>
          </a:r>
          <a:r>
            <a:rPr lang="de-DE" sz="2000" dirty="0" err="1" smtClean="0"/>
            <a:t>continuity</a:t>
          </a:r>
          <a:r>
            <a:rPr lang="de-DE" sz="2000" dirty="0" smtClean="0"/>
            <a:t> </a:t>
          </a:r>
          <a:endParaRPr lang="de-DE" sz="2000" dirty="0"/>
        </a:p>
      </dgm:t>
    </dgm:pt>
    <dgm:pt modelId="{CA34C394-858F-4EEB-90DF-194441E57B33}" type="parTrans" cxnId="{E1A1B68D-17C9-4879-9837-25195460B75D}">
      <dgm:prSet/>
      <dgm:spPr/>
      <dgm:t>
        <a:bodyPr/>
        <a:lstStyle/>
        <a:p>
          <a:endParaRPr lang="de-DE"/>
        </a:p>
      </dgm:t>
    </dgm:pt>
    <dgm:pt modelId="{2A635B64-547F-47F5-B55E-20F00BEF56DE}" type="sibTrans" cxnId="{E1A1B68D-17C9-4879-9837-25195460B75D}">
      <dgm:prSet/>
      <dgm:spPr/>
      <dgm:t>
        <a:bodyPr/>
        <a:lstStyle/>
        <a:p>
          <a:endParaRPr lang="de-DE"/>
        </a:p>
      </dgm:t>
    </dgm:pt>
    <dgm:pt modelId="{91ADE219-6127-4FBE-8EC3-3FC7AEE50C6D}">
      <dgm:prSet phldrT="[Text]" custT="1"/>
      <dgm:spPr/>
      <dgm:t>
        <a:bodyPr/>
        <a:lstStyle/>
        <a:p>
          <a:r>
            <a:rPr lang="de-DE" sz="2000" dirty="0" err="1" smtClean="0"/>
            <a:t>Globally</a:t>
          </a:r>
          <a:r>
            <a:rPr lang="de-DE" sz="2000" dirty="0" smtClean="0"/>
            <a:t> </a:t>
          </a:r>
          <a:r>
            <a:rPr lang="de-DE" sz="2000" dirty="0" err="1" smtClean="0"/>
            <a:t>defined</a:t>
          </a:r>
          <a:endParaRPr lang="de-DE" sz="2000" dirty="0"/>
        </a:p>
      </dgm:t>
    </dgm:pt>
    <dgm:pt modelId="{35D9C82A-D7F0-42B5-B62A-BBF00053B6A4}" type="parTrans" cxnId="{A37322FB-2BCF-4974-B9F9-6BCCF691447E}">
      <dgm:prSet/>
      <dgm:spPr/>
      <dgm:t>
        <a:bodyPr/>
        <a:lstStyle/>
        <a:p>
          <a:endParaRPr lang="de-DE"/>
        </a:p>
      </dgm:t>
    </dgm:pt>
    <dgm:pt modelId="{D02BE8DE-9E64-4A11-A235-7B39BD78EBB7}" type="sibTrans" cxnId="{A37322FB-2BCF-4974-B9F9-6BCCF691447E}">
      <dgm:prSet/>
      <dgm:spPr/>
      <dgm:t>
        <a:bodyPr/>
        <a:lstStyle/>
        <a:p>
          <a:endParaRPr lang="de-DE"/>
        </a:p>
      </dgm:t>
    </dgm:pt>
    <dgm:pt modelId="{618BA031-4AF2-46B9-BC51-5FAA6C69768F}">
      <dgm:prSet phldrT="[Text]" custT="1"/>
      <dgm:spPr/>
      <dgm:t>
        <a:bodyPr/>
        <a:lstStyle/>
        <a:p>
          <a:endParaRPr lang="de-DE" sz="2000" dirty="0"/>
        </a:p>
      </dgm:t>
    </dgm:pt>
    <dgm:pt modelId="{AE14D0A1-F332-4061-AB16-E0CBF763DAD9}" type="parTrans" cxnId="{5CFFB32F-0AE1-47B3-88A0-795A838975B3}">
      <dgm:prSet/>
      <dgm:spPr/>
      <dgm:t>
        <a:bodyPr/>
        <a:lstStyle/>
        <a:p>
          <a:endParaRPr lang="de-DE"/>
        </a:p>
      </dgm:t>
    </dgm:pt>
    <dgm:pt modelId="{510BB06E-D800-49F3-A82C-B93FC21D7329}" type="sibTrans" cxnId="{5CFFB32F-0AE1-47B3-88A0-795A838975B3}">
      <dgm:prSet/>
      <dgm:spPr/>
      <dgm:t>
        <a:bodyPr/>
        <a:lstStyle/>
        <a:p>
          <a:endParaRPr lang="de-DE"/>
        </a:p>
      </dgm:t>
    </dgm:pt>
    <dgm:pt modelId="{EFFD5218-426A-4F47-9D9B-A37932D89563}" type="pres">
      <dgm:prSet presAssocID="{DA63BA1F-FF49-4692-BB58-B088384AC9B8}" presName="Name0" presStyleCnt="0">
        <dgm:presLayoutVars>
          <dgm:dir/>
          <dgm:animLvl val="lvl"/>
          <dgm:resizeHandles val="exact"/>
        </dgm:presLayoutVars>
      </dgm:prSet>
      <dgm:spPr/>
      <dgm:t>
        <a:bodyPr/>
        <a:lstStyle/>
        <a:p>
          <a:endParaRPr lang="de-DE"/>
        </a:p>
      </dgm:t>
    </dgm:pt>
    <dgm:pt modelId="{DBC87E79-5F9E-4B3E-B9F9-7FFF134020BC}" type="pres">
      <dgm:prSet presAssocID="{3EF841F4-0F32-417E-81CF-5F0259CC47EA}" presName="composite" presStyleCnt="0"/>
      <dgm:spPr/>
    </dgm:pt>
    <dgm:pt modelId="{9BB879CA-F5A9-40A8-8115-E5E6E8FAE179}" type="pres">
      <dgm:prSet presAssocID="{3EF841F4-0F32-417E-81CF-5F0259CC47EA}" presName="parTx" presStyleLbl="alignNode1" presStyleIdx="0" presStyleCnt="3">
        <dgm:presLayoutVars>
          <dgm:chMax val="0"/>
          <dgm:chPref val="0"/>
          <dgm:bulletEnabled val="1"/>
        </dgm:presLayoutVars>
      </dgm:prSet>
      <dgm:spPr/>
      <dgm:t>
        <a:bodyPr/>
        <a:lstStyle/>
        <a:p>
          <a:endParaRPr lang="de-DE"/>
        </a:p>
      </dgm:t>
    </dgm:pt>
    <dgm:pt modelId="{A214F702-76B2-4482-B1C6-591A4D90F835}" type="pres">
      <dgm:prSet presAssocID="{3EF841F4-0F32-417E-81CF-5F0259CC47EA}" presName="desTx" presStyleLbl="alignAccFollowNode1" presStyleIdx="0" presStyleCnt="3" custLinFactNeighborY="1903">
        <dgm:presLayoutVars>
          <dgm:bulletEnabled val="1"/>
        </dgm:presLayoutVars>
      </dgm:prSet>
      <dgm:spPr/>
      <dgm:t>
        <a:bodyPr/>
        <a:lstStyle/>
        <a:p>
          <a:endParaRPr lang="de-DE"/>
        </a:p>
      </dgm:t>
    </dgm:pt>
    <dgm:pt modelId="{10B7A012-653C-43A9-A832-07794867DCEA}" type="pres">
      <dgm:prSet presAssocID="{AA1FC5BB-47EB-439C-8A92-3F0AEC90DB39}" presName="space" presStyleCnt="0"/>
      <dgm:spPr/>
    </dgm:pt>
    <dgm:pt modelId="{582DB69D-7C06-48F9-A8F2-B84DADA7B5F8}" type="pres">
      <dgm:prSet presAssocID="{E5D7AC28-3A9D-4445-B6A2-BFE77206EDD1}" presName="composite" presStyleCnt="0"/>
      <dgm:spPr/>
    </dgm:pt>
    <dgm:pt modelId="{8A9ACACF-1344-4BE7-9AA7-AD3CB217DE30}" type="pres">
      <dgm:prSet presAssocID="{E5D7AC28-3A9D-4445-B6A2-BFE77206EDD1}" presName="parTx" presStyleLbl="alignNode1" presStyleIdx="1" presStyleCnt="3">
        <dgm:presLayoutVars>
          <dgm:chMax val="0"/>
          <dgm:chPref val="0"/>
          <dgm:bulletEnabled val="1"/>
        </dgm:presLayoutVars>
      </dgm:prSet>
      <dgm:spPr/>
      <dgm:t>
        <a:bodyPr/>
        <a:lstStyle/>
        <a:p>
          <a:endParaRPr lang="de-DE"/>
        </a:p>
      </dgm:t>
    </dgm:pt>
    <dgm:pt modelId="{9BFCE7EA-371A-42C8-801A-E98810265126}" type="pres">
      <dgm:prSet presAssocID="{E5D7AC28-3A9D-4445-B6A2-BFE77206EDD1}" presName="desTx" presStyleLbl="alignAccFollowNode1" presStyleIdx="1" presStyleCnt="3" custScaleX="100367">
        <dgm:presLayoutVars>
          <dgm:bulletEnabled val="1"/>
        </dgm:presLayoutVars>
      </dgm:prSet>
      <dgm:spPr/>
      <dgm:t>
        <a:bodyPr/>
        <a:lstStyle/>
        <a:p>
          <a:endParaRPr lang="de-DE"/>
        </a:p>
      </dgm:t>
    </dgm:pt>
    <dgm:pt modelId="{ED92097B-7770-46A6-8D70-561FE72547F2}" type="pres">
      <dgm:prSet presAssocID="{E9B96B79-082A-4FFD-BCE6-BCDB367A6A2B}" presName="space" presStyleCnt="0"/>
      <dgm:spPr/>
    </dgm:pt>
    <dgm:pt modelId="{BE4F8AF8-BA8E-47C4-932C-235252079FAA}" type="pres">
      <dgm:prSet presAssocID="{128782C0-6687-46AD-B701-C4F1E2DFC25D}" presName="composite" presStyleCnt="0"/>
      <dgm:spPr/>
    </dgm:pt>
    <dgm:pt modelId="{33EAA886-F25A-4E67-A5AA-A94461CF28B2}" type="pres">
      <dgm:prSet presAssocID="{128782C0-6687-46AD-B701-C4F1E2DFC25D}" presName="parTx" presStyleLbl="alignNode1" presStyleIdx="2" presStyleCnt="3">
        <dgm:presLayoutVars>
          <dgm:chMax val="0"/>
          <dgm:chPref val="0"/>
          <dgm:bulletEnabled val="1"/>
        </dgm:presLayoutVars>
      </dgm:prSet>
      <dgm:spPr/>
      <dgm:t>
        <a:bodyPr/>
        <a:lstStyle/>
        <a:p>
          <a:endParaRPr lang="de-DE"/>
        </a:p>
      </dgm:t>
    </dgm:pt>
    <dgm:pt modelId="{ECFF1A4E-180B-410D-904C-50BB56CE6D2A}" type="pres">
      <dgm:prSet presAssocID="{128782C0-6687-46AD-B701-C4F1E2DFC25D}" presName="desTx" presStyleLbl="alignAccFollowNode1" presStyleIdx="2" presStyleCnt="3">
        <dgm:presLayoutVars>
          <dgm:bulletEnabled val="1"/>
        </dgm:presLayoutVars>
      </dgm:prSet>
      <dgm:spPr/>
      <dgm:t>
        <a:bodyPr/>
        <a:lstStyle/>
        <a:p>
          <a:endParaRPr lang="de-DE"/>
        </a:p>
      </dgm:t>
    </dgm:pt>
  </dgm:ptLst>
  <dgm:cxnLst>
    <dgm:cxn modelId="{A3449B09-4022-4F32-A30E-644E5FDEEC86}" type="presOf" srcId="{B501BDD7-1987-47E2-A38A-585F864488FA}" destId="{A214F702-76B2-4482-B1C6-591A4D90F835}" srcOrd="0" destOrd="0" presId="urn:microsoft.com/office/officeart/2005/8/layout/hList1"/>
    <dgm:cxn modelId="{D3AE9557-D8DA-4C79-BC7E-F5E7EF57C053}" type="presOf" srcId="{8A14F811-70C8-41D2-93FF-60FDA6FF3D72}" destId="{9BFCE7EA-371A-42C8-801A-E98810265126}" srcOrd="0" destOrd="0" presId="urn:microsoft.com/office/officeart/2005/8/layout/hList1"/>
    <dgm:cxn modelId="{C61F9908-D0BC-4A5D-A555-63B54F7945A5}" type="presOf" srcId="{477E10F4-C71C-4C55-B671-FED45367D20B}" destId="{A214F702-76B2-4482-B1C6-591A4D90F835}" srcOrd="0" destOrd="1" presId="urn:microsoft.com/office/officeart/2005/8/layout/hList1"/>
    <dgm:cxn modelId="{DE643646-2440-49BA-90CD-104827501451}" type="presOf" srcId="{3EF841F4-0F32-417E-81CF-5F0259CC47EA}" destId="{9BB879CA-F5A9-40A8-8115-E5E6E8FAE179}" srcOrd="0" destOrd="0" presId="urn:microsoft.com/office/officeart/2005/8/layout/hList1"/>
    <dgm:cxn modelId="{76F07B15-91BC-483C-97F8-E266728CBD03}" type="presOf" srcId="{91ADE219-6127-4FBE-8EC3-3FC7AEE50C6D}" destId="{ECFF1A4E-180B-410D-904C-50BB56CE6D2A}" srcOrd="0" destOrd="1" presId="urn:microsoft.com/office/officeart/2005/8/layout/hList1"/>
    <dgm:cxn modelId="{0AA82FEF-1AF1-4060-BC67-C4C3CC66794D}" type="presOf" srcId="{128782C0-6687-46AD-B701-C4F1E2DFC25D}" destId="{33EAA886-F25A-4E67-A5AA-A94461CF28B2}" srcOrd="0" destOrd="0" presId="urn:microsoft.com/office/officeart/2005/8/layout/hList1"/>
    <dgm:cxn modelId="{9ADF7ED8-367B-48D1-9977-873CF66D86F8}" type="presOf" srcId="{E5D7AC28-3A9D-4445-B6A2-BFE77206EDD1}" destId="{8A9ACACF-1344-4BE7-9AA7-AD3CB217DE30}" srcOrd="0" destOrd="0" presId="urn:microsoft.com/office/officeart/2005/8/layout/hList1"/>
    <dgm:cxn modelId="{5D8FCDA4-628A-4F9E-86F9-66D5C5322973}" type="presOf" srcId="{289D6A20-C703-4D2B-978B-CB87DF28AFE5}" destId="{9BFCE7EA-371A-42C8-801A-E98810265126}" srcOrd="0" destOrd="1" presId="urn:microsoft.com/office/officeart/2005/8/layout/hList1"/>
    <dgm:cxn modelId="{148641C7-0860-4FB1-83AF-26681D2AD486}" type="presOf" srcId="{DA63BA1F-FF49-4692-BB58-B088384AC9B8}" destId="{EFFD5218-426A-4F47-9D9B-A37932D89563}" srcOrd="0" destOrd="0" presId="urn:microsoft.com/office/officeart/2005/8/layout/hList1"/>
    <dgm:cxn modelId="{5CFFB32F-0AE1-47B3-88A0-795A838975B3}" srcId="{128782C0-6687-46AD-B701-C4F1E2DFC25D}" destId="{618BA031-4AF2-46B9-BC51-5FAA6C69768F}" srcOrd="2" destOrd="0" parTransId="{AE14D0A1-F332-4061-AB16-E0CBF763DAD9}" sibTransId="{510BB06E-D800-49F3-A82C-B93FC21D7329}"/>
    <dgm:cxn modelId="{70B65EF3-9985-441E-A728-1FAD18ACDDFD}" srcId="{DA63BA1F-FF49-4692-BB58-B088384AC9B8}" destId="{E5D7AC28-3A9D-4445-B6A2-BFE77206EDD1}" srcOrd="1" destOrd="0" parTransId="{763D8550-47D9-4F32-A649-BBB07F9BF5F6}" sibTransId="{E9B96B79-082A-4FFD-BCE6-BCDB367A6A2B}"/>
    <dgm:cxn modelId="{C7650E9E-694F-4297-AA1F-1000BB6B925E}" type="presOf" srcId="{2AE25E7C-2B49-4162-AE78-DDDC58287EA2}" destId="{9BFCE7EA-371A-42C8-801A-E98810265126}" srcOrd="0" destOrd="2" presId="urn:microsoft.com/office/officeart/2005/8/layout/hList1"/>
    <dgm:cxn modelId="{FA388174-AF05-4AF3-9B22-AA08A9F8E875}" srcId="{E5D7AC28-3A9D-4445-B6A2-BFE77206EDD1}" destId="{8A14F811-70C8-41D2-93FF-60FDA6FF3D72}" srcOrd="0" destOrd="0" parTransId="{46F2A99C-EEDF-40D3-BFC1-2E1367C3A2C0}" sibTransId="{AE6C23C9-97FB-43E7-BDEC-61C3BFC9310A}"/>
    <dgm:cxn modelId="{BE54DFBC-A037-465E-9FD7-ADE300CB53B7}" srcId="{DA63BA1F-FF49-4692-BB58-B088384AC9B8}" destId="{3EF841F4-0F32-417E-81CF-5F0259CC47EA}" srcOrd="0" destOrd="0" parTransId="{BBC9E0E5-8725-4930-ADBA-7FBFC80300E0}" sibTransId="{AA1FC5BB-47EB-439C-8A92-3F0AEC90DB39}"/>
    <dgm:cxn modelId="{92CB0B0C-7BA3-436F-BCA7-12DC6E283518}" srcId="{128782C0-6687-46AD-B701-C4F1E2DFC25D}" destId="{E80369B1-FC3E-4DF2-8828-53B00EAF4F87}" srcOrd="0" destOrd="0" parTransId="{D5DE0958-1322-48CA-ABFD-F0F2B36E81E2}" sibTransId="{7AB3BD52-EF05-4DD0-8318-80A514700D09}"/>
    <dgm:cxn modelId="{08ADD171-6024-49B2-B63C-1522CC9D4C32}" srcId="{E5D7AC28-3A9D-4445-B6A2-BFE77206EDD1}" destId="{289D6A20-C703-4D2B-978B-CB87DF28AFE5}" srcOrd="1" destOrd="0" parTransId="{03D205D1-BD43-4194-B2EC-982B5930C428}" sibTransId="{04ACD300-D7CB-48D6-A0A6-1E07CA69F608}"/>
    <dgm:cxn modelId="{5D4261E1-CDBE-4687-A34C-405D5B5536D1}" srcId="{DA63BA1F-FF49-4692-BB58-B088384AC9B8}" destId="{128782C0-6687-46AD-B701-C4F1E2DFC25D}" srcOrd="2" destOrd="0" parTransId="{2E8CB0AF-C46A-47D1-91E3-EAFE326EDF71}" sibTransId="{7DFAEB31-9EF8-47C2-9931-0985E5DAB906}"/>
    <dgm:cxn modelId="{A37322FB-2BCF-4974-B9F9-6BCCF691447E}" srcId="{128782C0-6687-46AD-B701-C4F1E2DFC25D}" destId="{91ADE219-6127-4FBE-8EC3-3FC7AEE50C6D}" srcOrd="1" destOrd="0" parTransId="{35D9C82A-D7F0-42B5-B62A-BBF00053B6A4}" sibTransId="{D02BE8DE-9E64-4A11-A235-7B39BD78EBB7}"/>
    <dgm:cxn modelId="{F97D400E-56A6-44E2-85CE-1677A9103CDD}" type="presOf" srcId="{E80369B1-FC3E-4DF2-8828-53B00EAF4F87}" destId="{ECFF1A4E-180B-410D-904C-50BB56CE6D2A}" srcOrd="0" destOrd="0" presId="urn:microsoft.com/office/officeart/2005/8/layout/hList1"/>
    <dgm:cxn modelId="{FFC49249-95E4-4DE4-8294-F89D7B610FC6}" srcId="{3EF841F4-0F32-417E-81CF-5F0259CC47EA}" destId="{B501BDD7-1987-47E2-A38A-585F864488FA}" srcOrd="0" destOrd="0" parTransId="{16296298-CA1C-4C0E-A717-54B194B572CC}" sibTransId="{2C9ACC43-1AA1-4FB3-A769-2FB735FC3469}"/>
    <dgm:cxn modelId="{936FC021-060E-4336-BF46-472A06AC5CE0}" type="presOf" srcId="{618BA031-4AF2-46B9-BC51-5FAA6C69768F}" destId="{ECFF1A4E-180B-410D-904C-50BB56CE6D2A}" srcOrd="0" destOrd="2" presId="urn:microsoft.com/office/officeart/2005/8/layout/hList1"/>
    <dgm:cxn modelId="{E1A1B68D-17C9-4879-9837-25195460B75D}" srcId="{E5D7AC28-3A9D-4445-B6A2-BFE77206EDD1}" destId="{2AE25E7C-2B49-4162-AE78-DDDC58287EA2}" srcOrd="2" destOrd="0" parTransId="{CA34C394-858F-4EEB-90DF-194441E57B33}" sibTransId="{2A635B64-547F-47F5-B55E-20F00BEF56DE}"/>
    <dgm:cxn modelId="{3BC3EFA9-A2D1-4216-AF58-E77DD3F5676F}" srcId="{3EF841F4-0F32-417E-81CF-5F0259CC47EA}" destId="{477E10F4-C71C-4C55-B671-FED45367D20B}" srcOrd="1" destOrd="0" parTransId="{022CC57E-6449-46A0-BA04-B989F79BD23C}" sibTransId="{8FA73B15-1C72-4096-A34B-EDFBF389466F}"/>
    <dgm:cxn modelId="{E6BB1EF9-8510-41C1-9575-C5146460ED0E}" type="presParOf" srcId="{EFFD5218-426A-4F47-9D9B-A37932D89563}" destId="{DBC87E79-5F9E-4B3E-B9F9-7FFF134020BC}" srcOrd="0" destOrd="0" presId="urn:microsoft.com/office/officeart/2005/8/layout/hList1"/>
    <dgm:cxn modelId="{D8153CB4-3232-4180-82D4-D4E9BAD84A2E}" type="presParOf" srcId="{DBC87E79-5F9E-4B3E-B9F9-7FFF134020BC}" destId="{9BB879CA-F5A9-40A8-8115-E5E6E8FAE179}" srcOrd="0" destOrd="0" presId="urn:microsoft.com/office/officeart/2005/8/layout/hList1"/>
    <dgm:cxn modelId="{8937E200-28FF-4C34-B243-8CE6B85150CB}" type="presParOf" srcId="{DBC87E79-5F9E-4B3E-B9F9-7FFF134020BC}" destId="{A214F702-76B2-4482-B1C6-591A4D90F835}" srcOrd="1" destOrd="0" presId="urn:microsoft.com/office/officeart/2005/8/layout/hList1"/>
    <dgm:cxn modelId="{55E60BA2-596B-47F6-AF4D-898F24640405}" type="presParOf" srcId="{EFFD5218-426A-4F47-9D9B-A37932D89563}" destId="{10B7A012-653C-43A9-A832-07794867DCEA}" srcOrd="1" destOrd="0" presId="urn:microsoft.com/office/officeart/2005/8/layout/hList1"/>
    <dgm:cxn modelId="{3BCFC3A7-277D-4F7A-B7ED-1B87312D7044}" type="presParOf" srcId="{EFFD5218-426A-4F47-9D9B-A37932D89563}" destId="{582DB69D-7C06-48F9-A8F2-B84DADA7B5F8}" srcOrd="2" destOrd="0" presId="urn:microsoft.com/office/officeart/2005/8/layout/hList1"/>
    <dgm:cxn modelId="{D6C4AB40-422B-40E0-8781-7BCE927E5934}" type="presParOf" srcId="{582DB69D-7C06-48F9-A8F2-B84DADA7B5F8}" destId="{8A9ACACF-1344-4BE7-9AA7-AD3CB217DE30}" srcOrd="0" destOrd="0" presId="urn:microsoft.com/office/officeart/2005/8/layout/hList1"/>
    <dgm:cxn modelId="{57491DAF-636F-47C8-8983-4E8FF1DC6A28}" type="presParOf" srcId="{582DB69D-7C06-48F9-A8F2-B84DADA7B5F8}" destId="{9BFCE7EA-371A-42C8-801A-E98810265126}" srcOrd="1" destOrd="0" presId="urn:microsoft.com/office/officeart/2005/8/layout/hList1"/>
    <dgm:cxn modelId="{441028CF-F2AA-4F5D-BF63-DF22FC6D018C}" type="presParOf" srcId="{EFFD5218-426A-4F47-9D9B-A37932D89563}" destId="{ED92097B-7770-46A6-8D70-561FE72547F2}" srcOrd="3" destOrd="0" presId="urn:microsoft.com/office/officeart/2005/8/layout/hList1"/>
    <dgm:cxn modelId="{3C74F7E6-9CCD-4895-A419-BEEFB2E91606}" type="presParOf" srcId="{EFFD5218-426A-4F47-9D9B-A37932D89563}" destId="{BE4F8AF8-BA8E-47C4-932C-235252079FAA}" srcOrd="4" destOrd="0" presId="urn:microsoft.com/office/officeart/2005/8/layout/hList1"/>
    <dgm:cxn modelId="{04C81F73-9609-4AD5-A53E-B68DCAACCEE8}" type="presParOf" srcId="{BE4F8AF8-BA8E-47C4-932C-235252079FAA}" destId="{33EAA886-F25A-4E67-A5AA-A94461CF28B2}" srcOrd="0" destOrd="0" presId="urn:microsoft.com/office/officeart/2005/8/layout/hList1"/>
    <dgm:cxn modelId="{B40B19CB-3846-4DDF-B902-A2729BEB4CE2}" type="presParOf" srcId="{BE4F8AF8-BA8E-47C4-932C-235252079FAA}" destId="{ECFF1A4E-180B-410D-904C-50BB56CE6D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79CA-F5A9-40A8-8115-E5E6E8FAE179}">
      <dsp:nvSpPr>
        <dsp:cNvPr id="0" name=""/>
        <dsp:cNvSpPr/>
      </dsp:nvSpPr>
      <dsp:spPr>
        <a:xfrm>
          <a:off x="4316" y="930380"/>
          <a:ext cx="2365715"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de-DE" sz="2200" b="1" kern="1200" dirty="0" smtClean="0"/>
            <a:t>Regression</a:t>
          </a:r>
          <a:endParaRPr lang="de-DE" sz="2200" b="1" kern="1200" dirty="0"/>
        </a:p>
      </dsp:txBody>
      <dsp:txXfrm>
        <a:off x="4316" y="930380"/>
        <a:ext cx="2365715" cy="633600"/>
      </dsp:txXfrm>
    </dsp:sp>
    <dsp:sp modelId="{A214F702-76B2-4482-B1C6-591A4D90F835}">
      <dsp:nvSpPr>
        <dsp:cNvPr id="0" name=""/>
        <dsp:cNvSpPr/>
      </dsp:nvSpPr>
      <dsp:spPr>
        <a:xfrm>
          <a:off x="4316" y="1599031"/>
          <a:ext cx="2365715" cy="18418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smtClean="0"/>
            <a:t>Predict</a:t>
          </a:r>
          <a:r>
            <a:rPr lang="de-DE" sz="2200" kern="1200" dirty="0" smtClean="0"/>
            <a:t> </a:t>
          </a:r>
          <a:r>
            <a:rPr lang="de-DE" sz="2200" b="1" kern="1200" dirty="0" err="1" smtClean="0"/>
            <a:t>continuous</a:t>
          </a:r>
          <a:r>
            <a:rPr lang="de-DE" sz="2200" kern="1200" dirty="0" smtClean="0"/>
            <a:t> </a:t>
          </a:r>
          <a:r>
            <a:rPr lang="de-DE" sz="2200" kern="1200" dirty="0" err="1" smtClean="0"/>
            <a:t>valued</a:t>
          </a:r>
          <a:r>
            <a:rPr lang="de-DE" sz="2200" kern="1200" dirty="0" smtClean="0"/>
            <a:t> </a:t>
          </a:r>
          <a:r>
            <a:rPr lang="de-DE" sz="2200" kern="1200" dirty="0" err="1" smtClean="0"/>
            <a:t>output</a:t>
          </a:r>
          <a:endParaRPr lang="de-DE" sz="2200" kern="1200" dirty="0"/>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kern="1200" dirty="0" err="1" smtClean="0"/>
            <a:t>Supervised</a:t>
          </a:r>
          <a:endParaRPr lang="de-DE" sz="2200" kern="1200" dirty="0"/>
        </a:p>
      </dsp:txBody>
      <dsp:txXfrm>
        <a:off x="4316" y="1599031"/>
        <a:ext cx="2365715" cy="1841895"/>
      </dsp:txXfrm>
    </dsp:sp>
    <dsp:sp modelId="{8A9ACACF-1344-4BE7-9AA7-AD3CB217DE30}">
      <dsp:nvSpPr>
        <dsp:cNvPr id="0" name=""/>
        <dsp:cNvSpPr/>
      </dsp:nvSpPr>
      <dsp:spPr>
        <a:xfrm>
          <a:off x="2705574" y="930380"/>
          <a:ext cx="2365715"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de-DE" sz="2200" b="0" kern="1200" dirty="0" err="1" smtClean="0"/>
            <a:t>Classification</a:t>
          </a:r>
          <a:endParaRPr lang="de-DE" sz="2200" b="0" kern="1200" dirty="0"/>
        </a:p>
      </dsp:txBody>
      <dsp:txXfrm>
        <a:off x="2705574" y="930380"/>
        <a:ext cx="2365715" cy="633600"/>
      </dsp:txXfrm>
    </dsp:sp>
    <dsp:sp modelId="{9BFCE7EA-371A-42C8-801A-E98810265126}">
      <dsp:nvSpPr>
        <dsp:cNvPr id="0" name=""/>
        <dsp:cNvSpPr/>
      </dsp:nvSpPr>
      <dsp:spPr>
        <a:xfrm>
          <a:off x="2701232" y="1563980"/>
          <a:ext cx="2374398" cy="18418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smtClean="0"/>
            <a:t>Predict</a:t>
          </a:r>
          <a:r>
            <a:rPr lang="de-DE" sz="2200" kern="1200" dirty="0" smtClean="0"/>
            <a:t> </a:t>
          </a:r>
          <a:r>
            <a:rPr lang="de-DE" sz="2200" b="1" kern="1200" dirty="0" err="1" smtClean="0"/>
            <a:t>discrete</a:t>
          </a:r>
          <a:r>
            <a:rPr lang="de-DE" sz="2200" kern="1200" dirty="0" smtClean="0"/>
            <a:t> </a:t>
          </a:r>
          <a:r>
            <a:rPr lang="de-DE" sz="2200" kern="1200" dirty="0" err="1" smtClean="0"/>
            <a:t>valued</a:t>
          </a:r>
          <a:r>
            <a:rPr lang="de-DE" sz="2200" kern="1200" dirty="0" smtClean="0"/>
            <a:t> </a:t>
          </a:r>
          <a:r>
            <a:rPr lang="de-DE" sz="2200" kern="1200" dirty="0" err="1" smtClean="0"/>
            <a:t>output</a:t>
          </a:r>
          <a:endParaRPr lang="de-DE" sz="2200" kern="1200" dirty="0"/>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b="0" kern="1200" dirty="0" err="1" smtClean="0"/>
            <a:t>Supervised</a:t>
          </a:r>
          <a:endParaRPr lang="de-DE" sz="2200" b="0" kern="1200" dirty="0"/>
        </a:p>
      </dsp:txBody>
      <dsp:txXfrm>
        <a:off x="2701232" y="1563980"/>
        <a:ext cx="2374398" cy="1841895"/>
      </dsp:txXfrm>
    </dsp:sp>
    <dsp:sp modelId="{33EAA886-F25A-4E67-A5AA-A94461CF28B2}">
      <dsp:nvSpPr>
        <dsp:cNvPr id="0" name=""/>
        <dsp:cNvSpPr/>
      </dsp:nvSpPr>
      <dsp:spPr>
        <a:xfrm>
          <a:off x="5406831" y="930380"/>
          <a:ext cx="2365715"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de-DE" sz="2200" kern="1200" dirty="0" smtClean="0"/>
            <a:t>Clustering</a:t>
          </a:r>
          <a:endParaRPr lang="de-DE" sz="2200" kern="1200" dirty="0"/>
        </a:p>
      </dsp:txBody>
      <dsp:txXfrm>
        <a:off x="5406831" y="930380"/>
        <a:ext cx="2365715" cy="633600"/>
      </dsp:txXfrm>
    </dsp:sp>
    <dsp:sp modelId="{ECFF1A4E-180B-410D-904C-50BB56CE6D2A}">
      <dsp:nvSpPr>
        <dsp:cNvPr id="0" name=""/>
        <dsp:cNvSpPr/>
      </dsp:nvSpPr>
      <dsp:spPr>
        <a:xfrm>
          <a:off x="5406831" y="1563980"/>
          <a:ext cx="2365715" cy="18418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smtClean="0"/>
            <a:t>Predict</a:t>
          </a:r>
          <a:r>
            <a:rPr lang="de-DE" sz="2200" kern="1200" dirty="0" smtClean="0"/>
            <a:t> </a:t>
          </a:r>
          <a:r>
            <a:rPr lang="de-DE" sz="2200" kern="1200" dirty="0" err="1" smtClean="0"/>
            <a:t>discrete</a:t>
          </a:r>
          <a:r>
            <a:rPr lang="de-DE" sz="2200" kern="1200" dirty="0" smtClean="0"/>
            <a:t> </a:t>
          </a:r>
          <a:r>
            <a:rPr lang="de-DE" sz="2200" kern="1200" dirty="0" err="1" smtClean="0"/>
            <a:t>valued</a:t>
          </a:r>
          <a:r>
            <a:rPr lang="de-DE" sz="2200" kern="1200" dirty="0" smtClean="0"/>
            <a:t> </a:t>
          </a:r>
          <a:r>
            <a:rPr lang="de-DE" sz="2200" kern="1200" dirty="0" err="1" smtClean="0"/>
            <a:t>output</a:t>
          </a:r>
          <a:endParaRPr lang="de-DE" sz="2200" kern="1200" dirty="0"/>
        </a:p>
        <a:p>
          <a:pPr marL="228600" lvl="1" indent="-228600" algn="l" defTabSz="977900">
            <a:lnSpc>
              <a:spcPct val="90000"/>
            </a:lnSpc>
            <a:spcBef>
              <a:spcPct val="0"/>
            </a:spcBef>
            <a:spcAft>
              <a:spcPct val="15000"/>
            </a:spcAft>
            <a:buChar char="••"/>
          </a:pPr>
          <a:endParaRPr lang="de-DE" sz="2200" kern="1200" dirty="0"/>
        </a:p>
        <a:p>
          <a:pPr marL="228600" lvl="1" indent="-228600" algn="l" defTabSz="977900">
            <a:lnSpc>
              <a:spcPct val="90000"/>
            </a:lnSpc>
            <a:spcBef>
              <a:spcPct val="0"/>
            </a:spcBef>
            <a:spcAft>
              <a:spcPct val="15000"/>
            </a:spcAft>
            <a:buChar char="••"/>
          </a:pPr>
          <a:r>
            <a:rPr lang="de-DE" sz="2200" b="1" kern="1200" dirty="0" err="1" smtClean="0"/>
            <a:t>Unsupervised</a:t>
          </a:r>
          <a:endParaRPr lang="de-DE" sz="2200" b="1" kern="1200" dirty="0"/>
        </a:p>
      </dsp:txBody>
      <dsp:txXfrm>
        <a:off x="5406831" y="1563980"/>
        <a:ext cx="2365715" cy="1841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B599B-052C-40A2-A5D9-664B004B67D4}">
      <dsp:nvSpPr>
        <dsp:cNvPr id="0" name=""/>
        <dsp:cNvSpPr/>
      </dsp:nvSpPr>
      <dsp:spPr>
        <a:xfrm>
          <a:off x="0" y="207564"/>
          <a:ext cx="7776864" cy="800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Pattern Recognition</a:t>
          </a:r>
          <a:endParaRPr lang="de-DE" sz="3600" kern="1200" dirty="0"/>
        </a:p>
      </dsp:txBody>
      <dsp:txXfrm>
        <a:off x="0" y="207564"/>
        <a:ext cx="7776864" cy="800547"/>
      </dsp:txXfrm>
    </dsp:sp>
    <dsp:sp modelId="{60AC112E-6504-461D-A975-8F1DDEF1CCB6}">
      <dsp:nvSpPr>
        <dsp:cNvPr id="0" name=""/>
        <dsp:cNvSpPr/>
      </dsp:nvSpPr>
      <dsp:spPr>
        <a:xfrm>
          <a:off x="0" y="898816"/>
          <a:ext cx="7776864" cy="140544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79CA-F5A9-40A8-8115-E5E6E8FAE179}">
      <dsp:nvSpPr>
        <dsp:cNvPr id="0" name=""/>
        <dsp:cNvSpPr/>
      </dsp:nvSpPr>
      <dsp:spPr>
        <a:xfrm>
          <a:off x="4316" y="1368328"/>
          <a:ext cx="2365715" cy="748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e-DE" sz="2600" b="1" kern="1200" dirty="0" smtClean="0"/>
            <a:t>Regression</a:t>
          </a:r>
          <a:endParaRPr lang="de-DE" sz="2600" b="1" kern="1200" dirty="0"/>
        </a:p>
      </dsp:txBody>
      <dsp:txXfrm>
        <a:off x="4316" y="1368328"/>
        <a:ext cx="2365715" cy="748800"/>
      </dsp:txXfrm>
    </dsp:sp>
    <dsp:sp modelId="{A214F702-76B2-4482-B1C6-591A4D90F835}">
      <dsp:nvSpPr>
        <dsp:cNvPr id="0" name=""/>
        <dsp:cNvSpPr/>
      </dsp:nvSpPr>
      <dsp:spPr>
        <a:xfrm>
          <a:off x="4316" y="2429980"/>
          <a:ext cx="2365715" cy="55967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9ACACF-1344-4BE7-9AA7-AD3CB217DE30}">
      <dsp:nvSpPr>
        <dsp:cNvPr id="0" name=""/>
        <dsp:cNvSpPr/>
      </dsp:nvSpPr>
      <dsp:spPr>
        <a:xfrm>
          <a:off x="2705574" y="1358730"/>
          <a:ext cx="2365715" cy="748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e-DE" sz="2600" b="0" kern="1200" dirty="0" err="1" smtClean="0"/>
            <a:t>Classification</a:t>
          </a:r>
          <a:endParaRPr lang="de-DE" sz="2600" b="0" kern="1200" dirty="0"/>
        </a:p>
      </dsp:txBody>
      <dsp:txXfrm>
        <a:off x="2705574" y="1358730"/>
        <a:ext cx="2365715" cy="748800"/>
      </dsp:txXfrm>
    </dsp:sp>
    <dsp:sp modelId="{9BFCE7EA-371A-42C8-801A-E98810265126}">
      <dsp:nvSpPr>
        <dsp:cNvPr id="0" name=""/>
        <dsp:cNvSpPr/>
      </dsp:nvSpPr>
      <dsp:spPr>
        <a:xfrm flipV="1">
          <a:off x="2701209" y="2407969"/>
          <a:ext cx="2374398" cy="59806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EAA886-F25A-4E67-A5AA-A94461CF28B2}">
      <dsp:nvSpPr>
        <dsp:cNvPr id="0" name=""/>
        <dsp:cNvSpPr/>
      </dsp:nvSpPr>
      <dsp:spPr>
        <a:xfrm>
          <a:off x="5406831" y="1355653"/>
          <a:ext cx="2365715" cy="748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e-DE" sz="2600" kern="1200" dirty="0" smtClean="0"/>
            <a:t>Clustering</a:t>
          </a:r>
          <a:endParaRPr lang="de-DE" sz="2600" kern="1200" dirty="0"/>
        </a:p>
      </dsp:txBody>
      <dsp:txXfrm>
        <a:off x="5406831" y="1355653"/>
        <a:ext cx="2365715" cy="748800"/>
      </dsp:txXfrm>
    </dsp:sp>
    <dsp:sp modelId="{ECFF1A4E-180B-410D-904C-50BB56CE6D2A}">
      <dsp:nvSpPr>
        <dsp:cNvPr id="0" name=""/>
        <dsp:cNvSpPr/>
      </dsp:nvSpPr>
      <dsp:spPr>
        <a:xfrm>
          <a:off x="5376242" y="2407518"/>
          <a:ext cx="2365715" cy="61037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79CA-F5A9-40A8-8115-E5E6E8FAE179}">
      <dsp:nvSpPr>
        <dsp:cNvPr id="0" name=""/>
        <dsp:cNvSpPr/>
      </dsp:nvSpPr>
      <dsp:spPr>
        <a:xfrm>
          <a:off x="4316" y="18233"/>
          <a:ext cx="2365715" cy="946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b="0" kern="1200" dirty="0" err="1" smtClean="0"/>
            <a:t>Nonlinear</a:t>
          </a:r>
          <a:r>
            <a:rPr lang="de-DE" sz="2000" b="0" kern="1200" dirty="0" smtClean="0"/>
            <a:t> </a:t>
          </a:r>
          <a:r>
            <a:rPr lang="de-DE" sz="2000" b="0" kern="1200" dirty="0" err="1" smtClean="0"/>
            <a:t>optimization</a:t>
          </a:r>
          <a:endParaRPr lang="de-DE" sz="2000" b="0" kern="1200" dirty="0"/>
        </a:p>
      </dsp:txBody>
      <dsp:txXfrm>
        <a:off x="4316" y="18233"/>
        <a:ext cx="2365715" cy="946286"/>
      </dsp:txXfrm>
    </dsp:sp>
    <dsp:sp modelId="{A214F702-76B2-4482-B1C6-591A4D90F835}">
      <dsp:nvSpPr>
        <dsp:cNvPr id="0" name=""/>
        <dsp:cNvSpPr/>
      </dsp:nvSpPr>
      <dsp:spPr>
        <a:xfrm>
          <a:off x="4316" y="982754"/>
          <a:ext cx="2365715" cy="16689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smtClean="0"/>
            <a:t>Specify</a:t>
          </a:r>
          <a:r>
            <a:rPr lang="de-DE" sz="2000" kern="1200" dirty="0" smtClean="0"/>
            <a:t> </a:t>
          </a:r>
          <a:r>
            <a:rPr lang="de-DE" sz="2000" kern="1200" dirty="0" err="1" smtClean="0"/>
            <a:t>set</a:t>
          </a:r>
          <a:r>
            <a:rPr lang="de-DE" sz="2000" kern="1200" dirty="0" smtClean="0"/>
            <a:t> </a:t>
          </a:r>
          <a:r>
            <a:rPr lang="de-DE" sz="2000" kern="1200" dirty="0" err="1" smtClean="0"/>
            <a:t>of</a:t>
          </a:r>
          <a:r>
            <a:rPr lang="de-DE" sz="2000" kern="1200" dirty="0" smtClean="0"/>
            <a:t> </a:t>
          </a:r>
          <a:r>
            <a:rPr lang="de-DE" sz="2000" kern="1200" dirty="0" err="1" smtClean="0"/>
            <a:t>parameters</a:t>
          </a:r>
          <a:r>
            <a:rPr lang="de-DE" sz="2000" kern="1200" dirty="0" smtClean="0"/>
            <a:t> </a:t>
          </a:r>
          <a:endParaRPr lang="de-DE" sz="2000" kern="1200" dirty="0"/>
        </a:p>
        <a:p>
          <a:pPr marL="228600" lvl="1" indent="-228600" algn="l" defTabSz="889000">
            <a:lnSpc>
              <a:spcPct val="90000"/>
            </a:lnSpc>
            <a:spcBef>
              <a:spcPct val="0"/>
            </a:spcBef>
            <a:spcAft>
              <a:spcPct val="15000"/>
            </a:spcAft>
            <a:buChar char="••"/>
          </a:pPr>
          <a:r>
            <a:rPr lang="de-DE" sz="2000" kern="1200" dirty="0" err="1" smtClean="0"/>
            <a:t>Solve</a:t>
          </a:r>
          <a:r>
            <a:rPr lang="de-DE" sz="2000" kern="1200" dirty="0" smtClean="0"/>
            <a:t> </a:t>
          </a:r>
          <a:r>
            <a:rPr lang="de-DE" sz="2000" kern="1200" dirty="0" err="1" smtClean="0"/>
            <a:t>nonlinear</a:t>
          </a:r>
          <a:r>
            <a:rPr lang="de-DE" sz="2000" kern="1200" dirty="0" smtClean="0"/>
            <a:t> </a:t>
          </a:r>
          <a:r>
            <a:rPr lang="de-DE" sz="2000" kern="1200" dirty="0" err="1" smtClean="0"/>
            <a:t>optimization</a:t>
          </a:r>
          <a:r>
            <a:rPr lang="de-DE" sz="2000" kern="1200" dirty="0" smtClean="0"/>
            <a:t> </a:t>
          </a:r>
          <a:r>
            <a:rPr lang="de-DE" sz="2000" kern="1200" dirty="0" err="1" smtClean="0"/>
            <a:t>problem</a:t>
          </a:r>
          <a:endParaRPr lang="de-DE" sz="2000" kern="1200" dirty="0"/>
        </a:p>
      </dsp:txBody>
      <dsp:txXfrm>
        <a:off x="4316" y="982754"/>
        <a:ext cx="2365715" cy="1668960"/>
      </dsp:txXfrm>
    </dsp:sp>
    <dsp:sp modelId="{8A9ACACF-1344-4BE7-9AA7-AD3CB217DE30}">
      <dsp:nvSpPr>
        <dsp:cNvPr id="0" name=""/>
        <dsp:cNvSpPr/>
      </dsp:nvSpPr>
      <dsp:spPr>
        <a:xfrm>
          <a:off x="2705574" y="18233"/>
          <a:ext cx="2365715" cy="946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b="0" kern="1200" dirty="0" err="1" smtClean="0"/>
            <a:t>Gaussian</a:t>
          </a:r>
          <a:r>
            <a:rPr lang="de-DE" sz="2000" b="0" kern="1200" dirty="0" smtClean="0"/>
            <a:t> </a:t>
          </a:r>
          <a:r>
            <a:rPr lang="de-DE" sz="2000" b="0" kern="1200" dirty="0" err="1" smtClean="0"/>
            <a:t>Processes</a:t>
          </a:r>
          <a:endParaRPr lang="de-DE" sz="2000" b="0" kern="1200" dirty="0"/>
        </a:p>
      </dsp:txBody>
      <dsp:txXfrm>
        <a:off x="2705574" y="18233"/>
        <a:ext cx="2365715" cy="946286"/>
      </dsp:txXfrm>
    </dsp:sp>
    <dsp:sp modelId="{9BFCE7EA-371A-42C8-801A-E98810265126}">
      <dsp:nvSpPr>
        <dsp:cNvPr id="0" name=""/>
        <dsp:cNvSpPr/>
      </dsp:nvSpPr>
      <dsp:spPr>
        <a:xfrm>
          <a:off x="2701232" y="964520"/>
          <a:ext cx="2374398" cy="16689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smtClean="0"/>
            <a:t>Uses</a:t>
          </a:r>
          <a:r>
            <a:rPr lang="de-DE" sz="2000" kern="1200" dirty="0" smtClean="0"/>
            <a:t> </a:t>
          </a:r>
          <a:r>
            <a:rPr lang="de-DE" sz="2000" kern="1200" dirty="0" err="1" smtClean="0"/>
            <a:t>kernel</a:t>
          </a:r>
          <a:r>
            <a:rPr lang="de-DE" sz="2000" kern="1200" dirty="0" smtClean="0"/>
            <a:t> </a:t>
          </a:r>
          <a:r>
            <a:rPr lang="de-DE" sz="2000" kern="1200" dirty="0" err="1" smtClean="0"/>
            <a:t>methods</a:t>
          </a:r>
          <a:endParaRPr lang="de-DE" sz="2000" kern="1200" dirty="0"/>
        </a:p>
        <a:p>
          <a:pPr marL="228600" lvl="1" indent="-228600" algn="l" defTabSz="889000">
            <a:lnSpc>
              <a:spcPct val="90000"/>
            </a:lnSpc>
            <a:spcBef>
              <a:spcPct val="0"/>
            </a:spcBef>
            <a:spcAft>
              <a:spcPct val="15000"/>
            </a:spcAft>
            <a:buChar char="••"/>
          </a:pPr>
          <a:r>
            <a:rPr lang="de-DE" sz="2000" kern="1200" dirty="0" err="1" smtClean="0"/>
            <a:t>No</a:t>
          </a:r>
          <a:r>
            <a:rPr lang="de-DE" sz="2000" kern="1200" dirty="0" smtClean="0"/>
            <a:t> </a:t>
          </a:r>
          <a:r>
            <a:rPr lang="de-DE" sz="2000" kern="1200" dirty="0" err="1" smtClean="0"/>
            <a:t>parameters</a:t>
          </a:r>
          <a:endParaRPr lang="de-DE" sz="2000" kern="1200" dirty="0"/>
        </a:p>
        <a:p>
          <a:pPr marL="228600" lvl="1" indent="-228600" algn="l" defTabSz="889000">
            <a:lnSpc>
              <a:spcPct val="90000"/>
            </a:lnSpc>
            <a:spcBef>
              <a:spcPct val="0"/>
            </a:spcBef>
            <a:spcAft>
              <a:spcPct val="15000"/>
            </a:spcAft>
            <a:buChar char="••"/>
          </a:pPr>
          <a:r>
            <a:rPr lang="de-DE" sz="2000" b="0" kern="1200" dirty="0" err="1" smtClean="0"/>
            <a:t>Bayesian</a:t>
          </a:r>
          <a:r>
            <a:rPr lang="de-DE" sz="2000" b="0" kern="1200" dirty="0" smtClean="0"/>
            <a:t> </a:t>
          </a:r>
          <a:r>
            <a:rPr lang="de-DE" sz="2000" b="0" kern="1200" dirty="0" err="1" smtClean="0"/>
            <a:t>interpretation</a:t>
          </a:r>
          <a:endParaRPr lang="de-DE" sz="2000" b="0" kern="1200" dirty="0"/>
        </a:p>
      </dsp:txBody>
      <dsp:txXfrm>
        <a:off x="2701232" y="964520"/>
        <a:ext cx="2374398" cy="1668960"/>
      </dsp:txXfrm>
    </dsp:sp>
    <dsp:sp modelId="{33EAA886-F25A-4E67-A5AA-A94461CF28B2}">
      <dsp:nvSpPr>
        <dsp:cNvPr id="0" name=""/>
        <dsp:cNvSpPr/>
      </dsp:nvSpPr>
      <dsp:spPr>
        <a:xfrm>
          <a:off x="5406831" y="18233"/>
          <a:ext cx="2365715" cy="946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kern="1200" dirty="0" smtClean="0"/>
            <a:t>Support </a:t>
          </a:r>
          <a:r>
            <a:rPr lang="de-DE" sz="2000" kern="1200" dirty="0" err="1" smtClean="0"/>
            <a:t>Vector</a:t>
          </a:r>
          <a:r>
            <a:rPr lang="de-DE" sz="2000" kern="1200" dirty="0" smtClean="0"/>
            <a:t> Machines</a:t>
          </a:r>
          <a:endParaRPr lang="de-DE" sz="2000" kern="1200" dirty="0"/>
        </a:p>
      </dsp:txBody>
      <dsp:txXfrm>
        <a:off x="5406831" y="18233"/>
        <a:ext cx="2365715" cy="946286"/>
      </dsp:txXfrm>
    </dsp:sp>
    <dsp:sp modelId="{ECFF1A4E-180B-410D-904C-50BB56CE6D2A}">
      <dsp:nvSpPr>
        <dsp:cNvPr id="0" name=""/>
        <dsp:cNvSpPr/>
      </dsp:nvSpPr>
      <dsp:spPr>
        <a:xfrm>
          <a:off x="5406831" y="964520"/>
          <a:ext cx="2365715" cy="16689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smtClean="0"/>
            <a:t>Uses</a:t>
          </a:r>
          <a:r>
            <a:rPr lang="de-DE" sz="2000" kern="1200" dirty="0" smtClean="0"/>
            <a:t> </a:t>
          </a:r>
          <a:r>
            <a:rPr lang="de-DE" sz="2000" kern="1200" dirty="0" err="1" smtClean="0"/>
            <a:t>kernel</a:t>
          </a:r>
          <a:r>
            <a:rPr lang="de-DE" sz="2000" kern="1200" dirty="0" smtClean="0"/>
            <a:t> </a:t>
          </a:r>
          <a:r>
            <a:rPr lang="de-DE" sz="2000" kern="1200" dirty="0" err="1" smtClean="0"/>
            <a:t>methods</a:t>
          </a:r>
          <a:endParaRPr lang="de-DE" sz="2000" kern="1200" dirty="0"/>
        </a:p>
        <a:p>
          <a:pPr marL="228600" lvl="1" indent="-228600" algn="l" defTabSz="889000">
            <a:lnSpc>
              <a:spcPct val="90000"/>
            </a:lnSpc>
            <a:spcBef>
              <a:spcPct val="0"/>
            </a:spcBef>
            <a:spcAft>
              <a:spcPct val="15000"/>
            </a:spcAft>
            <a:buChar char="••"/>
          </a:pPr>
          <a:r>
            <a:rPr lang="de-DE" sz="2000" kern="1200" dirty="0" err="1" smtClean="0"/>
            <a:t>No</a:t>
          </a:r>
          <a:r>
            <a:rPr lang="de-DE" sz="2000" kern="1200" dirty="0" smtClean="0"/>
            <a:t> </a:t>
          </a:r>
          <a:r>
            <a:rPr lang="de-DE" sz="2000" kern="1200" dirty="0" err="1" smtClean="0"/>
            <a:t>parameters</a:t>
          </a:r>
          <a:endParaRPr lang="de-DE" sz="2000" kern="1200" dirty="0"/>
        </a:p>
        <a:p>
          <a:pPr marL="228600" lvl="1" indent="-228600" algn="l" defTabSz="889000">
            <a:lnSpc>
              <a:spcPct val="90000"/>
            </a:lnSpc>
            <a:spcBef>
              <a:spcPct val="0"/>
            </a:spcBef>
            <a:spcAft>
              <a:spcPct val="15000"/>
            </a:spcAft>
            <a:buChar char="••"/>
          </a:pPr>
          <a:r>
            <a:rPr lang="de-DE" sz="2000" kern="1200" dirty="0" err="1" smtClean="0"/>
            <a:t>Mostly</a:t>
          </a:r>
          <a:r>
            <a:rPr lang="de-DE" sz="2000" kern="1200" dirty="0" smtClean="0"/>
            <a:t> </a:t>
          </a:r>
          <a:r>
            <a:rPr lang="de-DE" sz="2000" kern="1200" dirty="0" err="1" smtClean="0"/>
            <a:t>used</a:t>
          </a:r>
          <a:r>
            <a:rPr lang="de-DE" sz="2000" kern="1200" dirty="0" smtClean="0"/>
            <a:t> </a:t>
          </a:r>
          <a:r>
            <a:rPr lang="de-DE" sz="2000" kern="1200" dirty="0" err="1" smtClean="0"/>
            <a:t>for</a:t>
          </a:r>
          <a:r>
            <a:rPr lang="de-DE" sz="2000" kern="1200" dirty="0" smtClean="0"/>
            <a:t> </a:t>
          </a:r>
          <a:r>
            <a:rPr lang="de-DE" sz="2000" kern="1200" dirty="0" err="1" smtClean="0"/>
            <a:t>classification</a:t>
          </a:r>
          <a:endParaRPr lang="de-DE" sz="2000" kern="1200" dirty="0"/>
        </a:p>
      </dsp:txBody>
      <dsp:txXfrm>
        <a:off x="5406831" y="964520"/>
        <a:ext cx="2365715" cy="1668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BF6F2-8D59-4306-8FCA-D77D3711B74E}">
      <dsp:nvSpPr>
        <dsp:cNvPr id="0" name=""/>
        <dsp:cNvSpPr/>
      </dsp:nvSpPr>
      <dsp:spPr>
        <a:xfrm rot="5400000">
          <a:off x="-245874" y="248933"/>
          <a:ext cx="1639166" cy="11474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1. </a:t>
          </a:r>
          <a:r>
            <a:rPr lang="de-DE" sz="1600" kern="1200" dirty="0" err="1" smtClean="0"/>
            <a:t>Choose</a:t>
          </a:r>
          <a:r>
            <a:rPr lang="de-DE" sz="1600" kern="1200" dirty="0" smtClean="0"/>
            <a:t> </a:t>
          </a:r>
          <a:r>
            <a:rPr lang="de-DE" sz="1600" kern="1200" dirty="0" err="1" smtClean="0"/>
            <a:t>model</a:t>
          </a:r>
          <a:endParaRPr lang="de-DE" sz="1600" kern="1200" dirty="0"/>
        </a:p>
      </dsp:txBody>
      <dsp:txXfrm rot="-5400000">
        <a:off x="1" y="576766"/>
        <a:ext cx="1147416" cy="491750"/>
      </dsp:txXfrm>
    </dsp:sp>
    <dsp:sp modelId="{152FE08A-90F4-4EB0-9A72-F5E06A811D76}">
      <dsp:nvSpPr>
        <dsp:cNvPr id="0" name=""/>
        <dsp:cNvSpPr/>
      </dsp:nvSpPr>
      <dsp:spPr>
        <a:xfrm rot="5400000">
          <a:off x="4001419" y="-2850944"/>
          <a:ext cx="1065458" cy="67734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smtClean="0"/>
            <a:t>Type </a:t>
          </a:r>
          <a:r>
            <a:rPr lang="de-DE" sz="1600" kern="1200" dirty="0" err="1" smtClean="0"/>
            <a:t>of</a:t>
          </a:r>
          <a:r>
            <a:rPr lang="de-DE" sz="1600" kern="1200" dirty="0" smtClean="0"/>
            <a:t> </a:t>
          </a:r>
          <a:r>
            <a:rPr lang="de-DE" sz="1600" kern="1200" dirty="0" err="1" smtClean="0"/>
            <a:t>basis</a:t>
          </a:r>
          <a:r>
            <a:rPr lang="de-DE" sz="1600" kern="1200" dirty="0" smtClean="0"/>
            <a:t> </a:t>
          </a:r>
          <a:r>
            <a:rPr lang="de-DE" sz="1600" kern="1200" dirty="0" err="1" smtClean="0"/>
            <a:t>functions</a:t>
          </a:r>
          <a:endParaRPr lang="de-DE" sz="1600" kern="1200" dirty="0"/>
        </a:p>
        <a:p>
          <a:pPr marL="171450" lvl="1" indent="-171450" algn="l" defTabSz="711200">
            <a:lnSpc>
              <a:spcPct val="90000"/>
            </a:lnSpc>
            <a:spcBef>
              <a:spcPct val="0"/>
            </a:spcBef>
            <a:spcAft>
              <a:spcPct val="15000"/>
            </a:spcAft>
            <a:buChar char="••"/>
          </a:pPr>
          <a:r>
            <a:rPr lang="de-DE" sz="1600" kern="1200" dirty="0" err="1" smtClean="0"/>
            <a:t>Number</a:t>
          </a:r>
          <a:r>
            <a:rPr lang="de-DE" sz="1600" kern="1200" dirty="0" smtClean="0"/>
            <a:t> </a:t>
          </a:r>
          <a:r>
            <a:rPr lang="de-DE" sz="1600" kern="1200" dirty="0" err="1" smtClean="0"/>
            <a:t>of</a:t>
          </a:r>
          <a:r>
            <a:rPr lang="de-DE" sz="1600" kern="1200" dirty="0" smtClean="0"/>
            <a:t> </a:t>
          </a:r>
          <a:r>
            <a:rPr lang="de-DE" sz="1600" kern="1200" dirty="0" err="1" smtClean="0"/>
            <a:t>basis</a:t>
          </a:r>
          <a:r>
            <a:rPr lang="de-DE" sz="1600" kern="1200" dirty="0" smtClean="0"/>
            <a:t> </a:t>
          </a:r>
          <a:r>
            <a:rPr lang="de-DE" sz="1600" kern="1200" dirty="0" err="1" smtClean="0"/>
            <a:t>functions</a:t>
          </a:r>
          <a:endParaRPr lang="de-DE" sz="1600" kern="1200" dirty="0"/>
        </a:p>
      </dsp:txBody>
      <dsp:txXfrm rot="-5400000">
        <a:off x="1147417" y="55069"/>
        <a:ext cx="6721452" cy="961436"/>
      </dsp:txXfrm>
    </dsp:sp>
    <dsp:sp modelId="{91626E0C-7070-4156-A91D-9165596AEA9D}">
      <dsp:nvSpPr>
        <dsp:cNvPr id="0" name=""/>
        <dsp:cNvSpPr/>
      </dsp:nvSpPr>
      <dsp:spPr>
        <a:xfrm rot="5400000">
          <a:off x="-245874" y="1694543"/>
          <a:ext cx="1639166" cy="11474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2. Find Parameters </a:t>
          </a:r>
          <a:endParaRPr lang="de-DE" sz="1600" kern="1200" dirty="0"/>
        </a:p>
      </dsp:txBody>
      <dsp:txXfrm rot="-5400000">
        <a:off x="1" y="2022376"/>
        <a:ext cx="1147416" cy="491750"/>
      </dsp:txXfrm>
    </dsp:sp>
    <dsp:sp modelId="{96CE167F-58CC-47B2-8588-C451DF997146}">
      <dsp:nvSpPr>
        <dsp:cNvPr id="0" name=""/>
        <dsp:cNvSpPr/>
      </dsp:nvSpPr>
      <dsp:spPr>
        <a:xfrm rot="5400000">
          <a:off x="4001419" y="-1405333"/>
          <a:ext cx="1065458" cy="67734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err="1" smtClean="0"/>
            <a:t>Specify</a:t>
          </a:r>
          <a:r>
            <a:rPr lang="de-DE" sz="1600" kern="1200" dirty="0" smtClean="0"/>
            <a:t> a </a:t>
          </a:r>
          <a:r>
            <a:rPr lang="de-DE" sz="1600" b="1" i="0" kern="1200" dirty="0" err="1" smtClean="0"/>
            <a:t>loss</a:t>
          </a:r>
          <a:r>
            <a:rPr lang="de-DE" sz="1600" b="1" i="0" kern="1200" dirty="0" smtClean="0"/>
            <a:t> </a:t>
          </a:r>
          <a:r>
            <a:rPr lang="de-DE" sz="1600" b="1" i="0" kern="1200" dirty="0" err="1" smtClean="0"/>
            <a:t>function</a:t>
          </a:r>
          <a:r>
            <a:rPr lang="de-DE" sz="1600" kern="1200" dirty="0" smtClean="0"/>
            <a:t> </a:t>
          </a:r>
          <a:r>
            <a:rPr lang="de-DE" sz="1600" kern="1200" dirty="0" err="1" smtClean="0"/>
            <a:t>which</a:t>
          </a:r>
          <a:r>
            <a:rPr lang="de-DE" sz="1600" kern="1200" dirty="0" smtClean="0"/>
            <a:t> </a:t>
          </a:r>
          <a:r>
            <a:rPr lang="de-DE" sz="1600" kern="1200" dirty="0" err="1" smtClean="0"/>
            <a:t>measures</a:t>
          </a:r>
          <a:r>
            <a:rPr lang="de-DE" sz="1600" kern="1200" dirty="0" smtClean="0"/>
            <a:t> „</a:t>
          </a:r>
          <a:r>
            <a:rPr lang="de-DE" sz="1600" kern="1200" dirty="0" err="1" smtClean="0"/>
            <a:t>how</a:t>
          </a:r>
          <a:r>
            <a:rPr lang="de-DE" sz="1600" kern="1200" dirty="0" smtClean="0"/>
            <a:t> </a:t>
          </a:r>
          <a:r>
            <a:rPr lang="de-DE" sz="1600" kern="1200" dirty="0" err="1" smtClean="0"/>
            <a:t>good</a:t>
          </a:r>
          <a:r>
            <a:rPr lang="de-DE" sz="1600" kern="1200" dirty="0" smtClean="0"/>
            <a:t> </a:t>
          </a:r>
          <a:r>
            <a:rPr lang="de-DE" sz="1600" kern="1200" dirty="0" err="1" smtClean="0"/>
            <a:t>the</a:t>
          </a:r>
          <a:r>
            <a:rPr lang="de-DE" sz="1600" kern="1200" dirty="0" smtClean="0"/>
            <a:t> </a:t>
          </a:r>
          <a:r>
            <a:rPr lang="de-DE" sz="1600" kern="1200" dirty="0" err="1" smtClean="0"/>
            <a:t>model</a:t>
          </a:r>
          <a:r>
            <a:rPr lang="de-DE" sz="1600" kern="1200" dirty="0" smtClean="0"/>
            <a:t> </a:t>
          </a:r>
          <a:r>
            <a:rPr lang="de-DE" sz="1600" kern="1200" dirty="0" err="1" smtClean="0"/>
            <a:t>fits</a:t>
          </a:r>
          <a:r>
            <a:rPr lang="de-DE" sz="1600" kern="1200" dirty="0" smtClean="0"/>
            <a:t> </a:t>
          </a:r>
          <a:r>
            <a:rPr lang="de-DE" sz="1600" kern="1200" dirty="0" err="1" smtClean="0"/>
            <a:t>the</a:t>
          </a:r>
          <a:r>
            <a:rPr lang="de-DE" sz="1600" kern="1200" dirty="0" smtClean="0"/>
            <a:t> </a:t>
          </a:r>
          <a:r>
            <a:rPr lang="de-DE" sz="1600" kern="1200" dirty="0" err="1" smtClean="0"/>
            <a:t>data</a:t>
          </a:r>
          <a:r>
            <a:rPr lang="de-DE" sz="1600" kern="1200" dirty="0" smtClean="0"/>
            <a:t>“ </a:t>
          </a:r>
          <a:endParaRPr lang="de-DE" sz="1600" kern="1200" dirty="0"/>
        </a:p>
        <a:p>
          <a:pPr marL="171450" lvl="1" indent="-171450" algn="l" defTabSz="711200">
            <a:lnSpc>
              <a:spcPct val="90000"/>
            </a:lnSpc>
            <a:spcBef>
              <a:spcPct val="0"/>
            </a:spcBef>
            <a:spcAft>
              <a:spcPct val="15000"/>
            </a:spcAft>
            <a:buChar char="••"/>
          </a:pPr>
          <a:r>
            <a:rPr lang="de-DE" sz="1600" kern="1200" dirty="0" err="1" smtClean="0"/>
            <a:t>Specify</a:t>
          </a:r>
          <a:r>
            <a:rPr lang="de-DE" sz="1600" kern="1200" dirty="0" smtClean="0"/>
            <a:t> </a:t>
          </a:r>
          <a:r>
            <a:rPr lang="de-DE" sz="1600" kern="1200" dirty="0" err="1" smtClean="0"/>
            <a:t>constraints</a:t>
          </a:r>
          <a:r>
            <a:rPr lang="de-DE" sz="1600" kern="1200" dirty="0" smtClean="0"/>
            <a:t> on </a:t>
          </a:r>
          <a:r>
            <a:rPr lang="de-DE" sz="1600" kern="1200" dirty="0" err="1" smtClean="0"/>
            <a:t>the</a:t>
          </a:r>
          <a:r>
            <a:rPr lang="de-DE" sz="1600" kern="1200" dirty="0" smtClean="0"/>
            <a:t> </a:t>
          </a:r>
          <a:r>
            <a:rPr lang="de-DE" sz="1600" kern="1200" dirty="0" err="1" smtClean="0"/>
            <a:t>parameters</a:t>
          </a:r>
          <a:endParaRPr lang="de-DE" sz="1600" kern="1200" dirty="0"/>
        </a:p>
        <a:p>
          <a:pPr marL="171450" lvl="1" indent="-171450" algn="l" defTabSz="711200">
            <a:lnSpc>
              <a:spcPct val="90000"/>
            </a:lnSpc>
            <a:spcBef>
              <a:spcPct val="0"/>
            </a:spcBef>
            <a:spcAft>
              <a:spcPct val="15000"/>
            </a:spcAft>
            <a:buChar char="••"/>
          </a:pPr>
          <a:r>
            <a:rPr lang="de-DE" sz="1600" kern="1200" dirty="0" err="1" smtClean="0"/>
            <a:t>Use</a:t>
          </a:r>
          <a:r>
            <a:rPr lang="de-DE" sz="1600" kern="1200" dirty="0" smtClean="0"/>
            <a:t> explicit </a:t>
          </a:r>
          <a:r>
            <a:rPr lang="de-DE" sz="1600" kern="1200" dirty="0" err="1" smtClean="0"/>
            <a:t>solution</a:t>
          </a:r>
          <a:r>
            <a:rPr lang="de-DE" sz="1600" kern="1200" dirty="0" smtClean="0"/>
            <a:t> </a:t>
          </a:r>
          <a:r>
            <a:rPr lang="de-DE" sz="1600" kern="1200" dirty="0" err="1" smtClean="0"/>
            <a:t>or</a:t>
          </a:r>
          <a:r>
            <a:rPr lang="de-DE" sz="1600" kern="1200" dirty="0" smtClean="0"/>
            <a:t> iterative </a:t>
          </a:r>
          <a:r>
            <a:rPr lang="de-DE" sz="1600" kern="1200" dirty="0" err="1" smtClean="0"/>
            <a:t>algorithms</a:t>
          </a:r>
          <a:r>
            <a:rPr lang="de-DE" sz="1600" kern="1200" dirty="0" smtClean="0"/>
            <a:t> </a:t>
          </a:r>
          <a:r>
            <a:rPr lang="de-DE" sz="1600" kern="1200" dirty="0" err="1" smtClean="0"/>
            <a:t>to</a:t>
          </a:r>
          <a:r>
            <a:rPr lang="de-DE" sz="1600" kern="1200" dirty="0" smtClean="0"/>
            <a:t> </a:t>
          </a:r>
          <a:r>
            <a:rPr lang="de-DE" sz="1600" kern="1200" dirty="0" err="1" smtClean="0"/>
            <a:t>obtain</a:t>
          </a:r>
          <a:r>
            <a:rPr lang="de-DE" sz="1600" kern="1200" dirty="0" smtClean="0"/>
            <a:t> </a:t>
          </a:r>
          <a:r>
            <a:rPr lang="de-DE" sz="1600" kern="1200" dirty="0" err="1" smtClean="0"/>
            <a:t>parameters</a:t>
          </a:r>
          <a:r>
            <a:rPr lang="de-DE" sz="1600" kern="1200" dirty="0" smtClean="0"/>
            <a:t> </a:t>
          </a:r>
          <a:endParaRPr lang="de-DE" sz="1600" kern="1200" dirty="0"/>
        </a:p>
      </dsp:txBody>
      <dsp:txXfrm rot="-5400000">
        <a:off x="1147417" y="1500680"/>
        <a:ext cx="6721452" cy="961436"/>
      </dsp:txXfrm>
    </dsp:sp>
    <dsp:sp modelId="{F64D8859-4644-4E3C-B1B6-9A2BDBB3F523}">
      <dsp:nvSpPr>
        <dsp:cNvPr id="0" name=""/>
        <dsp:cNvSpPr/>
      </dsp:nvSpPr>
      <dsp:spPr>
        <a:xfrm rot="5400000">
          <a:off x="-245874" y="3140153"/>
          <a:ext cx="1639166" cy="114741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t>3. </a:t>
          </a:r>
          <a:r>
            <a:rPr lang="de-DE" sz="1600" kern="1200" dirty="0" err="1" smtClean="0"/>
            <a:t>Validate</a:t>
          </a:r>
          <a:r>
            <a:rPr lang="de-DE" sz="1600" kern="1200" dirty="0" smtClean="0"/>
            <a:t> Model</a:t>
          </a:r>
          <a:endParaRPr lang="de-DE" sz="1600" kern="1200" dirty="0"/>
        </a:p>
      </dsp:txBody>
      <dsp:txXfrm rot="-5400000">
        <a:off x="1" y="3467986"/>
        <a:ext cx="1147416" cy="491750"/>
      </dsp:txXfrm>
    </dsp:sp>
    <dsp:sp modelId="{B907D45B-41E2-424A-9DAF-15E9F52ABBFA}">
      <dsp:nvSpPr>
        <dsp:cNvPr id="0" name=""/>
        <dsp:cNvSpPr/>
      </dsp:nvSpPr>
      <dsp:spPr>
        <a:xfrm rot="5400000">
          <a:off x="4001419" y="40276"/>
          <a:ext cx="1065458" cy="67734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err="1" smtClean="0"/>
            <a:t>Use</a:t>
          </a:r>
          <a:r>
            <a:rPr lang="de-DE" sz="1600" kern="1200" dirty="0" smtClean="0"/>
            <a:t> a </a:t>
          </a:r>
          <a:r>
            <a:rPr lang="de-DE" sz="1600" kern="1200" dirty="0" err="1" smtClean="0"/>
            <a:t>second</a:t>
          </a:r>
          <a:r>
            <a:rPr lang="de-DE" sz="1600" kern="1200" dirty="0" smtClean="0"/>
            <a:t> </a:t>
          </a:r>
          <a:r>
            <a:rPr lang="de-DE" sz="1600" kern="1200" dirty="0" err="1" smtClean="0"/>
            <a:t>dataset</a:t>
          </a:r>
          <a:r>
            <a:rPr lang="de-DE" sz="1600" kern="1200" dirty="0" smtClean="0"/>
            <a:t> </a:t>
          </a:r>
          <a:r>
            <a:rPr lang="de-DE" sz="1600" kern="1200" dirty="0" err="1" smtClean="0"/>
            <a:t>which</a:t>
          </a:r>
          <a:r>
            <a:rPr lang="de-DE" sz="1600" kern="1200" dirty="0" smtClean="0"/>
            <a:t> was not </a:t>
          </a:r>
          <a:r>
            <a:rPr lang="de-DE" sz="1600" kern="1200" dirty="0" err="1" smtClean="0"/>
            <a:t>used</a:t>
          </a:r>
          <a:r>
            <a:rPr lang="de-DE" sz="1600" kern="1200" dirty="0" smtClean="0"/>
            <a:t> </a:t>
          </a:r>
          <a:r>
            <a:rPr lang="de-DE" sz="1600" kern="1200" dirty="0" err="1" smtClean="0"/>
            <a:t>for</a:t>
          </a:r>
          <a:r>
            <a:rPr lang="de-DE" sz="1600" kern="1200" dirty="0" smtClean="0"/>
            <a:t> </a:t>
          </a:r>
          <a:r>
            <a:rPr lang="de-DE" sz="1600" kern="1200" dirty="0" err="1" smtClean="0"/>
            <a:t>training</a:t>
          </a:r>
          <a:r>
            <a:rPr lang="de-DE" sz="1600" kern="1200" dirty="0" smtClean="0"/>
            <a:t> </a:t>
          </a:r>
          <a:r>
            <a:rPr lang="de-DE" sz="1600" kern="1200" dirty="0" err="1" smtClean="0"/>
            <a:t>to</a:t>
          </a:r>
          <a:r>
            <a:rPr lang="de-DE" sz="1600" kern="1200" dirty="0" smtClean="0"/>
            <a:t> </a:t>
          </a:r>
          <a:r>
            <a:rPr lang="de-DE" sz="1600" kern="1200" dirty="0" err="1" smtClean="0"/>
            <a:t>evaluate</a:t>
          </a:r>
          <a:r>
            <a:rPr lang="de-DE" sz="1600" kern="1200" dirty="0" smtClean="0"/>
            <a:t> </a:t>
          </a:r>
          <a:r>
            <a:rPr lang="de-DE" sz="1600" kern="1200" dirty="0" err="1" smtClean="0"/>
            <a:t>the</a:t>
          </a:r>
          <a:r>
            <a:rPr lang="de-DE" sz="1600" kern="1200" dirty="0" smtClean="0"/>
            <a:t> </a:t>
          </a:r>
          <a:r>
            <a:rPr lang="de-DE" sz="1600" kern="1200" dirty="0" err="1" smtClean="0"/>
            <a:t>performance</a:t>
          </a:r>
          <a:r>
            <a:rPr lang="de-DE" sz="1600" kern="1200" dirty="0" smtClean="0"/>
            <a:t> </a:t>
          </a:r>
          <a:r>
            <a:rPr lang="de-DE" sz="1600" kern="1200" dirty="0" err="1" smtClean="0"/>
            <a:t>of</a:t>
          </a:r>
          <a:r>
            <a:rPr lang="de-DE" sz="1600" kern="1200" dirty="0" smtClean="0"/>
            <a:t> </a:t>
          </a:r>
          <a:r>
            <a:rPr lang="de-DE" sz="1600" kern="1200" dirty="0" err="1" smtClean="0"/>
            <a:t>your</a:t>
          </a:r>
          <a:r>
            <a:rPr lang="de-DE" sz="1600" kern="1200" dirty="0" smtClean="0"/>
            <a:t> </a:t>
          </a:r>
          <a:r>
            <a:rPr lang="de-DE" sz="1600" kern="1200" dirty="0" err="1" smtClean="0"/>
            <a:t>model</a:t>
          </a:r>
          <a:r>
            <a:rPr lang="de-DE" sz="1600" kern="1200" dirty="0" smtClean="0"/>
            <a:t> </a:t>
          </a:r>
          <a:endParaRPr lang="de-DE" sz="1600" kern="1200" dirty="0"/>
        </a:p>
        <a:p>
          <a:pPr marL="171450" lvl="1" indent="-171450" algn="l" defTabSz="711200">
            <a:lnSpc>
              <a:spcPct val="90000"/>
            </a:lnSpc>
            <a:spcBef>
              <a:spcPct val="0"/>
            </a:spcBef>
            <a:spcAft>
              <a:spcPct val="15000"/>
            </a:spcAft>
            <a:buChar char="••"/>
          </a:pPr>
          <a:r>
            <a:rPr lang="de-DE" sz="1600" kern="1200" dirty="0" smtClean="0"/>
            <a:t>This </a:t>
          </a:r>
          <a:r>
            <a:rPr lang="de-DE" sz="1600" kern="1200" dirty="0" err="1" smtClean="0"/>
            <a:t>ensures</a:t>
          </a:r>
          <a:r>
            <a:rPr lang="de-DE" sz="1600" kern="1200" dirty="0" smtClean="0"/>
            <a:t> </a:t>
          </a:r>
          <a:r>
            <a:rPr lang="de-DE" sz="1600" kern="1200" dirty="0" err="1" smtClean="0"/>
            <a:t>the</a:t>
          </a:r>
          <a:r>
            <a:rPr lang="de-DE" sz="1600" kern="1200" dirty="0" smtClean="0"/>
            <a:t> </a:t>
          </a:r>
          <a:r>
            <a:rPr lang="de-DE" sz="1600" kern="1200" dirty="0" err="1" smtClean="0"/>
            <a:t>ability</a:t>
          </a:r>
          <a:r>
            <a:rPr lang="de-DE" sz="1600" kern="1200" dirty="0" smtClean="0"/>
            <a:t> </a:t>
          </a:r>
          <a:r>
            <a:rPr lang="de-DE" sz="1600" kern="1200" dirty="0" err="1" smtClean="0"/>
            <a:t>to</a:t>
          </a:r>
          <a:r>
            <a:rPr lang="de-DE" sz="1600" kern="1200" dirty="0" smtClean="0"/>
            <a:t> </a:t>
          </a:r>
          <a:r>
            <a:rPr lang="de-DE" sz="1600" kern="1200" dirty="0" err="1" smtClean="0"/>
            <a:t>generalize</a:t>
          </a:r>
          <a:r>
            <a:rPr lang="de-DE" sz="1600" kern="1200" dirty="0" smtClean="0"/>
            <a:t> </a:t>
          </a:r>
          <a:r>
            <a:rPr lang="de-DE" sz="1600" kern="1200" dirty="0" err="1" smtClean="0"/>
            <a:t>to</a:t>
          </a:r>
          <a:r>
            <a:rPr lang="de-DE" sz="1600" kern="1200" dirty="0" smtClean="0"/>
            <a:t> </a:t>
          </a:r>
          <a:r>
            <a:rPr lang="de-DE" sz="1600" kern="1200" dirty="0" err="1" smtClean="0"/>
            <a:t>unseen</a:t>
          </a:r>
          <a:r>
            <a:rPr lang="de-DE" sz="1600" kern="1200" dirty="0" smtClean="0"/>
            <a:t> </a:t>
          </a:r>
          <a:r>
            <a:rPr lang="de-DE" sz="1600" kern="1200" dirty="0" err="1" smtClean="0"/>
            <a:t>data</a:t>
          </a:r>
          <a:endParaRPr lang="de-DE" sz="1600" kern="1200" dirty="0"/>
        </a:p>
      </dsp:txBody>
      <dsp:txXfrm rot="-5400000">
        <a:off x="1147417" y="2946290"/>
        <a:ext cx="6721452" cy="9614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79CA-F5A9-40A8-8115-E5E6E8FAE179}">
      <dsp:nvSpPr>
        <dsp:cNvPr id="0" name=""/>
        <dsp:cNvSpPr/>
      </dsp:nvSpPr>
      <dsp:spPr>
        <a:xfrm>
          <a:off x="4316" y="18233"/>
          <a:ext cx="2365715" cy="946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b="0" kern="1200" dirty="0" err="1" smtClean="0"/>
            <a:t>Sigmoid</a:t>
          </a:r>
          <a:r>
            <a:rPr lang="de-DE" sz="2000" b="0" kern="1200" dirty="0" smtClean="0"/>
            <a:t> </a:t>
          </a:r>
          <a:r>
            <a:rPr lang="de-DE" sz="2000" b="0" kern="1200" dirty="0" err="1" smtClean="0"/>
            <a:t>Functions</a:t>
          </a:r>
          <a:endParaRPr lang="de-DE" sz="2000" b="0" kern="1200" dirty="0"/>
        </a:p>
      </dsp:txBody>
      <dsp:txXfrm>
        <a:off x="4316" y="18233"/>
        <a:ext cx="2365715" cy="946286"/>
      </dsp:txXfrm>
    </dsp:sp>
    <dsp:sp modelId="{A214F702-76B2-4482-B1C6-591A4D90F835}">
      <dsp:nvSpPr>
        <dsp:cNvPr id="0" name=""/>
        <dsp:cNvSpPr/>
      </dsp:nvSpPr>
      <dsp:spPr>
        <a:xfrm>
          <a:off x="4316" y="982754"/>
          <a:ext cx="2365715" cy="16689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smtClean="0"/>
            <a:t>Bounded</a:t>
          </a:r>
          <a:endParaRPr lang="de-DE" sz="2000" kern="1200" dirty="0"/>
        </a:p>
        <a:p>
          <a:pPr marL="228600" lvl="1" indent="-228600" algn="l" defTabSz="889000">
            <a:lnSpc>
              <a:spcPct val="90000"/>
            </a:lnSpc>
            <a:spcBef>
              <a:spcPct val="0"/>
            </a:spcBef>
            <a:spcAft>
              <a:spcPct val="15000"/>
            </a:spcAft>
            <a:buChar char="••"/>
          </a:pPr>
          <a:r>
            <a:rPr lang="de-DE" sz="2000" kern="1200" dirty="0" err="1" smtClean="0"/>
            <a:t>Globally</a:t>
          </a:r>
          <a:r>
            <a:rPr lang="de-DE" sz="2000" kern="1200" dirty="0" smtClean="0"/>
            <a:t> </a:t>
          </a:r>
          <a:r>
            <a:rPr lang="de-DE" sz="2000" kern="1200" dirty="0" err="1" smtClean="0"/>
            <a:t>defined</a:t>
          </a:r>
          <a:endParaRPr lang="de-DE" sz="2000" kern="1200" dirty="0"/>
        </a:p>
      </dsp:txBody>
      <dsp:txXfrm>
        <a:off x="4316" y="982754"/>
        <a:ext cx="2365715" cy="1668960"/>
      </dsp:txXfrm>
    </dsp:sp>
    <dsp:sp modelId="{8A9ACACF-1344-4BE7-9AA7-AD3CB217DE30}">
      <dsp:nvSpPr>
        <dsp:cNvPr id="0" name=""/>
        <dsp:cNvSpPr/>
      </dsp:nvSpPr>
      <dsp:spPr>
        <a:xfrm>
          <a:off x="2705574" y="18233"/>
          <a:ext cx="2365715" cy="946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b="0" kern="1200" dirty="0" smtClean="0"/>
            <a:t>Bin </a:t>
          </a:r>
          <a:r>
            <a:rPr lang="de-DE" sz="2000" b="0" kern="1200" dirty="0" err="1" smtClean="0"/>
            <a:t>functions</a:t>
          </a:r>
          <a:endParaRPr lang="de-DE" sz="2000" b="0" kern="1200" dirty="0"/>
        </a:p>
      </dsp:txBody>
      <dsp:txXfrm>
        <a:off x="2705574" y="18233"/>
        <a:ext cx="2365715" cy="946286"/>
      </dsp:txXfrm>
    </dsp:sp>
    <dsp:sp modelId="{9BFCE7EA-371A-42C8-801A-E98810265126}">
      <dsp:nvSpPr>
        <dsp:cNvPr id="0" name=""/>
        <dsp:cNvSpPr/>
      </dsp:nvSpPr>
      <dsp:spPr>
        <a:xfrm>
          <a:off x="2701232" y="964520"/>
          <a:ext cx="2374398" cy="16689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err="1" smtClean="0"/>
            <a:t>Bounded</a:t>
          </a:r>
          <a:endParaRPr lang="de-DE" sz="2000" kern="1200" dirty="0"/>
        </a:p>
        <a:p>
          <a:pPr marL="228600" lvl="1" indent="-228600" algn="l" defTabSz="889000">
            <a:lnSpc>
              <a:spcPct val="90000"/>
            </a:lnSpc>
            <a:spcBef>
              <a:spcPct val="0"/>
            </a:spcBef>
            <a:spcAft>
              <a:spcPct val="15000"/>
            </a:spcAft>
            <a:buChar char="••"/>
          </a:pPr>
          <a:r>
            <a:rPr lang="de-DE" sz="2000" kern="1200" dirty="0" err="1" smtClean="0"/>
            <a:t>Locally</a:t>
          </a:r>
          <a:r>
            <a:rPr lang="de-DE" sz="2000" kern="1200" dirty="0" smtClean="0"/>
            <a:t> </a:t>
          </a:r>
          <a:r>
            <a:rPr lang="de-DE" sz="2000" kern="1200" dirty="0" err="1" smtClean="0"/>
            <a:t>defined</a:t>
          </a:r>
          <a:endParaRPr lang="de-DE" sz="2000" kern="1200" dirty="0"/>
        </a:p>
        <a:p>
          <a:pPr marL="228600" lvl="1" indent="-228600" algn="l" defTabSz="889000">
            <a:lnSpc>
              <a:spcPct val="90000"/>
            </a:lnSpc>
            <a:spcBef>
              <a:spcPct val="0"/>
            </a:spcBef>
            <a:spcAft>
              <a:spcPct val="15000"/>
            </a:spcAft>
            <a:buChar char="••"/>
          </a:pPr>
          <a:r>
            <a:rPr lang="de-DE" sz="2000" kern="1200" dirty="0" err="1" smtClean="0"/>
            <a:t>No</a:t>
          </a:r>
          <a:r>
            <a:rPr lang="de-DE" sz="2000" kern="1200" dirty="0" smtClean="0"/>
            <a:t> </a:t>
          </a:r>
          <a:r>
            <a:rPr lang="de-DE" sz="2000" kern="1200" dirty="0" err="1" smtClean="0"/>
            <a:t>continuity</a:t>
          </a:r>
          <a:r>
            <a:rPr lang="de-DE" sz="2000" kern="1200" dirty="0" smtClean="0"/>
            <a:t> </a:t>
          </a:r>
          <a:endParaRPr lang="de-DE" sz="2000" kern="1200" dirty="0"/>
        </a:p>
      </dsp:txBody>
      <dsp:txXfrm>
        <a:off x="2701232" y="964520"/>
        <a:ext cx="2374398" cy="1668960"/>
      </dsp:txXfrm>
    </dsp:sp>
    <dsp:sp modelId="{33EAA886-F25A-4E67-A5AA-A94461CF28B2}">
      <dsp:nvSpPr>
        <dsp:cNvPr id="0" name=""/>
        <dsp:cNvSpPr/>
      </dsp:nvSpPr>
      <dsp:spPr>
        <a:xfrm>
          <a:off x="5406831" y="18233"/>
          <a:ext cx="2365715" cy="946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de-DE" sz="2000" kern="1200" dirty="0" err="1" smtClean="0"/>
            <a:t>Piecewise</a:t>
          </a:r>
          <a:r>
            <a:rPr lang="de-DE" sz="2000" kern="1200" dirty="0" smtClean="0"/>
            <a:t> linear</a:t>
          </a:r>
          <a:endParaRPr lang="de-DE" sz="2000" kern="1200" dirty="0"/>
        </a:p>
      </dsp:txBody>
      <dsp:txXfrm>
        <a:off x="5406831" y="18233"/>
        <a:ext cx="2365715" cy="946286"/>
      </dsp:txXfrm>
    </dsp:sp>
    <dsp:sp modelId="{ECFF1A4E-180B-410D-904C-50BB56CE6D2A}">
      <dsp:nvSpPr>
        <dsp:cNvPr id="0" name=""/>
        <dsp:cNvSpPr/>
      </dsp:nvSpPr>
      <dsp:spPr>
        <a:xfrm>
          <a:off x="5406831" y="964520"/>
          <a:ext cx="2365715" cy="16689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DE" sz="2000" kern="1200" dirty="0" smtClean="0"/>
            <a:t>Not </a:t>
          </a:r>
          <a:r>
            <a:rPr lang="de-DE" sz="2000" kern="1200" dirty="0" err="1" smtClean="0"/>
            <a:t>bounded</a:t>
          </a:r>
          <a:endParaRPr lang="de-DE" sz="2000" kern="1200" dirty="0"/>
        </a:p>
        <a:p>
          <a:pPr marL="228600" lvl="1" indent="-228600" algn="l" defTabSz="889000">
            <a:lnSpc>
              <a:spcPct val="90000"/>
            </a:lnSpc>
            <a:spcBef>
              <a:spcPct val="0"/>
            </a:spcBef>
            <a:spcAft>
              <a:spcPct val="15000"/>
            </a:spcAft>
            <a:buChar char="••"/>
          </a:pPr>
          <a:r>
            <a:rPr lang="de-DE" sz="2000" kern="1200" dirty="0" err="1" smtClean="0"/>
            <a:t>Globally</a:t>
          </a:r>
          <a:r>
            <a:rPr lang="de-DE" sz="2000" kern="1200" dirty="0" smtClean="0"/>
            <a:t> </a:t>
          </a:r>
          <a:r>
            <a:rPr lang="de-DE" sz="2000" kern="1200" dirty="0" err="1" smtClean="0"/>
            <a:t>defined</a:t>
          </a:r>
          <a:endParaRPr lang="de-DE" sz="2000" kern="1200" dirty="0"/>
        </a:p>
        <a:p>
          <a:pPr marL="228600" lvl="1" indent="-228600" algn="l" defTabSz="889000">
            <a:lnSpc>
              <a:spcPct val="90000"/>
            </a:lnSpc>
            <a:spcBef>
              <a:spcPct val="0"/>
            </a:spcBef>
            <a:spcAft>
              <a:spcPct val="15000"/>
            </a:spcAft>
            <a:buChar char="••"/>
          </a:pPr>
          <a:endParaRPr lang="de-DE" sz="2000" kern="1200" dirty="0"/>
        </a:p>
      </dsp:txBody>
      <dsp:txXfrm>
        <a:off x="5406831" y="964520"/>
        <a:ext cx="2365715" cy="1668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2" y="2"/>
            <a:ext cx="3048000" cy="474664"/>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defTabSz="949776">
              <a:defRPr sz="1100"/>
            </a:lvl1pPr>
          </a:lstStyle>
          <a:p>
            <a:endParaRPr lang="de-DE"/>
          </a:p>
        </p:txBody>
      </p:sp>
      <p:sp>
        <p:nvSpPr>
          <p:cNvPr id="146435" name="Rectangle 3"/>
          <p:cNvSpPr>
            <a:spLocks noGrp="1" noChangeArrowheads="1"/>
          </p:cNvSpPr>
          <p:nvPr>
            <p:ph type="dt" sz="quarter" idx="1"/>
          </p:nvPr>
        </p:nvSpPr>
        <p:spPr bwMode="auto">
          <a:xfrm>
            <a:off x="4011613" y="2"/>
            <a:ext cx="3048000" cy="474664"/>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algn="r" defTabSz="949776">
              <a:defRPr sz="1100"/>
            </a:lvl1pPr>
          </a:lstStyle>
          <a:p>
            <a:endParaRPr lang="de-DE"/>
          </a:p>
        </p:txBody>
      </p:sp>
      <p:sp>
        <p:nvSpPr>
          <p:cNvPr id="146436" name="Rectangle 4"/>
          <p:cNvSpPr>
            <a:spLocks noGrp="1" noChangeArrowheads="1"/>
          </p:cNvSpPr>
          <p:nvPr>
            <p:ph type="ftr" sz="quarter" idx="2"/>
          </p:nvPr>
        </p:nvSpPr>
        <p:spPr bwMode="auto">
          <a:xfrm>
            <a:off x="2" y="9721854"/>
            <a:ext cx="3048000" cy="473074"/>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defTabSz="949776">
              <a:defRPr sz="1100"/>
            </a:lvl1pPr>
          </a:lstStyle>
          <a:p>
            <a:endParaRPr lang="de-DE"/>
          </a:p>
        </p:txBody>
      </p:sp>
      <p:sp>
        <p:nvSpPr>
          <p:cNvPr id="146437" name="Rectangle 5"/>
          <p:cNvSpPr>
            <a:spLocks noGrp="1" noChangeArrowheads="1"/>
          </p:cNvSpPr>
          <p:nvPr>
            <p:ph type="sldNum" sz="quarter" idx="3"/>
          </p:nvPr>
        </p:nvSpPr>
        <p:spPr bwMode="auto">
          <a:xfrm>
            <a:off x="4011613" y="9721854"/>
            <a:ext cx="3048000" cy="473074"/>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algn="r" defTabSz="949776">
              <a:defRPr sz="1100"/>
            </a:lvl1pPr>
          </a:lstStyle>
          <a:p>
            <a:fld id="{F2935B5E-ABDE-4AE2-A6EB-407011843A34}" type="slidenum">
              <a:rPr lang="de-DE"/>
              <a:pPr/>
              <a:t>‹Nr.›</a:t>
            </a:fld>
            <a:endParaRPr lang="de-DE"/>
          </a:p>
        </p:txBody>
      </p:sp>
    </p:spTree>
    <p:extLst>
      <p:ext uri="{BB962C8B-B14F-4D97-AF65-F5344CB8AC3E}">
        <p14:creationId xmlns:p14="http://schemas.microsoft.com/office/powerpoint/2010/main" val="2343137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5"/>
            <a:ext cx="3076575" cy="511175"/>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defTabSz="949776">
              <a:defRPr sz="1100">
                <a:latin typeface="Times New Roman" pitchFamily="18" charset="0"/>
              </a:defRPr>
            </a:lvl1pPr>
          </a:lstStyle>
          <a:p>
            <a:endParaRPr lang="de-DE"/>
          </a:p>
        </p:txBody>
      </p:sp>
      <p:sp>
        <p:nvSpPr>
          <p:cNvPr id="4099" name="Rectangle 3"/>
          <p:cNvSpPr>
            <a:spLocks noGrp="1" noChangeArrowheads="1"/>
          </p:cNvSpPr>
          <p:nvPr>
            <p:ph type="dt" idx="1"/>
          </p:nvPr>
        </p:nvSpPr>
        <p:spPr bwMode="auto">
          <a:xfrm>
            <a:off x="4022728" y="5"/>
            <a:ext cx="3076575" cy="511175"/>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algn="r" defTabSz="949776">
              <a:defRPr sz="1100">
                <a:latin typeface="Times New Roman" pitchFamily="18" charset="0"/>
              </a:defRPr>
            </a:lvl1pPr>
          </a:lstStyle>
          <a:p>
            <a:endParaRPr lang="de-DE"/>
          </a:p>
        </p:txBody>
      </p:sp>
      <p:sp>
        <p:nvSpPr>
          <p:cNvPr id="4100"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46151" y="4860927"/>
            <a:ext cx="5207000" cy="4605338"/>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4102" name="Rectangle 6"/>
          <p:cNvSpPr>
            <a:spLocks noGrp="1" noChangeArrowheads="1"/>
          </p:cNvSpPr>
          <p:nvPr>
            <p:ph type="ftr" sz="quarter" idx="4"/>
          </p:nvPr>
        </p:nvSpPr>
        <p:spPr bwMode="auto">
          <a:xfrm>
            <a:off x="0" y="9723442"/>
            <a:ext cx="3076575" cy="511175"/>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defTabSz="949776">
              <a:defRPr sz="1100">
                <a:latin typeface="Times New Roman" pitchFamily="18" charset="0"/>
              </a:defRPr>
            </a:lvl1pPr>
          </a:lstStyle>
          <a:p>
            <a:endParaRPr lang="de-DE"/>
          </a:p>
        </p:txBody>
      </p:sp>
      <p:sp>
        <p:nvSpPr>
          <p:cNvPr id="4103" name="Rectangle 7"/>
          <p:cNvSpPr>
            <a:spLocks noGrp="1" noChangeArrowheads="1"/>
          </p:cNvSpPr>
          <p:nvPr>
            <p:ph type="sldNum" sz="quarter" idx="5"/>
          </p:nvPr>
        </p:nvSpPr>
        <p:spPr bwMode="auto">
          <a:xfrm>
            <a:off x="4022728" y="9723442"/>
            <a:ext cx="3076575" cy="511175"/>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algn="r" defTabSz="949776">
              <a:defRPr sz="1100">
                <a:latin typeface="Times New Roman" pitchFamily="18" charset="0"/>
              </a:defRPr>
            </a:lvl1pPr>
          </a:lstStyle>
          <a:p>
            <a:fld id="{DBC15C61-2840-4ADF-9DA0-E994D5DA8A07}" type="slidenum">
              <a:rPr lang="de-DE"/>
              <a:pPr/>
              <a:t>‹Nr.›</a:t>
            </a:fld>
            <a:endParaRPr lang="de-DE"/>
          </a:p>
        </p:txBody>
      </p:sp>
    </p:spTree>
    <p:extLst>
      <p:ext uri="{BB962C8B-B14F-4D97-AF65-F5344CB8AC3E}">
        <p14:creationId xmlns:p14="http://schemas.microsoft.com/office/powerpoint/2010/main" val="261132417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1</a:t>
            </a:fld>
            <a:endParaRPr lang="de-DE" dirty="0"/>
          </a:p>
        </p:txBody>
      </p:sp>
    </p:spTree>
    <p:extLst>
      <p:ext uri="{BB962C8B-B14F-4D97-AF65-F5344CB8AC3E}">
        <p14:creationId xmlns:p14="http://schemas.microsoft.com/office/powerpoint/2010/main" val="13829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57</a:t>
            </a:fld>
            <a:endParaRPr lang="de-DE"/>
          </a:p>
        </p:txBody>
      </p:sp>
    </p:spTree>
    <p:extLst>
      <p:ext uri="{BB962C8B-B14F-4D97-AF65-F5344CB8AC3E}">
        <p14:creationId xmlns:p14="http://schemas.microsoft.com/office/powerpoint/2010/main" val="433231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66</a:t>
            </a:fld>
            <a:endParaRPr lang="de-DE"/>
          </a:p>
        </p:txBody>
      </p:sp>
    </p:spTree>
    <p:extLst>
      <p:ext uri="{BB962C8B-B14F-4D97-AF65-F5344CB8AC3E}">
        <p14:creationId xmlns:p14="http://schemas.microsoft.com/office/powerpoint/2010/main" val="63296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defTabSz="950793">
              <a:defRPr/>
            </a:pPr>
            <a:fld id="{D8E687ED-4156-4AA7-895A-78BF4A21BE24}" type="slidenum">
              <a:rPr lang="de-DE" sz="1400">
                <a:solidFill>
                  <a:srgbClr val="000000"/>
                </a:solidFill>
              </a:rPr>
              <a:pPr defTabSz="950793">
                <a:defRPr/>
              </a:pPr>
              <a:t>3</a:t>
            </a:fld>
            <a:endParaRPr lang="de-DE" sz="1400" dirty="0">
              <a:solidFill>
                <a:srgbClr val="000000"/>
              </a:solidFill>
            </a:endParaRPr>
          </a:p>
        </p:txBody>
      </p:sp>
    </p:spTree>
    <p:extLst>
      <p:ext uri="{BB962C8B-B14F-4D97-AF65-F5344CB8AC3E}">
        <p14:creationId xmlns:p14="http://schemas.microsoft.com/office/powerpoint/2010/main" val="29575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4</a:t>
            </a:fld>
            <a:endParaRPr lang="de-DE"/>
          </a:p>
        </p:txBody>
      </p:sp>
    </p:spTree>
    <p:extLst>
      <p:ext uri="{BB962C8B-B14F-4D97-AF65-F5344CB8AC3E}">
        <p14:creationId xmlns:p14="http://schemas.microsoft.com/office/powerpoint/2010/main" val="89279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Einordnung</a:t>
            </a:r>
            <a:r>
              <a:rPr lang="de-DE" baseline="0" dirty="0" smtClean="0"/>
              <a:t> in die VL</a:t>
            </a:r>
          </a:p>
          <a:p>
            <a:r>
              <a:rPr lang="de-DE" dirty="0" smtClean="0"/>
              <a:t>Mensch sehr</a:t>
            </a:r>
            <a:r>
              <a:rPr lang="de-DE" baseline="0" dirty="0" smtClean="0"/>
              <a:t> gut in visueller Mustererkennung</a:t>
            </a:r>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7</a:t>
            </a:fld>
            <a:endParaRPr lang="de-DE"/>
          </a:p>
        </p:txBody>
      </p:sp>
    </p:spTree>
    <p:extLst>
      <p:ext uri="{BB962C8B-B14F-4D97-AF65-F5344CB8AC3E}">
        <p14:creationId xmlns:p14="http://schemas.microsoft.com/office/powerpoint/2010/main" val="95885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Einordnung</a:t>
            </a:r>
            <a:r>
              <a:rPr lang="de-DE" baseline="0" dirty="0" smtClean="0"/>
              <a:t> in die VL</a:t>
            </a:r>
          </a:p>
          <a:p>
            <a:r>
              <a:rPr lang="de-DE" dirty="0" smtClean="0"/>
              <a:t>Mensch sehr</a:t>
            </a:r>
            <a:r>
              <a:rPr lang="de-DE" baseline="0" dirty="0" smtClean="0"/>
              <a:t> gut in visueller Mustererkennung</a:t>
            </a:r>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8</a:t>
            </a:fld>
            <a:endParaRPr lang="de-DE"/>
          </a:p>
        </p:txBody>
      </p:sp>
    </p:spTree>
    <p:extLst>
      <p:ext uri="{BB962C8B-B14F-4D97-AF65-F5344CB8AC3E}">
        <p14:creationId xmlns:p14="http://schemas.microsoft.com/office/powerpoint/2010/main" val="172847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16</a:t>
            </a:fld>
            <a:endParaRPr lang="de-DE"/>
          </a:p>
        </p:txBody>
      </p:sp>
    </p:spTree>
    <p:extLst>
      <p:ext uri="{BB962C8B-B14F-4D97-AF65-F5344CB8AC3E}">
        <p14:creationId xmlns:p14="http://schemas.microsoft.com/office/powerpoint/2010/main" val="149013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18</a:t>
            </a:fld>
            <a:endParaRPr lang="de-DE"/>
          </a:p>
        </p:txBody>
      </p:sp>
    </p:spTree>
    <p:extLst>
      <p:ext uri="{BB962C8B-B14F-4D97-AF65-F5344CB8AC3E}">
        <p14:creationId xmlns:p14="http://schemas.microsoft.com/office/powerpoint/2010/main" val="146977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19</a:t>
            </a:fld>
            <a:endParaRPr lang="de-DE"/>
          </a:p>
        </p:txBody>
      </p:sp>
    </p:spTree>
    <p:extLst>
      <p:ext uri="{BB962C8B-B14F-4D97-AF65-F5344CB8AC3E}">
        <p14:creationId xmlns:p14="http://schemas.microsoft.com/office/powerpoint/2010/main" val="246063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C15C61-2840-4ADF-9DA0-E994D5DA8A07}" type="slidenum">
              <a:rPr lang="de-DE" smtClean="0"/>
              <a:pPr/>
              <a:t>25</a:t>
            </a:fld>
            <a:endParaRPr lang="de-DE"/>
          </a:p>
        </p:txBody>
      </p:sp>
    </p:spTree>
    <p:extLst>
      <p:ext uri="{BB962C8B-B14F-4D97-AF65-F5344CB8AC3E}">
        <p14:creationId xmlns:p14="http://schemas.microsoft.com/office/powerpoint/2010/main" val="43675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838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SE_THIS_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endParaRPr lang="de-DE" dirty="0"/>
          </a:p>
        </p:txBody>
      </p:sp>
      <p:sp>
        <p:nvSpPr>
          <p:cNvPr id="4" name="Foliennummernplatzhalter 3"/>
          <p:cNvSpPr>
            <a:spLocks noGrp="1"/>
          </p:cNvSpPr>
          <p:nvPr>
            <p:ph type="sldNum" sz="quarter" idx="11"/>
          </p:nvPr>
        </p:nvSpPr>
        <p:spPr/>
        <p:txBody>
          <a:bodyPr/>
          <a:lstStyle/>
          <a:p>
            <a:r>
              <a:rPr lang="de-DE" dirty="0" smtClean="0"/>
              <a:t> 3 - </a:t>
            </a:r>
            <a:fld id="{DFF34935-8E69-4657-8C0C-1744CA283D5D}" type="slidenum">
              <a:rPr lang="de-DE" smtClean="0"/>
              <a:pPr/>
              <a:t>‹Nr.›</a:t>
            </a:fld>
            <a:endParaRPr lang="de-DE" dirty="0"/>
          </a:p>
        </p:txBody>
      </p:sp>
      <p:sp>
        <p:nvSpPr>
          <p:cNvPr id="5" name="Rectangle 4"/>
          <p:cNvSpPr>
            <a:spLocks noGrp="1" noChangeArrowheads="1"/>
          </p:cNvSpPr>
          <p:nvPr>
            <p:ph idx="1"/>
          </p:nvPr>
        </p:nvSpPr>
        <p:spPr bwMode="auto">
          <a:xfrm>
            <a:off x="571473" y="1828800"/>
            <a:ext cx="8064528"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604168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13" name="Textplatzhalter 5"/>
          <p:cNvSpPr>
            <a:spLocks noGrp="1"/>
          </p:cNvSpPr>
          <p:nvPr>
            <p:ph type="body" sz="quarter" idx="10"/>
          </p:nvPr>
        </p:nvSpPr>
        <p:spPr>
          <a:xfrm>
            <a:off x="910446" y="2780928"/>
            <a:ext cx="5040560" cy="3384376"/>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83965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430621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4539"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8252002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7609" name="think-cell Folie" r:id="rId4" imgW="592" imgH="591" progId="TCLayout.ActiveDocument.1">
                  <p:embed/>
                </p:oleObj>
              </mc:Choice>
              <mc:Fallback>
                <p:oleObj name="think-cell Folie" r:id="rId4" imgW="592" imgH="591"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116091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3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Textplatzhalter 5"/>
          <p:cNvSpPr>
            <a:spLocks noGrp="1"/>
          </p:cNvSpPr>
          <p:nvPr>
            <p:ph type="body" sz="quarter" idx="10"/>
          </p:nvPr>
        </p:nvSpPr>
        <p:spPr>
          <a:xfrm>
            <a:off x="910446" y="2780928"/>
            <a:ext cx="5040560" cy="3384376"/>
          </a:xfrm>
          <a:prstGeom prst="rect">
            <a:avLst/>
          </a:prstGeo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73161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itel 1"/>
          <p:cNvSpPr>
            <a:spLocks noGrp="1"/>
          </p:cNvSpPr>
          <p:nvPr>
            <p:ph type="title"/>
          </p:nvPr>
        </p:nvSpPr>
        <p:spPr>
          <a:xfrm>
            <a:off x="571473" y="914400"/>
            <a:ext cx="8064528" cy="609600"/>
          </a:xfrm>
        </p:spPr>
        <p:txBody>
          <a:bodyPr/>
          <a:lstStyle>
            <a:lvl1pPr>
              <a:defRPr b="1">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Inhaltsplatzhalter 2"/>
          <p:cNvSpPr>
            <a:spLocks noGrp="1"/>
          </p:cNvSpPr>
          <p:nvPr>
            <p:ph idx="1" hasCustomPrompt="1"/>
          </p:nvPr>
        </p:nvSpPr>
        <p:spPr>
          <a:xfrm>
            <a:off x="571473" y="1828800"/>
            <a:ext cx="8064528" cy="4343400"/>
          </a:xfrm>
        </p:spPr>
        <p:txBody>
          <a:bodyPr/>
          <a:lstStyle>
            <a:lvl1pPr>
              <a:defRPr>
                <a:latin typeface="Arial" panose="020B0604020202020204" pitchFamily="34" charset="0"/>
                <a:cs typeface="Arial" panose="020B0604020202020204" pitchFamily="34" charset="0"/>
              </a:defRPr>
            </a:lvl1pPr>
          </a:lstStyle>
          <a:p>
            <a:pPr lvl="0"/>
            <a:r>
              <a:rPr lang="de-DE" dirty="0"/>
              <a:t>Textmasterformate durch Klicken bearbeiten</a:t>
            </a:r>
          </a:p>
        </p:txBody>
      </p:sp>
      <p:sp>
        <p:nvSpPr>
          <p:cNvPr id="11" name="Foliennummernplatzhalter 5"/>
          <p:cNvSpPr>
            <a:spLocks noGrp="1"/>
          </p:cNvSpPr>
          <p:nvPr>
            <p:ph type="sldNum" sz="quarter" idx="4"/>
          </p:nvPr>
        </p:nvSpPr>
        <p:spPr>
          <a:xfrm>
            <a:off x="6857946" y="6400800"/>
            <a:ext cx="1944688" cy="304800"/>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DFF34935-8E69-4657-8C0C-1744CA283D5D}" type="slidenum">
              <a:rPr lang="de-DE" smtClean="0"/>
              <a:pPr/>
              <a:t>‹Nr.›</a:t>
            </a:fld>
            <a:endParaRPr lang="de-DE" dirty="0"/>
          </a:p>
        </p:txBody>
      </p:sp>
      <p:sp>
        <p:nvSpPr>
          <p:cNvPr id="12" name="Foliennummernplatzhalter 5"/>
          <p:cNvSpPr txBox="1">
            <a:spLocks/>
          </p:cNvSpPr>
          <p:nvPr userDrawn="1"/>
        </p:nvSpPr>
        <p:spPr bwMode="auto">
          <a:xfrm>
            <a:off x="7819033" y="6388100"/>
            <a:ext cx="668378"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a:lstStyle>
          <a:p>
            <a:r>
              <a:rPr lang="de-DE" sz="1200" dirty="0">
                <a:latin typeface="Arial" panose="020B0604020202020204" pitchFamily="34" charset="0"/>
                <a:cs typeface="Arial" panose="020B0604020202020204" pitchFamily="34" charset="0"/>
              </a:rPr>
              <a:t>1-</a:t>
            </a:r>
          </a:p>
        </p:txBody>
      </p:sp>
      <p:sp>
        <p:nvSpPr>
          <p:cNvPr id="13" name="Fußzeilenplatzhalter 2"/>
          <p:cNvSpPr>
            <a:spLocks noGrp="1"/>
          </p:cNvSpPr>
          <p:nvPr>
            <p:ph type="ftr" sz="quarter" idx="3"/>
          </p:nvPr>
        </p:nvSpPr>
        <p:spPr>
          <a:xfrm>
            <a:off x="571473" y="6400800"/>
            <a:ext cx="7168879" cy="304800"/>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25991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10" name="Inhaltsplatzhalter 2"/>
          <p:cNvSpPr>
            <a:spLocks noGrp="1"/>
          </p:cNvSpPr>
          <p:nvPr>
            <p:ph idx="1" hasCustomPrompt="1"/>
          </p:nvPr>
        </p:nvSpPr>
        <p:spPr>
          <a:xfrm>
            <a:off x="571473" y="1828800"/>
            <a:ext cx="8064528" cy="4343400"/>
          </a:xfrm>
        </p:spPr>
        <p:txBody>
          <a:bodyPr/>
          <a:lstStyle>
            <a:lvl1pPr>
              <a:defRPr>
                <a:latin typeface="Arial" panose="020B0604020202020204" pitchFamily="34" charset="0"/>
                <a:cs typeface="Arial" panose="020B0604020202020204" pitchFamily="34" charset="0"/>
              </a:defRPr>
            </a:lvl1pPr>
          </a:lstStyle>
          <a:p>
            <a:pPr lvl="0"/>
            <a:r>
              <a:rPr lang="de-DE" dirty="0"/>
              <a:t>Textmasterformate durch Klicken bearbeiten</a:t>
            </a:r>
          </a:p>
        </p:txBody>
      </p:sp>
      <p:sp>
        <p:nvSpPr>
          <p:cNvPr id="11" name="Foliennummernplatzhalter 5"/>
          <p:cNvSpPr>
            <a:spLocks noGrp="1"/>
          </p:cNvSpPr>
          <p:nvPr>
            <p:ph type="sldNum" sz="quarter" idx="4"/>
          </p:nvPr>
        </p:nvSpPr>
        <p:spPr>
          <a:xfrm>
            <a:off x="7740352" y="6400800"/>
            <a:ext cx="1062282" cy="304800"/>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DFF34935-8E69-4657-8C0C-1744CA283D5D}" type="slidenum">
              <a:rPr lang="de-DE" smtClean="0"/>
              <a:pPr/>
              <a:t>‹Nr.›</a:t>
            </a:fld>
            <a:endParaRPr lang="de-DE" dirty="0"/>
          </a:p>
        </p:txBody>
      </p:sp>
      <p:sp>
        <p:nvSpPr>
          <p:cNvPr id="13" name="Fußzeilenplatzhalter 2"/>
          <p:cNvSpPr>
            <a:spLocks noGrp="1"/>
          </p:cNvSpPr>
          <p:nvPr>
            <p:ph type="ftr" sz="quarter" idx="3"/>
          </p:nvPr>
        </p:nvSpPr>
        <p:spPr>
          <a:xfrm>
            <a:off x="571473" y="6400800"/>
            <a:ext cx="7168879" cy="304800"/>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de-DE" dirty="0"/>
          </a:p>
        </p:txBody>
      </p:sp>
      <p:sp>
        <p:nvSpPr>
          <p:cNvPr id="3" name="Titel 2"/>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428339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14" name="Textplatzhalter 13"/>
          <p:cNvSpPr>
            <a:spLocks noGrp="1"/>
          </p:cNvSpPr>
          <p:nvPr>
            <p:ph type="body" sz="quarter" idx="14" hasCustomPrompt="1"/>
          </p:nvPr>
        </p:nvSpPr>
        <p:spPr>
          <a:xfrm>
            <a:off x="571473" y="1572580"/>
            <a:ext cx="8064528" cy="360040"/>
          </a:xfrm>
          <a:prstGeom prst="rect">
            <a:avLst/>
          </a:prstGeom>
        </p:spPr>
        <p:txBody>
          <a:bodyPr/>
          <a:lstStyle>
            <a:lvl1pPr marL="85725" indent="0" algn="ctr">
              <a:buNone/>
              <a:defRPr sz="1800">
                <a:latin typeface="Arial" panose="020B0604020202020204" pitchFamily="34" charset="0"/>
                <a:cs typeface="Arial" panose="020B0604020202020204" pitchFamily="34" charset="0"/>
              </a:defRPr>
            </a:lvl1pPr>
            <a:lvl5pPr marL="1752600" indent="0">
              <a:buNone/>
              <a:defRPr sz="1800"/>
            </a:lvl5pPr>
          </a:lstStyle>
          <a:p>
            <a:pPr lvl="0"/>
            <a:r>
              <a:rPr lang="de-DE" dirty="0"/>
              <a:t>Untertitel einfügen</a:t>
            </a:r>
          </a:p>
        </p:txBody>
      </p:sp>
      <p:sp>
        <p:nvSpPr>
          <p:cNvPr id="11" name="Titel 1"/>
          <p:cNvSpPr>
            <a:spLocks noGrp="1"/>
          </p:cNvSpPr>
          <p:nvPr>
            <p:ph type="title"/>
          </p:nvPr>
        </p:nvSpPr>
        <p:spPr>
          <a:xfrm>
            <a:off x="571473" y="914400"/>
            <a:ext cx="8064528" cy="609600"/>
          </a:xfrm>
          <a:prstGeom prst="rect">
            <a:avLst/>
          </a:prstGeom>
        </p:spPr>
        <p:txBody>
          <a:bodyPr/>
          <a:lstStyle>
            <a:lvl1pPr>
              <a:defRPr b="1">
                <a:latin typeface="Arial" panose="020B0604020202020204" pitchFamily="34" charset="0"/>
                <a:cs typeface="Arial" panose="020B0604020202020204" pitchFamily="34" charset="0"/>
              </a:defRPr>
            </a:lvl1pPr>
          </a:lstStyle>
          <a:p>
            <a:r>
              <a:rPr lang="de-DE"/>
              <a:t>Titelmasterformat durch Klicken bearbeiten</a:t>
            </a:r>
          </a:p>
        </p:txBody>
      </p:sp>
      <p:sp>
        <p:nvSpPr>
          <p:cNvPr id="10" name="Inhaltsplatzhalter 2"/>
          <p:cNvSpPr>
            <a:spLocks noGrp="1"/>
          </p:cNvSpPr>
          <p:nvPr>
            <p:ph idx="1" hasCustomPrompt="1"/>
          </p:nvPr>
        </p:nvSpPr>
        <p:spPr>
          <a:xfrm>
            <a:off x="571473" y="2060848"/>
            <a:ext cx="8064528" cy="4111352"/>
          </a:xfrm>
        </p:spPr>
        <p:txBody>
          <a:bodyPr/>
          <a:lstStyle>
            <a:lvl1pPr>
              <a:defRPr>
                <a:latin typeface="Arial" panose="020B0604020202020204" pitchFamily="34" charset="0"/>
                <a:cs typeface="Arial" panose="020B0604020202020204" pitchFamily="34" charset="0"/>
              </a:defRPr>
            </a:lvl1pPr>
          </a:lstStyle>
          <a:p>
            <a:pPr lvl="0"/>
            <a:r>
              <a:rPr lang="de-DE" dirty="0"/>
              <a:t>Textmasterformate durch Klicken bearbeiten</a:t>
            </a:r>
          </a:p>
        </p:txBody>
      </p:sp>
      <p:sp>
        <p:nvSpPr>
          <p:cNvPr id="13" name="Foliennummernplatzhalter 5"/>
          <p:cNvSpPr>
            <a:spLocks noGrp="1"/>
          </p:cNvSpPr>
          <p:nvPr>
            <p:ph type="sldNum" sz="quarter" idx="4"/>
          </p:nvPr>
        </p:nvSpPr>
        <p:spPr>
          <a:xfrm>
            <a:off x="7740352" y="6400800"/>
            <a:ext cx="1062282" cy="304800"/>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DFF34935-8E69-4657-8C0C-1744CA283D5D}" type="slidenum">
              <a:rPr lang="de-DE" smtClean="0"/>
              <a:pPr/>
              <a:t>‹Nr.›</a:t>
            </a:fld>
            <a:endParaRPr lang="de-DE" dirty="0"/>
          </a:p>
        </p:txBody>
      </p:sp>
      <p:sp>
        <p:nvSpPr>
          <p:cNvPr id="15" name="Fußzeilenplatzhalter 2"/>
          <p:cNvSpPr>
            <a:spLocks noGrp="1"/>
          </p:cNvSpPr>
          <p:nvPr>
            <p:ph type="ftr" sz="quarter" idx="3"/>
          </p:nvPr>
        </p:nvSpPr>
        <p:spPr>
          <a:xfrm>
            <a:off x="571473" y="6400800"/>
            <a:ext cx="7168879" cy="304800"/>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3585078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ußzeilenplatzhalter 2"/>
          <p:cNvSpPr>
            <a:spLocks noGrp="1"/>
          </p:cNvSpPr>
          <p:nvPr>
            <p:ph type="ftr" sz="quarter" idx="3"/>
          </p:nvPr>
        </p:nvSpPr>
        <p:spPr>
          <a:xfrm>
            <a:off x="571473" y="6400800"/>
            <a:ext cx="7168879" cy="304800"/>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de-DE" dirty="0"/>
          </a:p>
        </p:txBody>
      </p:sp>
      <p:sp>
        <p:nvSpPr>
          <p:cNvPr id="9" name="Foliennummernplatzhalter 5"/>
          <p:cNvSpPr>
            <a:spLocks noGrp="1"/>
          </p:cNvSpPr>
          <p:nvPr>
            <p:ph type="sldNum" sz="quarter" idx="4"/>
          </p:nvPr>
        </p:nvSpPr>
        <p:spPr>
          <a:xfrm>
            <a:off x="7740352" y="6400800"/>
            <a:ext cx="1062282" cy="304800"/>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DFF34935-8E69-4657-8C0C-1744CA283D5D}" type="slidenum">
              <a:rPr lang="de-DE" smtClean="0"/>
              <a:pPr/>
              <a:t>‹Nr.›</a:t>
            </a:fld>
            <a:endParaRPr lang="de-DE" dirty="0"/>
          </a:p>
        </p:txBody>
      </p:sp>
    </p:spTree>
    <p:extLst>
      <p:ext uri="{BB962C8B-B14F-4D97-AF65-F5344CB8AC3E}">
        <p14:creationId xmlns:p14="http://schemas.microsoft.com/office/powerpoint/2010/main" val="6134984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ommentarfolie">
    <p:spTree>
      <p:nvGrpSpPr>
        <p:cNvPr id="1" name=""/>
        <p:cNvGrpSpPr/>
        <p:nvPr/>
      </p:nvGrpSpPr>
      <p:grpSpPr>
        <a:xfrm>
          <a:off x="0" y="0"/>
          <a:ext cx="0" cy="0"/>
          <a:chOff x="0" y="0"/>
          <a:chExt cx="0" cy="0"/>
        </a:xfrm>
      </p:grpSpPr>
      <p:sp>
        <p:nvSpPr>
          <p:cNvPr id="6" name="Inhaltsplatzhalter 2"/>
          <p:cNvSpPr>
            <a:spLocks noGrp="1"/>
          </p:cNvSpPr>
          <p:nvPr>
            <p:ph idx="1" hasCustomPrompt="1"/>
          </p:nvPr>
        </p:nvSpPr>
        <p:spPr>
          <a:xfrm>
            <a:off x="504825" y="469032"/>
            <a:ext cx="8125200" cy="5768280"/>
          </a:xfrm>
          <a:prstGeom prst="rect">
            <a:avLst/>
          </a:prstGeom>
        </p:spPr>
        <p:txBody>
          <a:bodyPr/>
          <a:lstStyle>
            <a:lvl1pPr marL="0" algn="l">
              <a:buNone/>
              <a:defRPr sz="1400" baseline="0">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de-DE" dirty="0"/>
              <a:t>Kommentare werden aus dem VL-Skript </a:t>
            </a:r>
            <a:r>
              <a:rPr lang="de-DE" dirty="0" err="1"/>
              <a:t>rauskopiert</a:t>
            </a:r>
            <a:r>
              <a:rPr lang="de-DE" dirty="0"/>
              <a:t>…</a:t>
            </a:r>
          </a:p>
        </p:txBody>
      </p:sp>
      <p:sp>
        <p:nvSpPr>
          <p:cNvPr id="5" name="Textfeld 4"/>
          <p:cNvSpPr txBox="1"/>
          <p:nvPr userDrawn="1"/>
        </p:nvSpPr>
        <p:spPr>
          <a:xfrm>
            <a:off x="504825" y="161254"/>
            <a:ext cx="8125200" cy="307777"/>
          </a:xfrm>
          <a:prstGeom prst="rect">
            <a:avLst/>
          </a:prstGeom>
          <a:noFill/>
        </p:spPr>
        <p:txBody>
          <a:bodyPr wrap="square" rtlCol="0">
            <a:spAutoFit/>
          </a:bodyPr>
          <a:lstStyle/>
          <a:p>
            <a:r>
              <a:rPr lang="de-DE" sz="1400" b="1" dirty="0" smtClean="0">
                <a:solidFill>
                  <a:prstClr val="black"/>
                </a:solidFill>
                <a:latin typeface="Arial" panose="020B0604020202020204" pitchFamily="34" charset="0"/>
                <a:cs typeface="Arial" panose="020B0604020202020204" pitchFamily="34" charset="0"/>
              </a:rPr>
              <a:t>Additional Information</a:t>
            </a:r>
            <a:endParaRPr lang="de-DE" sz="1400" b="1" dirty="0">
              <a:solidFill>
                <a:prstClr val="black"/>
              </a:solidFill>
              <a:latin typeface="Arial" panose="020B0604020202020204" pitchFamily="34" charset="0"/>
              <a:cs typeface="Arial" panose="020B0604020202020204" pitchFamily="34" charset="0"/>
            </a:endParaRPr>
          </a:p>
        </p:txBody>
      </p:sp>
      <p:sp>
        <p:nvSpPr>
          <p:cNvPr id="8" name="Rectangle 6"/>
          <p:cNvSpPr>
            <a:spLocks noGrp="1" noChangeArrowheads="1"/>
          </p:cNvSpPr>
          <p:nvPr>
            <p:ph type="ftr" sz="quarter" idx="3"/>
          </p:nvPr>
        </p:nvSpPr>
        <p:spPr bwMode="auto">
          <a:xfrm>
            <a:off x="504825" y="6460280"/>
            <a:ext cx="7019503" cy="31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a:latin typeface="Arial" panose="020B0604020202020204" pitchFamily="34" charset="0"/>
                <a:cs typeface="Arial" panose="020B0604020202020204" pitchFamily="34" charset="0"/>
              </a:defRPr>
            </a:lvl1pPr>
          </a:lstStyle>
          <a:p>
            <a:endParaRPr lang="de-DE" dirty="0"/>
          </a:p>
        </p:txBody>
      </p:sp>
      <p:sp>
        <p:nvSpPr>
          <p:cNvPr id="10" name="Foliennummernplatzhalter 5"/>
          <p:cNvSpPr>
            <a:spLocks noGrp="1"/>
          </p:cNvSpPr>
          <p:nvPr>
            <p:ph type="sldNum" sz="quarter" idx="4"/>
          </p:nvPr>
        </p:nvSpPr>
        <p:spPr>
          <a:xfrm flipH="1">
            <a:off x="7524328" y="6469380"/>
            <a:ext cx="1105697" cy="304800"/>
          </a:xfrm>
          <a:prstGeom prst="rect">
            <a:avLst/>
          </a:prstGeom>
        </p:spPr>
        <p:txBody>
          <a:bodyPr/>
          <a:lstStyle>
            <a:lvl1pPr algn="r">
              <a:defRPr sz="1200">
                <a:latin typeface="Arial" panose="020B0604020202020204" pitchFamily="34" charset="0"/>
                <a:cs typeface="Arial" panose="020B0604020202020204" pitchFamily="34" charset="0"/>
              </a:defRPr>
            </a:lvl1pPr>
          </a:lstStyle>
          <a:p>
            <a:r>
              <a:rPr lang="de-DE" dirty="0" smtClean="0"/>
              <a:t>3 - </a:t>
            </a:r>
            <a:fld id="{DFF34935-8E69-4657-8C0C-1744CA283D5D}" type="slidenum">
              <a:rPr lang="de-DE" smtClean="0"/>
              <a:pPr/>
              <a:t>‹Nr.›</a:t>
            </a:fld>
            <a:endParaRPr lang="de-DE" dirty="0"/>
          </a:p>
        </p:txBody>
      </p:sp>
    </p:spTree>
    <p:extLst>
      <p:ext uri="{BB962C8B-B14F-4D97-AF65-F5344CB8AC3E}">
        <p14:creationId xmlns:p14="http://schemas.microsoft.com/office/powerpoint/2010/main" val="6673580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endParaRPr lang="de-DE" dirty="0"/>
          </a:p>
        </p:txBody>
      </p:sp>
      <p:sp>
        <p:nvSpPr>
          <p:cNvPr id="4" name="Foliennummernplatzhalter 3"/>
          <p:cNvSpPr>
            <a:spLocks noGrp="1"/>
          </p:cNvSpPr>
          <p:nvPr>
            <p:ph type="sldNum" sz="quarter" idx="11"/>
          </p:nvPr>
        </p:nvSpPr>
        <p:spPr/>
        <p:txBody>
          <a:bodyPr/>
          <a:lstStyle/>
          <a:p>
            <a:r>
              <a:rPr lang="de-DE" dirty="0" smtClean="0"/>
              <a:t>3 - </a:t>
            </a:r>
            <a:fld id="{DFF34935-8E69-4657-8C0C-1744CA283D5D}" type="slidenum">
              <a:rPr lang="de-DE" smtClean="0"/>
              <a:pPr/>
              <a:t>‹Nr.›</a:t>
            </a:fld>
            <a:endParaRPr lang="de-DE" dirty="0"/>
          </a:p>
        </p:txBody>
      </p:sp>
    </p:spTree>
    <p:extLst>
      <p:ext uri="{BB962C8B-B14F-4D97-AF65-F5344CB8AC3E}">
        <p14:creationId xmlns:p14="http://schemas.microsoft.com/office/powerpoint/2010/main" val="1472805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 8" descr="20150416 tum logo blau png final.png"/>
          <p:cNvPicPr>
            <a:picLocks noChangeAspect="1"/>
          </p:cNvPicPr>
          <p:nvPr userDrawn="1"/>
        </p:nvPicPr>
        <p:blipFill>
          <a:blip r:embed="rId3"/>
          <a:stretch>
            <a:fillRect/>
          </a:stretch>
        </p:blipFill>
        <p:spPr>
          <a:xfrm>
            <a:off x="8218411" y="324685"/>
            <a:ext cx="608352" cy="320400"/>
          </a:xfrm>
          <a:prstGeom prst="rect">
            <a:avLst/>
          </a:prstGeom>
        </p:spPr>
      </p:pic>
      <p:sp>
        <p:nvSpPr>
          <p:cNvPr id="15" name="Textfeld 14"/>
          <p:cNvSpPr txBox="1"/>
          <p:nvPr userDrawn="1"/>
        </p:nvSpPr>
        <p:spPr>
          <a:xfrm>
            <a:off x="320401" y="314325"/>
            <a:ext cx="7699650" cy="307777"/>
          </a:xfrm>
          <a:prstGeom prst="rect">
            <a:avLst/>
          </a:prstGeom>
          <a:noFill/>
        </p:spPr>
        <p:txBody>
          <a:bodyPr wrap="square" lIns="0" tIns="0" rIns="0" bIns="0" rtlCol="0">
            <a:spAutoFit/>
          </a:bodyPr>
          <a:lstStyle/>
          <a:p>
            <a:pPr>
              <a:lnSpc>
                <a:spcPts val="800"/>
              </a:lnSpc>
            </a:pPr>
            <a:r>
              <a:rPr lang="de-DE" sz="800" dirty="0" err="1" smtClean="0">
                <a:solidFill>
                  <a:schemeClr val="tx2"/>
                </a:solidFill>
                <a:latin typeface="Arial" panose="020B0604020202020204" pitchFamily="34" charset="0"/>
                <a:cs typeface="Arial" panose="020B0604020202020204" pitchFamily="34" charset="0"/>
              </a:rPr>
              <a:t>Chair</a:t>
            </a:r>
            <a:r>
              <a:rPr lang="de-DE" sz="800" dirty="0" smtClean="0">
                <a:solidFill>
                  <a:schemeClr val="tx2"/>
                </a:solidFill>
                <a:latin typeface="Arial" panose="020B0604020202020204" pitchFamily="34" charset="0"/>
                <a:cs typeface="Arial" panose="020B0604020202020204" pitchFamily="34" charset="0"/>
              </a:rPr>
              <a:t> </a:t>
            </a:r>
            <a:r>
              <a:rPr lang="de-DE" sz="800" dirty="0" err="1" smtClean="0">
                <a:solidFill>
                  <a:schemeClr val="tx2"/>
                </a:solidFill>
                <a:latin typeface="Arial" panose="020B0604020202020204" pitchFamily="34" charset="0"/>
                <a:cs typeface="Arial" panose="020B0604020202020204" pitchFamily="34" charset="0"/>
              </a:rPr>
              <a:t>of</a:t>
            </a:r>
            <a:r>
              <a:rPr lang="de-DE" sz="800" dirty="0" smtClean="0">
                <a:solidFill>
                  <a:schemeClr val="tx2"/>
                </a:solidFill>
                <a:latin typeface="Arial" panose="020B0604020202020204" pitchFamily="34" charset="0"/>
                <a:cs typeface="Arial" panose="020B0604020202020204" pitchFamily="34" charset="0"/>
              </a:rPr>
              <a:t> Automotive Technology</a:t>
            </a:r>
            <a:endParaRPr lang="de-DE" sz="800" dirty="0">
              <a:solidFill>
                <a:schemeClr val="tx2"/>
              </a:solidFill>
              <a:latin typeface="Arial" panose="020B0604020202020204" pitchFamily="34" charset="0"/>
              <a:cs typeface="Arial" panose="020B0604020202020204" pitchFamily="34" charset="0"/>
            </a:endParaRPr>
          </a:p>
          <a:p>
            <a:pPr>
              <a:lnSpc>
                <a:spcPts val="800"/>
              </a:lnSpc>
            </a:pPr>
            <a:r>
              <a:rPr lang="de-DE" sz="800" dirty="0" smtClean="0">
                <a:solidFill>
                  <a:schemeClr val="tx2"/>
                </a:solidFill>
                <a:latin typeface="Arial" panose="020B0604020202020204" pitchFamily="34" charset="0"/>
                <a:cs typeface="Arial" panose="020B0604020202020204" pitchFamily="34" charset="0"/>
              </a:rPr>
              <a:t>Department </a:t>
            </a:r>
            <a:r>
              <a:rPr lang="de-DE" sz="800" dirty="0" err="1" smtClean="0">
                <a:solidFill>
                  <a:schemeClr val="tx2"/>
                </a:solidFill>
                <a:latin typeface="Arial" panose="020B0604020202020204" pitchFamily="34" charset="0"/>
                <a:cs typeface="Arial" panose="020B0604020202020204" pitchFamily="34" charset="0"/>
              </a:rPr>
              <a:t>of</a:t>
            </a:r>
            <a:r>
              <a:rPr lang="de-DE" sz="800" dirty="0" smtClean="0">
                <a:solidFill>
                  <a:schemeClr val="tx2"/>
                </a:solidFill>
                <a:latin typeface="Arial" panose="020B0604020202020204" pitchFamily="34" charset="0"/>
                <a:cs typeface="Arial" panose="020B0604020202020204" pitchFamily="34" charset="0"/>
              </a:rPr>
              <a:t> </a:t>
            </a:r>
            <a:r>
              <a:rPr lang="de-DE" sz="800" dirty="0" err="1" smtClean="0">
                <a:solidFill>
                  <a:schemeClr val="tx2"/>
                </a:solidFill>
                <a:latin typeface="Arial" panose="020B0604020202020204" pitchFamily="34" charset="0"/>
                <a:cs typeface="Arial" panose="020B0604020202020204" pitchFamily="34" charset="0"/>
              </a:rPr>
              <a:t>Mechanical</a:t>
            </a:r>
            <a:r>
              <a:rPr lang="de-DE" sz="800" baseline="0" dirty="0" smtClean="0">
                <a:solidFill>
                  <a:schemeClr val="tx2"/>
                </a:solidFill>
                <a:latin typeface="Arial" panose="020B0604020202020204" pitchFamily="34" charset="0"/>
                <a:cs typeface="Arial" panose="020B0604020202020204" pitchFamily="34" charset="0"/>
              </a:rPr>
              <a:t> Engineering</a:t>
            </a:r>
            <a:endParaRPr lang="de-DE" sz="800" dirty="0">
              <a:solidFill>
                <a:schemeClr val="tx2"/>
              </a:solidFill>
              <a:latin typeface="Arial" panose="020B0604020202020204" pitchFamily="34" charset="0"/>
              <a:cs typeface="Arial" panose="020B0604020202020204" pitchFamily="34" charset="0"/>
            </a:endParaRPr>
          </a:p>
          <a:p>
            <a:pPr>
              <a:lnSpc>
                <a:spcPts val="800"/>
              </a:lnSpc>
            </a:pPr>
            <a:r>
              <a:rPr lang="de-DE" sz="800" dirty="0" smtClean="0">
                <a:solidFill>
                  <a:schemeClr val="tx2"/>
                </a:solidFill>
                <a:latin typeface="Arial" panose="020B0604020202020204" pitchFamily="34" charset="0"/>
                <a:cs typeface="Arial" panose="020B0604020202020204" pitchFamily="34" charset="0"/>
              </a:rPr>
              <a:t>Technical University </a:t>
            </a:r>
            <a:r>
              <a:rPr lang="de-DE" sz="800" dirty="0" err="1" smtClean="0">
                <a:solidFill>
                  <a:schemeClr val="tx2"/>
                </a:solidFill>
                <a:latin typeface="Arial" panose="020B0604020202020204" pitchFamily="34" charset="0"/>
                <a:cs typeface="Arial" panose="020B0604020202020204" pitchFamily="34" charset="0"/>
              </a:rPr>
              <a:t>of</a:t>
            </a:r>
            <a:r>
              <a:rPr lang="de-DE" sz="800" baseline="0" dirty="0" smtClean="0">
                <a:solidFill>
                  <a:schemeClr val="tx2"/>
                </a:solidFill>
                <a:latin typeface="Arial" panose="020B0604020202020204" pitchFamily="34" charset="0"/>
                <a:cs typeface="Arial" panose="020B0604020202020204" pitchFamily="34" charset="0"/>
              </a:rPr>
              <a:t> </a:t>
            </a:r>
            <a:r>
              <a:rPr lang="de-DE" sz="800" baseline="0" dirty="0" err="1" smtClean="0">
                <a:solidFill>
                  <a:schemeClr val="tx2"/>
                </a:solidFill>
                <a:latin typeface="Arial" panose="020B0604020202020204" pitchFamily="34" charset="0"/>
                <a:cs typeface="Arial" panose="020B0604020202020204" pitchFamily="34" charset="0"/>
              </a:rPr>
              <a:t>Munich</a:t>
            </a:r>
            <a:endParaRPr lang="de-DE" sz="800" dirty="0">
              <a:solidFill>
                <a:schemeClr val="tx2"/>
              </a:solidFill>
              <a:latin typeface="Arial" panose="020B0604020202020204" pitchFamily="34" charset="0"/>
              <a:cs typeface="Arial" panose="020B0604020202020204" pitchFamily="34" charset="0"/>
            </a:endParaRPr>
          </a:p>
        </p:txBody>
      </p:sp>
      <p:sp>
        <p:nvSpPr>
          <p:cNvPr id="9" name="Titel 1"/>
          <p:cNvSpPr txBox="1">
            <a:spLocks/>
          </p:cNvSpPr>
          <p:nvPr userDrawn="1"/>
        </p:nvSpPr>
        <p:spPr>
          <a:xfrm>
            <a:off x="319090" y="1206000"/>
            <a:ext cx="8508999" cy="51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rtl="0" eaLnBrk="1" fontAlgn="base" hangingPunct="1">
              <a:lnSpc>
                <a:spcPts val="3200"/>
              </a:lnSpc>
              <a:spcBef>
                <a:spcPct val="0"/>
              </a:spcBef>
              <a:spcAft>
                <a:spcPct val="0"/>
              </a:spcAft>
              <a:defRPr lang="de-DE" sz="3000" b="1" baseline="0" noProof="0" dirty="0">
                <a:solidFill>
                  <a:schemeClr val="tx1"/>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pPr algn="l" eaLnBrk="0" hangingPunct="0"/>
            <a:r>
              <a:rPr lang="de-DE" sz="3000" b="1" dirty="0" err="1" smtClean="0">
                <a:solidFill>
                  <a:prstClr val="black"/>
                </a:solidFill>
                <a:latin typeface="Arial" panose="020B0604020202020204" pitchFamily="34" charset="0"/>
                <a:cs typeface="Arial" panose="020B0604020202020204" pitchFamily="34" charset="0"/>
              </a:rPr>
              <a:t>Artifical</a:t>
            </a:r>
            <a:r>
              <a:rPr lang="de-DE" sz="3000" b="1" baseline="0" dirty="0" smtClean="0">
                <a:solidFill>
                  <a:prstClr val="black"/>
                </a:solidFill>
                <a:latin typeface="Arial" panose="020B0604020202020204" pitchFamily="34" charset="0"/>
                <a:cs typeface="Arial" panose="020B0604020202020204" pitchFamily="34" charset="0"/>
              </a:rPr>
              <a:t> </a:t>
            </a:r>
            <a:r>
              <a:rPr lang="de-DE" sz="3000" b="1" baseline="0" dirty="0" err="1" smtClean="0">
                <a:solidFill>
                  <a:prstClr val="black"/>
                </a:solidFill>
                <a:latin typeface="Arial" panose="020B0604020202020204" pitchFamily="34" charset="0"/>
                <a:cs typeface="Arial" panose="020B0604020202020204" pitchFamily="34" charset="0"/>
              </a:rPr>
              <a:t>Intelligence</a:t>
            </a:r>
            <a:r>
              <a:rPr lang="de-DE" sz="3000" b="1" baseline="0" dirty="0" smtClean="0">
                <a:solidFill>
                  <a:prstClr val="black"/>
                </a:solidFill>
                <a:latin typeface="Arial" panose="020B0604020202020204" pitchFamily="34" charset="0"/>
                <a:cs typeface="Arial" panose="020B0604020202020204" pitchFamily="34" charset="0"/>
              </a:rPr>
              <a:t> in Automotive Technology</a:t>
            </a:r>
            <a:endParaRPr lang="de-DE" sz="2800" b="1" dirty="0">
              <a:solidFill>
                <a:prstClr val="black"/>
              </a:solidFill>
              <a:latin typeface="Arial" panose="020B0604020202020204" pitchFamily="34" charset="0"/>
              <a:cs typeface="Arial" panose="020B0604020202020204" pitchFamily="34" charset="0"/>
            </a:endParaRPr>
          </a:p>
        </p:txBody>
      </p:sp>
      <p:sp>
        <p:nvSpPr>
          <p:cNvPr id="10" name="Inhaltsplatzhalter 2"/>
          <p:cNvSpPr txBox="1">
            <a:spLocks/>
          </p:cNvSpPr>
          <p:nvPr userDrawn="1"/>
        </p:nvSpPr>
        <p:spPr>
          <a:xfrm>
            <a:off x="317764" y="1866979"/>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lnSpc>
                <a:spcPct val="150000"/>
              </a:lnSpc>
              <a:defRPr lang="de-DE" sz="1600" baseline="0" noProof="0" dirty="0" smtClean="0">
                <a:solidFill>
                  <a:srgbClr val="000000"/>
                </a:solidFill>
                <a:latin typeface="+mn-lt"/>
              </a:defRPr>
            </a:lvl1pPr>
            <a:lvl2pPr marL="176213" indent="-176213" eaLnBrk="0" hangingPunct="0">
              <a:lnSpc>
                <a:spcPct val="100000"/>
              </a:lnSpc>
              <a:buFont typeface="Arial" charset="0"/>
              <a:buChar char="•"/>
              <a:defRPr lang="de-DE" sz="1600" noProof="0" dirty="0" smtClean="0">
                <a:latin typeface="+mn-lt"/>
              </a:defRPr>
            </a:lvl2pPr>
            <a:lvl3pPr marL="360363" indent="-184150" eaLnBrk="0" hangingPunct="0">
              <a:lnSpc>
                <a:spcPct val="125000"/>
              </a:lnSpc>
              <a:buFont typeface="Symbol" pitchFamily="18" charset="2"/>
              <a:buChar char="-"/>
              <a:defRPr sz="1400">
                <a:latin typeface="+mn-lt"/>
              </a:defRPr>
            </a:lvl3pPr>
            <a:lvl4pPr marL="538163" indent="-177800" eaLnBrk="0" hangingPunct="0">
              <a:lnSpc>
                <a:spcPct val="125000"/>
              </a:lnSpc>
              <a:buFont typeface="Symbol" pitchFamily="18" charset="2"/>
              <a:buChar char="-"/>
              <a:defRPr sz="1400">
                <a:latin typeface="+mn-lt"/>
              </a:defRPr>
            </a:lvl4pPr>
            <a:lvl5pPr marL="714375" indent="-176213" eaLnBrk="0" hangingPunct="0">
              <a:lnSpc>
                <a:spcPct val="125000"/>
              </a:lnSpc>
              <a:buFont typeface="Symbol" pitchFamily="18" charset="2"/>
              <a:buChar char="-"/>
              <a:defRPr sz="14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lvl="0"/>
            <a:r>
              <a:rPr lang="de-DE" dirty="0" smtClean="0">
                <a:latin typeface="Arial" panose="020B0604020202020204" pitchFamily="34" charset="0"/>
                <a:cs typeface="Arial" panose="020B0604020202020204" pitchFamily="34" charset="0"/>
              </a:rPr>
              <a:t>Johannes Betz / Prof. Dr.-Ing. Markus </a:t>
            </a:r>
            <a:r>
              <a:rPr lang="de-DE" dirty="0" err="1" smtClean="0">
                <a:latin typeface="Arial" panose="020B0604020202020204" pitchFamily="34" charset="0"/>
                <a:cs typeface="Arial" panose="020B0604020202020204" pitchFamily="34" charset="0"/>
              </a:rPr>
              <a:t>Lienkamp</a:t>
            </a:r>
            <a:r>
              <a:rPr lang="de-DE" dirty="0" smtClean="0">
                <a:latin typeface="Arial" panose="020B0604020202020204" pitchFamily="34" charset="0"/>
                <a:cs typeface="Arial" panose="020B0604020202020204" pitchFamily="34" charset="0"/>
              </a:rPr>
              <a:t> </a:t>
            </a:r>
            <a:r>
              <a:rPr lang="de-DE" sz="1600" kern="0" dirty="0" smtClean="0">
                <a:latin typeface="Arial" panose="020B0604020202020204" pitchFamily="34" charset="0"/>
                <a:cs typeface="Arial" panose="020B0604020202020204" pitchFamily="34" charset="0"/>
              </a:rPr>
              <a:t>/ Prof. Dr. Boris Lohmann</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71594" y="2937006"/>
            <a:ext cx="3097902" cy="3097902"/>
          </a:xfrm>
          <a:prstGeom prst="rect">
            <a:avLst/>
          </a:prstGeom>
        </p:spPr>
      </p:pic>
      <p:pic>
        <p:nvPicPr>
          <p:cNvPr id="6" name="Grafik 5"/>
          <p:cNvPicPr>
            <a:picLocks noChangeAspect="1"/>
          </p:cNvPicPr>
          <p:nvPr userDrawn="1"/>
        </p:nvPicPr>
        <p:blipFill rotWithShape="1">
          <a:blip r:embed="rId5" cstate="print">
            <a:extLst>
              <a:ext uri="{28A0092B-C50C-407E-A947-70E740481C1C}">
                <a14:useLocalDpi xmlns:a14="http://schemas.microsoft.com/office/drawing/2010/main" val="0"/>
              </a:ext>
            </a:extLst>
          </a:blip>
          <a:srcRect t="22968" r="-2646" b="25709"/>
          <a:stretch/>
        </p:blipFill>
        <p:spPr>
          <a:xfrm>
            <a:off x="2051720" y="2481400"/>
            <a:ext cx="1542890" cy="771445"/>
          </a:xfrm>
          <a:prstGeom prst="rect">
            <a:avLst/>
          </a:prstGeom>
        </p:spPr>
      </p:pic>
      <p:pic>
        <p:nvPicPr>
          <p:cNvPr id="16" name="Grafik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79594" y="2854333"/>
            <a:ext cx="972465" cy="972465"/>
          </a:xfrm>
          <a:prstGeom prst="rect">
            <a:avLst/>
          </a:prstGeom>
        </p:spPr>
      </p:pic>
      <p:pic>
        <p:nvPicPr>
          <p:cNvPr id="17" name="Grafik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06243" y="5377160"/>
            <a:ext cx="1315496" cy="1315496"/>
          </a:xfrm>
          <a:prstGeom prst="rect">
            <a:avLst/>
          </a:prstGeom>
        </p:spPr>
      </p:pic>
      <p:pic>
        <p:nvPicPr>
          <p:cNvPr id="19" name="Grafik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96136" y="5213393"/>
            <a:ext cx="1305041" cy="1305041"/>
          </a:xfrm>
          <a:prstGeom prst="rect">
            <a:avLst/>
          </a:prstGeom>
        </p:spPr>
      </p:pic>
    </p:spTree>
    <p:extLst>
      <p:ext uri="{BB962C8B-B14F-4D97-AF65-F5344CB8AC3E}">
        <p14:creationId xmlns:p14="http://schemas.microsoft.com/office/powerpoint/2010/main" val="3563582009"/>
      </p:ext>
    </p:extLst>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baseline="0">
          <a:solidFill>
            <a:schemeClr val="tx1"/>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342900" indent="-2571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ú"/>
        <a:defRPr>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562100" indent="-228600" algn="l" rtl="0" eaLnBrk="1" fontAlgn="base" hangingPunct="1">
        <a:spcBef>
          <a:spcPct val="20000"/>
        </a:spcBef>
        <a:spcAft>
          <a:spcPct val="0"/>
        </a:spcAft>
        <a:buChar char="–"/>
        <a:defRPr sz="1400">
          <a:solidFill>
            <a:schemeClr val="tx1"/>
          </a:solidFill>
          <a:latin typeface="+mn-lt"/>
        </a:defRPr>
      </a:lvl4pPr>
      <a:lvl5pPr marL="1981200" indent="-228600" algn="l" rtl="0" eaLnBrk="1" fontAlgn="base" hangingPunct="1">
        <a:spcBef>
          <a:spcPct val="20000"/>
        </a:spcBef>
        <a:spcAft>
          <a:spcPct val="0"/>
        </a:spcAft>
        <a:buChar char="»"/>
        <a:defRPr sz="1400">
          <a:solidFill>
            <a:schemeClr val="tx1"/>
          </a:solidFill>
          <a:latin typeface="+mn-lt"/>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ext Box 4"/>
          <p:cNvSpPr txBox="1">
            <a:spLocks noChangeArrowheads="1"/>
          </p:cNvSpPr>
          <p:nvPr userDrawn="1"/>
        </p:nvSpPr>
        <p:spPr bwMode="auto">
          <a:xfrm>
            <a:off x="3517872" y="899428"/>
            <a:ext cx="2108269" cy="369332"/>
          </a:xfrm>
          <a:prstGeom prst="rect">
            <a:avLst/>
          </a:prstGeom>
          <a:noFill/>
          <a:ln w="9525">
            <a:noFill/>
            <a:miter lim="800000"/>
            <a:headEnd/>
            <a:tailEnd/>
          </a:ln>
        </p:spPr>
        <p:txBody>
          <a:bodyPr wrap="none">
            <a:spAutoFit/>
          </a:bodyPr>
          <a:lstStyle/>
          <a:p>
            <a:pPr algn="ctr" eaLnBrk="0" hangingPunct="0"/>
            <a:r>
              <a:rPr lang="de-DE" sz="1800" b="1" dirty="0" err="1" smtClean="0">
                <a:solidFill>
                  <a:prstClr val="black"/>
                </a:solidFill>
                <a:latin typeface="Arial" panose="020B0604020202020204" pitchFamily="34" charset="0"/>
                <a:cs typeface="Arial" panose="020B0604020202020204" pitchFamily="34" charset="0"/>
              </a:rPr>
              <a:t>Lecture</a:t>
            </a:r>
            <a:r>
              <a:rPr lang="de-DE" sz="1800" b="1" dirty="0" smtClean="0">
                <a:solidFill>
                  <a:prstClr val="black"/>
                </a:solidFill>
                <a:latin typeface="Arial" panose="020B0604020202020204" pitchFamily="34" charset="0"/>
                <a:cs typeface="Arial" panose="020B0604020202020204" pitchFamily="34" charset="0"/>
              </a:rPr>
              <a:t> </a:t>
            </a:r>
            <a:r>
              <a:rPr lang="de-DE" sz="1800" b="1" dirty="0" err="1" smtClean="0">
                <a:solidFill>
                  <a:prstClr val="black"/>
                </a:solidFill>
                <a:latin typeface="Arial" panose="020B0604020202020204" pitchFamily="34" charset="0"/>
                <a:cs typeface="Arial" panose="020B0604020202020204" pitchFamily="34" charset="0"/>
              </a:rPr>
              <a:t>Overview</a:t>
            </a:r>
            <a:endParaRPr lang="de-DE" sz="1800" b="1" dirty="0">
              <a:solidFill>
                <a:prstClr val="black"/>
              </a:solidFill>
              <a:latin typeface="Arial" panose="020B0604020202020204" pitchFamily="34" charset="0"/>
              <a:cs typeface="Arial" panose="020B0604020202020204" pitchFamily="34" charset="0"/>
            </a:endParaRPr>
          </a:p>
        </p:txBody>
      </p:sp>
      <p:cxnSp>
        <p:nvCxnSpPr>
          <p:cNvPr id="6" name="Gerade Verbindung 5"/>
          <p:cNvCxnSpPr/>
          <p:nvPr userDrawn="1"/>
        </p:nvCxnSpPr>
        <p:spPr bwMode="auto">
          <a:xfrm>
            <a:off x="1937308" y="1268760"/>
            <a:ext cx="5269384" cy="0"/>
          </a:xfrm>
          <a:prstGeom prst="line">
            <a:avLst/>
          </a:prstGeom>
          <a:ln>
            <a:gradFill>
              <a:gsLst>
                <a:gs pos="0">
                  <a:schemeClr val="accent1">
                    <a:lumMod val="20000"/>
                    <a:lumOff val="80000"/>
                  </a:schemeClr>
                </a:gs>
                <a:gs pos="50000">
                  <a:schemeClr val="accent1">
                    <a:lumMod val="75000"/>
                  </a:schemeClr>
                </a:gs>
                <a:gs pos="100000">
                  <a:schemeClr val="accent1">
                    <a:lumMod val="20000"/>
                    <a:lumOff val="80000"/>
                  </a:schemeClr>
                </a:gs>
              </a:gsLst>
              <a:lin ang="5400000" scaled="0"/>
            </a:gradFill>
            <a:headEnd type="none" w="med" len="med"/>
            <a:tailEnd type="none" w="med" len="med"/>
          </a:ln>
          <a:effectLst>
            <a:outerShdw blurRad="40000" dist="25400" dir="5400000" sx="101000" sy="101000" rotWithShape="0">
              <a:schemeClr val="accent1">
                <a:lumMod val="40000"/>
                <a:lumOff val="60000"/>
                <a:alpha val="56000"/>
              </a:schemeClr>
            </a:outerShdw>
          </a:effectLst>
        </p:spPr>
        <p:style>
          <a:lnRef idx="2">
            <a:schemeClr val="accent1"/>
          </a:lnRef>
          <a:fillRef idx="0">
            <a:schemeClr val="accent1"/>
          </a:fillRef>
          <a:effectRef idx="1">
            <a:schemeClr val="accent1"/>
          </a:effectRef>
          <a:fontRef idx="minor">
            <a:schemeClr val="tx1"/>
          </a:fontRef>
        </p:style>
      </p:cxnSp>
      <p:pic>
        <p:nvPicPr>
          <p:cNvPr id="10" name="Bild 6" descr="20150416 tum logo blau png final.png"/>
          <p:cNvPicPr>
            <a:picLocks noChangeAspect="1"/>
          </p:cNvPicPr>
          <p:nvPr userDrawn="1"/>
        </p:nvPicPr>
        <p:blipFill>
          <a:blip r:embed="rId3"/>
          <a:stretch>
            <a:fillRect/>
          </a:stretch>
        </p:blipFill>
        <p:spPr>
          <a:xfrm>
            <a:off x="8218411" y="324685"/>
            <a:ext cx="608352" cy="320400"/>
          </a:xfrm>
          <a:prstGeom prst="rect">
            <a:avLst/>
          </a:prstGeom>
        </p:spPr>
      </p:pic>
    </p:spTree>
    <p:extLst>
      <p:ext uri="{BB962C8B-B14F-4D97-AF65-F5344CB8AC3E}">
        <p14:creationId xmlns:p14="http://schemas.microsoft.com/office/powerpoint/2010/main" val="2457892552"/>
      </p:ext>
    </p:extLst>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baseline="0">
          <a:solidFill>
            <a:schemeClr val="tx1"/>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342900" indent="-2571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ú"/>
        <a:defRPr>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562100" indent="-228600" algn="l" rtl="0" eaLnBrk="1" fontAlgn="base" hangingPunct="1">
        <a:spcBef>
          <a:spcPct val="20000"/>
        </a:spcBef>
        <a:spcAft>
          <a:spcPct val="0"/>
        </a:spcAft>
        <a:buChar char="–"/>
        <a:defRPr sz="1400">
          <a:solidFill>
            <a:schemeClr val="tx1"/>
          </a:solidFill>
          <a:latin typeface="+mn-lt"/>
        </a:defRPr>
      </a:lvl4pPr>
      <a:lvl5pPr marL="1981200" indent="-228600" algn="l" rtl="0" eaLnBrk="1" fontAlgn="base" hangingPunct="1">
        <a:spcBef>
          <a:spcPct val="20000"/>
        </a:spcBef>
        <a:spcAft>
          <a:spcPct val="0"/>
        </a:spcAft>
        <a:buChar char="»"/>
        <a:defRPr sz="1400">
          <a:solidFill>
            <a:schemeClr val="tx1"/>
          </a:solidFill>
          <a:latin typeface="+mn-lt"/>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9" name="Gruppieren 28"/>
          <p:cNvGrpSpPr/>
          <p:nvPr userDrawn="1"/>
        </p:nvGrpSpPr>
        <p:grpSpPr>
          <a:xfrm>
            <a:off x="2627784" y="2276872"/>
            <a:ext cx="2634692" cy="369332"/>
            <a:chOff x="857191" y="1896125"/>
            <a:chExt cx="2634692" cy="369332"/>
          </a:xfrm>
        </p:grpSpPr>
        <p:sp>
          <p:nvSpPr>
            <p:cNvPr id="30" name="Textfeld 29"/>
            <p:cNvSpPr txBox="1"/>
            <p:nvPr userDrawn="1"/>
          </p:nvSpPr>
          <p:spPr>
            <a:xfrm>
              <a:off x="1598473" y="1896125"/>
              <a:ext cx="1152128" cy="369332"/>
            </a:xfrm>
            <a:prstGeom prst="rect">
              <a:avLst/>
            </a:prstGeom>
            <a:noFill/>
          </p:spPr>
          <p:txBody>
            <a:bodyPr wrap="square" rtlCol="0">
              <a:spAutoFit/>
            </a:bodyPr>
            <a:lstStyle/>
            <a:p>
              <a:pPr eaLnBrk="0" hangingPunct="0"/>
              <a:r>
                <a:rPr lang="de-DE" sz="1800" b="1" dirty="0">
                  <a:solidFill>
                    <a:prstClr val="black"/>
                  </a:solidFill>
                  <a:latin typeface="Arial" panose="020B0604020202020204" pitchFamily="34" charset="0"/>
                  <a:cs typeface="Arial" panose="020B0604020202020204" pitchFamily="34" charset="0"/>
                </a:rPr>
                <a:t>Agenda</a:t>
              </a:r>
            </a:p>
          </p:txBody>
        </p:sp>
        <p:cxnSp>
          <p:nvCxnSpPr>
            <p:cNvPr id="31" name="Gerade Verbindung 30"/>
            <p:cNvCxnSpPr/>
            <p:nvPr userDrawn="1"/>
          </p:nvCxnSpPr>
          <p:spPr bwMode="auto">
            <a:xfrm flipV="1">
              <a:off x="857191" y="2256674"/>
              <a:ext cx="2634692" cy="2123"/>
            </a:xfrm>
            <a:prstGeom prst="line">
              <a:avLst/>
            </a:prstGeom>
            <a:ln>
              <a:gradFill>
                <a:gsLst>
                  <a:gs pos="0">
                    <a:schemeClr val="accent1">
                      <a:lumMod val="20000"/>
                      <a:lumOff val="80000"/>
                    </a:schemeClr>
                  </a:gs>
                  <a:gs pos="50000">
                    <a:schemeClr val="accent1">
                      <a:lumMod val="75000"/>
                    </a:schemeClr>
                  </a:gs>
                  <a:gs pos="100000">
                    <a:schemeClr val="accent1">
                      <a:lumMod val="20000"/>
                      <a:lumOff val="80000"/>
                    </a:schemeClr>
                  </a:gs>
                </a:gsLst>
                <a:lin ang="5400000" scaled="0"/>
              </a:gradFill>
              <a:headEnd type="none" w="med" len="med"/>
              <a:tailEnd type="none" w="med" len="med"/>
            </a:ln>
            <a:effectLst>
              <a:outerShdw blurRad="40000" dist="25400" dir="5400000" sx="101000" sy="101000" rotWithShape="0">
                <a:schemeClr val="accent1">
                  <a:lumMod val="40000"/>
                  <a:lumOff val="60000"/>
                  <a:alpha val="56000"/>
                </a:schemeClr>
              </a:outerShdw>
            </a:effectLst>
          </p:spPr>
          <p:style>
            <a:lnRef idx="2">
              <a:schemeClr val="accent1"/>
            </a:lnRef>
            <a:fillRef idx="0">
              <a:schemeClr val="accent1"/>
            </a:fillRef>
            <a:effectRef idx="1">
              <a:schemeClr val="accent1"/>
            </a:effectRef>
            <a:fontRef idx="minor">
              <a:schemeClr val="tx1"/>
            </a:fontRef>
          </p:style>
        </p:cxnSp>
      </p:grpSp>
      <p:sp>
        <p:nvSpPr>
          <p:cNvPr id="16" name="Titel 2"/>
          <p:cNvSpPr txBox="1">
            <a:spLocks/>
          </p:cNvSpPr>
          <p:nvPr userDrawn="1"/>
        </p:nvSpPr>
        <p:spPr>
          <a:xfrm>
            <a:off x="151022" y="1124744"/>
            <a:ext cx="7774886" cy="744116"/>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1600" b="1" baseline="0">
                <a:solidFill>
                  <a:schemeClr val="tx2">
                    <a:lumMod val="60000"/>
                    <a:lumOff val="40000"/>
                  </a:schemeClr>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r>
              <a:rPr lang="de-DE" sz="1800" kern="0" dirty="0" err="1" smtClean="0">
                <a:latin typeface="Arial" panose="020B0604020202020204" pitchFamily="34" charset="0"/>
                <a:cs typeface="Arial" panose="020B0604020202020204" pitchFamily="34" charset="0"/>
              </a:rPr>
              <a:t>Supervised</a:t>
            </a:r>
            <a:r>
              <a:rPr lang="de-DE" sz="1800" kern="0" dirty="0" smtClean="0">
                <a:latin typeface="Arial" panose="020B0604020202020204" pitchFamily="34" charset="0"/>
                <a:cs typeface="Arial" panose="020B0604020202020204" pitchFamily="34" charset="0"/>
              </a:rPr>
              <a:t> Learning: Regression</a:t>
            </a:r>
            <a:r>
              <a:rPr lang="de-DE" sz="1800" kern="0" dirty="0">
                <a:latin typeface="Arial" panose="020B0604020202020204" pitchFamily="34" charset="0"/>
                <a:cs typeface="Arial" panose="020B0604020202020204" pitchFamily="34" charset="0"/>
              </a:rPr>
              <a:t/>
            </a:r>
            <a:br>
              <a:rPr lang="de-DE" sz="1800" kern="0" dirty="0">
                <a:latin typeface="Arial" panose="020B0604020202020204" pitchFamily="34" charset="0"/>
                <a:cs typeface="Arial" panose="020B0604020202020204" pitchFamily="34" charset="0"/>
              </a:rPr>
            </a:br>
            <a:r>
              <a:rPr lang="de-DE" sz="1800" kern="0" dirty="0" smtClean="0">
                <a:latin typeface="Arial" panose="020B0604020202020204" pitchFamily="34" charset="0"/>
                <a:cs typeface="Arial" panose="020B0604020202020204" pitchFamily="34" charset="0"/>
              </a:rPr>
              <a:t>Johannes Betz / Prof. Dr. Markus </a:t>
            </a:r>
            <a:r>
              <a:rPr lang="de-DE" sz="1800" kern="0" dirty="0" err="1" smtClean="0">
                <a:latin typeface="Arial" panose="020B0604020202020204" pitchFamily="34" charset="0"/>
                <a:cs typeface="Arial" panose="020B0604020202020204" pitchFamily="34" charset="0"/>
              </a:rPr>
              <a:t>Lienkamp</a:t>
            </a:r>
            <a:r>
              <a:rPr lang="de-DE" sz="1800" kern="0" dirty="0" smtClean="0">
                <a:latin typeface="Arial" panose="020B0604020202020204" pitchFamily="34" charset="0"/>
                <a:cs typeface="Arial" panose="020B0604020202020204" pitchFamily="34" charset="0"/>
              </a:rPr>
              <a:t> / Prof. Dr. Boris Lohmann</a:t>
            </a:r>
            <a:r>
              <a:rPr lang="de-DE" sz="1800" kern="0" dirty="0">
                <a:latin typeface="Arial" panose="020B0604020202020204" pitchFamily="34" charset="0"/>
                <a:cs typeface="Arial" panose="020B0604020202020204" pitchFamily="34" charset="0"/>
              </a:rPr>
              <a:t/>
            </a:r>
            <a:br>
              <a:rPr lang="de-DE" sz="1800" kern="0" dirty="0">
                <a:latin typeface="Arial" panose="020B0604020202020204" pitchFamily="34" charset="0"/>
                <a:cs typeface="Arial" panose="020B0604020202020204" pitchFamily="34" charset="0"/>
              </a:rPr>
            </a:br>
            <a:r>
              <a:rPr lang="de-DE" sz="1800" kern="0" dirty="0" smtClean="0">
                <a:latin typeface="Arial" panose="020B0604020202020204" pitchFamily="34" charset="0"/>
                <a:cs typeface="Arial" panose="020B0604020202020204" pitchFamily="34" charset="0"/>
              </a:rPr>
              <a:t>(Alexander Wischnewski, </a:t>
            </a:r>
            <a:r>
              <a:rPr lang="de-DE" sz="1800" kern="0" dirty="0">
                <a:latin typeface="Arial" panose="020B0604020202020204" pitchFamily="34" charset="0"/>
                <a:cs typeface="Arial" panose="020B0604020202020204" pitchFamily="34" charset="0"/>
              </a:rPr>
              <a:t>M</a:t>
            </a:r>
            <a:r>
              <a:rPr lang="de-DE" sz="1800" kern="0" dirty="0" smtClean="0">
                <a:latin typeface="Arial" panose="020B0604020202020204" pitchFamily="34" charset="0"/>
                <a:cs typeface="Arial" panose="020B0604020202020204" pitchFamily="34" charset="0"/>
              </a:rPr>
              <a:t>. Sc</a:t>
            </a:r>
            <a:r>
              <a:rPr lang="de-DE" sz="1800" kern="0" dirty="0">
                <a:latin typeface="Arial" panose="020B0604020202020204" pitchFamily="34" charset="0"/>
                <a:cs typeface="Arial" panose="020B0604020202020204" pitchFamily="34" charset="0"/>
              </a:rPr>
              <a:t>.)</a:t>
            </a:r>
          </a:p>
        </p:txBody>
      </p:sp>
      <p:pic>
        <p:nvPicPr>
          <p:cNvPr id="17" name="Bild 6" descr="20150416 tum logo blau png final.png"/>
          <p:cNvPicPr>
            <a:picLocks noChangeAspect="1"/>
          </p:cNvPicPr>
          <p:nvPr userDrawn="1"/>
        </p:nvPicPr>
        <p:blipFill>
          <a:blip r:embed="rId4"/>
          <a:stretch>
            <a:fillRect/>
          </a:stretch>
        </p:blipFill>
        <p:spPr>
          <a:xfrm>
            <a:off x="8218411" y="324685"/>
            <a:ext cx="608352" cy="320400"/>
          </a:xfrm>
          <a:prstGeom prst="rect">
            <a:avLst/>
          </a:prstGeom>
        </p:spPr>
      </p:pic>
      <p:grpSp>
        <p:nvGrpSpPr>
          <p:cNvPr id="9" name="Gruppieren 8"/>
          <p:cNvGrpSpPr/>
          <p:nvPr userDrawn="1"/>
        </p:nvGrpSpPr>
        <p:grpSpPr>
          <a:xfrm>
            <a:off x="7236296" y="3212976"/>
            <a:ext cx="1512168" cy="2808312"/>
            <a:chOff x="7227279" y="3284984"/>
            <a:chExt cx="1512168" cy="2808312"/>
          </a:xfrm>
        </p:grpSpPr>
        <p:pic>
          <p:nvPicPr>
            <p:cNvPr id="14" name="Grafi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7279" y="4581128"/>
              <a:ext cx="1512168" cy="1512168"/>
            </a:xfrm>
            <a:prstGeom prst="rect">
              <a:avLst/>
            </a:prstGeom>
          </p:spPr>
        </p:pic>
        <p:pic>
          <p:nvPicPr>
            <p:cNvPr id="15" name="Grafik 14"/>
            <p:cNvPicPr>
              <a:picLocks noChangeAspect="1"/>
            </p:cNvPicPr>
            <p:nvPr userDrawn="1"/>
          </p:nvPicPr>
          <p:blipFill rotWithShape="1">
            <a:blip r:embed="rId6" cstate="print">
              <a:extLst>
                <a:ext uri="{28A0092B-C50C-407E-A947-70E740481C1C}">
                  <a14:useLocalDpi xmlns:a14="http://schemas.microsoft.com/office/drawing/2010/main" val="0"/>
                </a:ext>
              </a:extLst>
            </a:blip>
            <a:srcRect t="22968" r="-2646" b="25709"/>
            <a:stretch/>
          </p:blipFill>
          <p:spPr>
            <a:xfrm>
              <a:off x="7227279" y="3284984"/>
              <a:ext cx="1440160" cy="720080"/>
            </a:xfrm>
            <a:prstGeom prst="rect">
              <a:avLst/>
            </a:prstGeom>
          </p:spPr>
        </p:pic>
      </p:grpSp>
    </p:spTree>
    <p:extLst>
      <p:ext uri="{BB962C8B-B14F-4D97-AF65-F5344CB8AC3E}">
        <p14:creationId xmlns:p14="http://schemas.microsoft.com/office/powerpoint/2010/main" val="3552378610"/>
      </p:ext>
    </p:extLst>
  </p:cSld>
  <p:clrMap bg1="lt1" tx1="dk1" bg2="lt2" tx2="dk2" accent1="accent1" accent2="accent2" accent3="accent3" accent4="accent4" accent5="accent5" accent6="accent6" hlink="hlink" folHlink="folHlink"/>
  <p:sldLayoutIdLst>
    <p:sldLayoutId id="2147483743" r:id="rId1"/>
    <p:sldLayoutId id="2147483760"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sz="2000" b="1" baseline="0">
          <a:solidFill>
            <a:schemeClr val="tx2">
              <a:lumMod val="60000"/>
              <a:lumOff val="40000"/>
            </a:schemeClr>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342900" indent="-2571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ú"/>
        <a:defRPr>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562100" indent="-228600" algn="l" rtl="0" eaLnBrk="1" fontAlgn="base" hangingPunct="1">
        <a:spcBef>
          <a:spcPct val="20000"/>
        </a:spcBef>
        <a:spcAft>
          <a:spcPct val="0"/>
        </a:spcAft>
        <a:buChar char="–"/>
        <a:defRPr sz="1400">
          <a:solidFill>
            <a:schemeClr val="tx1"/>
          </a:solidFill>
          <a:latin typeface="+mn-lt"/>
        </a:defRPr>
      </a:lvl4pPr>
      <a:lvl5pPr marL="1981200" indent="-228600" algn="l" rtl="0" eaLnBrk="1" fontAlgn="base" hangingPunct="1">
        <a:spcBef>
          <a:spcPct val="20000"/>
        </a:spcBef>
        <a:spcAft>
          <a:spcPct val="0"/>
        </a:spcAft>
        <a:buChar char="»"/>
        <a:defRPr sz="1400">
          <a:solidFill>
            <a:schemeClr val="tx1"/>
          </a:solidFill>
          <a:latin typeface="+mn-lt"/>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bwMode="auto">
          <a:xfrm>
            <a:off x="571473" y="914400"/>
            <a:ext cx="8064528"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59396" name="Rectangle 4"/>
          <p:cNvSpPr>
            <a:spLocks noGrp="1" noChangeArrowheads="1"/>
          </p:cNvSpPr>
          <p:nvPr>
            <p:ph type="body" idx="1"/>
          </p:nvPr>
        </p:nvSpPr>
        <p:spPr bwMode="auto">
          <a:xfrm>
            <a:off x="571473" y="1828800"/>
            <a:ext cx="8064528"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p:cNvSpPr>
            <a:spLocks noGrp="1"/>
          </p:cNvSpPr>
          <p:nvPr>
            <p:ph type="ftr" sz="quarter" idx="3"/>
          </p:nvPr>
        </p:nvSpPr>
        <p:spPr>
          <a:xfrm>
            <a:off x="571473" y="6400800"/>
            <a:ext cx="7168879" cy="304800"/>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de-DE" dirty="0"/>
          </a:p>
        </p:txBody>
      </p:sp>
      <p:sp>
        <p:nvSpPr>
          <p:cNvPr id="19" name="Foliennummernplatzhalter 5"/>
          <p:cNvSpPr>
            <a:spLocks noGrp="1"/>
          </p:cNvSpPr>
          <p:nvPr>
            <p:ph type="sldNum" sz="quarter" idx="4"/>
          </p:nvPr>
        </p:nvSpPr>
        <p:spPr>
          <a:xfrm>
            <a:off x="7740352" y="6400800"/>
            <a:ext cx="1062282" cy="304800"/>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DFF34935-8E69-4657-8C0C-1744CA283D5D}" type="slidenum">
              <a:rPr lang="de-DE" smtClean="0"/>
              <a:pPr/>
              <a:t>‹Nr.›</a:t>
            </a:fld>
            <a:endParaRPr lang="de-DE" dirty="0"/>
          </a:p>
        </p:txBody>
      </p:sp>
      <p:pic>
        <p:nvPicPr>
          <p:cNvPr id="12" name="Bild 6" descr="20150416 tum logo blau png final.png"/>
          <p:cNvPicPr>
            <a:picLocks noChangeAspect="1"/>
          </p:cNvPicPr>
          <p:nvPr userDrawn="1"/>
        </p:nvPicPr>
        <p:blipFill>
          <a:blip r:embed="rId9"/>
          <a:stretch>
            <a:fillRect/>
          </a:stretch>
        </p:blipFill>
        <p:spPr>
          <a:xfrm>
            <a:off x="8218411" y="324685"/>
            <a:ext cx="608352" cy="320400"/>
          </a:xfrm>
          <a:prstGeom prst="rect">
            <a:avLst/>
          </a:prstGeom>
        </p:spPr>
      </p:pic>
    </p:spTree>
    <p:extLst>
      <p:ext uri="{BB962C8B-B14F-4D97-AF65-F5344CB8AC3E}">
        <p14:creationId xmlns:p14="http://schemas.microsoft.com/office/powerpoint/2010/main" val="3644750070"/>
      </p:ext>
    </p:extLst>
  </p:cSld>
  <p:clrMap bg1="lt1" tx1="dk1" bg2="lt2" tx2="dk2" accent1="accent1" accent2="accent2" accent3="accent3" accent4="accent4" accent5="accent5" accent6="accent6" hlink="hlink" folHlink="folHlink"/>
  <p:sldLayoutIdLst>
    <p:sldLayoutId id="2147483746" r:id="rId1"/>
    <p:sldLayoutId id="2147483741" r:id="rId2"/>
    <p:sldLayoutId id="2147483751" r:id="rId3"/>
    <p:sldLayoutId id="2147483750" r:id="rId4"/>
    <p:sldLayoutId id="2147483757" r:id="rId5"/>
    <p:sldLayoutId id="2147483758" r:id="rId6"/>
    <p:sldLayoutId id="2147483759" r:id="rId7"/>
  </p:sldLayoutIdLst>
  <p:timing>
    <p:tnLst>
      <p:par>
        <p:cTn id="1" dur="indefinite" restart="never" nodeType="tmRoot"/>
      </p:par>
    </p:tnLst>
  </p:timing>
  <p:hf hdr="0" ftr="0" dt="0"/>
  <p:txStyles>
    <p:titleStyle>
      <a:lvl1pPr algn="l" rtl="0" fontAlgn="base">
        <a:spcBef>
          <a:spcPct val="0"/>
        </a:spcBef>
        <a:spcAft>
          <a:spcPct val="0"/>
        </a:spcAft>
        <a:defRPr sz="2400" b="1">
          <a:solidFill>
            <a:schemeClr val="tx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400">
          <a:solidFill>
            <a:schemeClr val="tx1"/>
          </a:solidFill>
          <a:latin typeface="TUM Neue Helvetica 75 Bold" charset="0"/>
        </a:defRPr>
      </a:lvl2pPr>
      <a:lvl3pPr algn="l" rtl="0" fontAlgn="base">
        <a:spcBef>
          <a:spcPct val="0"/>
        </a:spcBef>
        <a:spcAft>
          <a:spcPct val="0"/>
        </a:spcAft>
        <a:defRPr sz="2400">
          <a:solidFill>
            <a:schemeClr val="tx1"/>
          </a:solidFill>
          <a:latin typeface="TUM Neue Helvetica 75 Bold" charset="0"/>
        </a:defRPr>
      </a:lvl3pPr>
      <a:lvl4pPr algn="l" rtl="0" fontAlgn="base">
        <a:spcBef>
          <a:spcPct val="0"/>
        </a:spcBef>
        <a:spcAft>
          <a:spcPct val="0"/>
        </a:spcAft>
        <a:defRPr sz="2400">
          <a:solidFill>
            <a:schemeClr val="tx1"/>
          </a:solidFill>
          <a:latin typeface="TUM Neue Helvetica 75 Bold" charset="0"/>
        </a:defRPr>
      </a:lvl4pPr>
      <a:lvl5pPr algn="l" rtl="0" fontAlgn="base">
        <a:spcBef>
          <a:spcPct val="0"/>
        </a:spcBef>
        <a:spcAft>
          <a:spcPct val="0"/>
        </a:spcAft>
        <a:defRPr sz="2400">
          <a:solidFill>
            <a:schemeClr val="tx1"/>
          </a:solidFill>
          <a:latin typeface="TUM Neue Helvetica 75 Bold" charset="0"/>
        </a:defRPr>
      </a:lvl5pPr>
      <a:lvl6pPr marL="457200" algn="l" rtl="0" fontAlgn="base">
        <a:spcBef>
          <a:spcPct val="0"/>
        </a:spcBef>
        <a:spcAft>
          <a:spcPct val="0"/>
        </a:spcAft>
        <a:defRPr sz="2400">
          <a:solidFill>
            <a:schemeClr val="tx1"/>
          </a:solidFill>
          <a:latin typeface="TUM Neue Helvetica 75 Bold" charset="0"/>
        </a:defRPr>
      </a:lvl6pPr>
      <a:lvl7pPr marL="914400" algn="l" rtl="0" fontAlgn="base">
        <a:spcBef>
          <a:spcPct val="0"/>
        </a:spcBef>
        <a:spcAft>
          <a:spcPct val="0"/>
        </a:spcAft>
        <a:defRPr sz="2400">
          <a:solidFill>
            <a:schemeClr val="tx1"/>
          </a:solidFill>
          <a:latin typeface="TUM Neue Helvetica 75 Bold" charset="0"/>
        </a:defRPr>
      </a:lvl7pPr>
      <a:lvl8pPr marL="1371600" algn="l" rtl="0" fontAlgn="base">
        <a:spcBef>
          <a:spcPct val="0"/>
        </a:spcBef>
        <a:spcAft>
          <a:spcPct val="0"/>
        </a:spcAft>
        <a:defRPr sz="2400">
          <a:solidFill>
            <a:schemeClr val="tx1"/>
          </a:solidFill>
          <a:latin typeface="TUM Neue Helvetica 75 Bold" charset="0"/>
        </a:defRPr>
      </a:lvl8pPr>
      <a:lvl9pPr marL="1828800" algn="l" rtl="0" fontAlgn="base">
        <a:spcBef>
          <a:spcPct val="0"/>
        </a:spcBef>
        <a:spcAft>
          <a:spcPct val="0"/>
        </a:spcAft>
        <a:defRPr sz="2400">
          <a:solidFill>
            <a:schemeClr val="tx1"/>
          </a:solidFill>
          <a:latin typeface="TUM Neue Helvetica 75 Bold" charset="0"/>
        </a:defRPr>
      </a:lvl9pPr>
    </p:titleStyle>
    <p:bodyStyle>
      <a:lvl1pPr marL="342900" indent="-342900" algn="l" rtl="0" fontAlgn="base">
        <a:spcBef>
          <a:spcPct val="20000"/>
        </a:spcBef>
        <a:spcAft>
          <a:spcPct val="0"/>
        </a:spcAft>
        <a:buFont typeface="Wingdings"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ú"/>
        <a:defRPr>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3pPr>
      <a:lvl4pPr marL="15621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4pPr>
      <a:lvl5pPr marL="19812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5pPr>
      <a:lvl6pPr marL="2438400" indent="-228600" algn="l" rtl="0" fontAlgn="base">
        <a:spcBef>
          <a:spcPct val="20000"/>
        </a:spcBef>
        <a:spcAft>
          <a:spcPct val="0"/>
        </a:spcAft>
        <a:buChar char="»"/>
        <a:defRPr sz="1400">
          <a:solidFill>
            <a:schemeClr val="tx2"/>
          </a:solidFill>
          <a:latin typeface="+mn-lt"/>
        </a:defRPr>
      </a:lvl6pPr>
      <a:lvl7pPr marL="2895600" indent="-228600" algn="l" rtl="0" fontAlgn="base">
        <a:spcBef>
          <a:spcPct val="20000"/>
        </a:spcBef>
        <a:spcAft>
          <a:spcPct val="0"/>
        </a:spcAft>
        <a:buChar char="»"/>
        <a:defRPr sz="1400">
          <a:solidFill>
            <a:schemeClr val="tx2"/>
          </a:solidFill>
          <a:latin typeface="+mn-lt"/>
        </a:defRPr>
      </a:lvl7pPr>
      <a:lvl8pPr marL="3352800" indent="-228600" algn="l" rtl="0" fontAlgn="base">
        <a:spcBef>
          <a:spcPct val="20000"/>
        </a:spcBef>
        <a:spcAft>
          <a:spcPct val="0"/>
        </a:spcAft>
        <a:buChar char="»"/>
        <a:defRPr sz="1400">
          <a:solidFill>
            <a:schemeClr val="tx2"/>
          </a:solidFill>
          <a:latin typeface="+mn-lt"/>
        </a:defRPr>
      </a:lvl8pPr>
      <a:lvl9pPr marL="3810000" indent="-228600" algn="l" rtl="0" fontAlgn="base">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4"/>
            </p:custDataLst>
            <p:extLst>
              <p:ext uri="{D42A27DB-BD31-4B8C-83A1-F6EECF244321}">
                <p14:modId xmlns:p14="http://schemas.microsoft.com/office/powerpoint/2010/main" val="982572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3515" name="think-cell Folie" r:id="rId5" imgW="592" imgH="591" progId="TCLayout.ActiveDocument.1">
                  <p:embed/>
                </p:oleObj>
              </mc:Choice>
              <mc:Fallback>
                <p:oleObj name="think-cell Folie" r:id="rId5" imgW="592" imgH="59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ext Box 4"/>
          <p:cNvSpPr txBox="1">
            <a:spLocks noChangeArrowheads="1"/>
          </p:cNvSpPr>
          <p:nvPr userDrawn="1"/>
        </p:nvSpPr>
        <p:spPr bwMode="auto">
          <a:xfrm>
            <a:off x="3517872" y="899428"/>
            <a:ext cx="2108269" cy="369332"/>
          </a:xfrm>
          <a:prstGeom prst="rect">
            <a:avLst/>
          </a:prstGeom>
          <a:noFill/>
          <a:ln w="9525">
            <a:noFill/>
            <a:miter lim="800000"/>
            <a:headEnd/>
            <a:tailEnd/>
          </a:ln>
        </p:spPr>
        <p:txBody>
          <a:bodyPr wrap="none">
            <a:spAutoFit/>
          </a:bodyPr>
          <a:lstStyle/>
          <a:p>
            <a:pPr algn="ctr" eaLnBrk="0" hangingPunct="0"/>
            <a:r>
              <a:rPr lang="de-DE" sz="1800" b="1" dirty="0" err="1" smtClean="0">
                <a:solidFill>
                  <a:prstClr val="black"/>
                </a:solidFill>
                <a:latin typeface="Arial" panose="020B0604020202020204" pitchFamily="34" charset="0"/>
                <a:cs typeface="Arial" panose="020B0604020202020204" pitchFamily="34" charset="0"/>
              </a:rPr>
              <a:t>Lecture</a:t>
            </a:r>
            <a:r>
              <a:rPr lang="de-DE" sz="1800" b="1" baseline="0" dirty="0" smtClean="0">
                <a:solidFill>
                  <a:prstClr val="black"/>
                </a:solidFill>
                <a:latin typeface="Arial" panose="020B0604020202020204" pitchFamily="34" charset="0"/>
                <a:cs typeface="Arial" panose="020B0604020202020204" pitchFamily="34" charset="0"/>
              </a:rPr>
              <a:t> </a:t>
            </a:r>
            <a:r>
              <a:rPr lang="de-DE" sz="1800" b="1" baseline="0" dirty="0" err="1" smtClean="0">
                <a:solidFill>
                  <a:prstClr val="black"/>
                </a:solidFill>
                <a:latin typeface="Arial" panose="020B0604020202020204" pitchFamily="34" charset="0"/>
                <a:cs typeface="Arial" panose="020B0604020202020204" pitchFamily="34" charset="0"/>
              </a:rPr>
              <a:t>Overview</a:t>
            </a:r>
            <a:endParaRPr lang="de-DE" sz="1800" b="1" dirty="0">
              <a:solidFill>
                <a:prstClr val="black"/>
              </a:solidFill>
              <a:latin typeface="Arial" panose="020B0604020202020204" pitchFamily="34" charset="0"/>
              <a:cs typeface="Arial" panose="020B0604020202020204" pitchFamily="34" charset="0"/>
            </a:endParaRPr>
          </a:p>
        </p:txBody>
      </p:sp>
      <p:cxnSp>
        <p:nvCxnSpPr>
          <p:cNvPr id="6" name="Gerade Verbindung 5"/>
          <p:cNvCxnSpPr/>
          <p:nvPr userDrawn="1"/>
        </p:nvCxnSpPr>
        <p:spPr bwMode="auto">
          <a:xfrm>
            <a:off x="1937308" y="1268760"/>
            <a:ext cx="5269384" cy="0"/>
          </a:xfrm>
          <a:prstGeom prst="line">
            <a:avLst/>
          </a:prstGeom>
          <a:ln>
            <a:gradFill>
              <a:gsLst>
                <a:gs pos="0">
                  <a:schemeClr val="accent1">
                    <a:lumMod val="20000"/>
                    <a:lumOff val="80000"/>
                  </a:schemeClr>
                </a:gs>
                <a:gs pos="50000">
                  <a:schemeClr val="accent1">
                    <a:lumMod val="75000"/>
                  </a:schemeClr>
                </a:gs>
                <a:gs pos="100000">
                  <a:schemeClr val="accent1">
                    <a:lumMod val="20000"/>
                    <a:lumOff val="80000"/>
                  </a:schemeClr>
                </a:gs>
              </a:gsLst>
              <a:lin ang="5400000" scaled="0"/>
            </a:gradFill>
            <a:headEnd type="none" w="med" len="med"/>
            <a:tailEnd type="none" w="med" len="med"/>
          </a:ln>
          <a:effectLst>
            <a:outerShdw blurRad="40000" dist="25400" dir="5400000" sx="101000" sy="101000" rotWithShape="0">
              <a:schemeClr val="accent1">
                <a:lumMod val="40000"/>
                <a:lumOff val="60000"/>
                <a:alpha val="56000"/>
              </a:schemeClr>
            </a:outerShdw>
          </a:effectLst>
        </p:spPr>
        <p:style>
          <a:lnRef idx="2">
            <a:schemeClr val="accent1"/>
          </a:lnRef>
          <a:fillRef idx="0">
            <a:schemeClr val="accent1"/>
          </a:fillRef>
          <a:effectRef idx="1">
            <a:schemeClr val="accent1"/>
          </a:effectRef>
          <a:fontRef idx="minor">
            <a:schemeClr val="tx1"/>
          </a:fontRef>
        </p:style>
      </p:cxnSp>
      <p:pic>
        <p:nvPicPr>
          <p:cNvPr id="10" name="Bild 6" descr="20150416 tum logo blau png final.png"/>
          <p:cNvPicPr>
            <a:picLocks noChangeAspect="1"/>
          </p:cNvPicPr>
          <p:nvPr userDrawn="1"/>
        </p:nvPicPr>
        <p:blipFill>
          <a:blip r:embed="rId7"/>
          <a:stretch>
            <a:fillRect/>
          </a:stretch>
        </p:blipFill>
        <p:spPr>
          <a:xfrm>
            <a:off x="8218411" y="324685"/>
            <a:ext cx="608352" cy="320400"/>
          </a:xfrm>
          <a:prstGeom prst="rect">
            <a:avLst/>
          </a:prstGeom>
        </p:spPr>
      </p:pic>
    </p:spTree>
    <p:extLst>
      <p:ext uri="{BB962C8B-B14F-4D97-AF65-F5344CB8AC3E}">
        <p14:creationId xmlns:p14="http://schemas.microsoft.com/office/powerpoint/2010/main" val="1667316729"/>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baseline="0">
          <a:solidFill>
            <a:schemeClr val="tx1"/>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342900" indent="-2571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ú"/>
        <a:defRPr>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562100" indent="-228600" algn="l" rtl="0" eaLnBrk="1" fontAlgn="base" hangingPunct="1">
        <a:spcBef>
          <a:spcPct val="20000"/>
        </a:spcBef>
        <a:spcAft>
          <a:spcPct val="0"/>
        </a:spcAft>
        <a:buChar char="–"/>
        <a:defRPr sz="1400">
          <a:solidFill>
            <a:schemeClr val="tx1"/>
          </a:solidFill>
          <a:latin typeface="+mn-lt"/>
        </a:defRPr>
      </a:lvl4pPr>
      <a:lvl5pPr marL="1981200" indent="-228600" algn="l" rtl="0" eaLnBrk="1" fontAlgn="base" hangingPunct="1">
        <a:spcBef>
          <a:spcPct val="20000"/>
        </a:spcBef>
        <a:spcAft>
          <a:spcPct val="0"/>
        </a:spcAft>
        <a:buChar char="»"/>
        <a:defRPr sz="1400">
          <a:solidFill>
            <a:schemeClr val="tx1"/>
          </a:solidFill>
          <a:latin typeface="+mn-lt"/>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6585" name="think-cell Folie" r:id="rId5" imgW="592" imgH="591" progId="TCLayout.ActiveDocument.1">
                  <p:embed/>
                </p:oleObj>
              </mc:Choice>
              <mc:Fallback>
                <p:oleObj name="think-cell Folie" r:id="rId5" imgW="592" imgH="591"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ext Box 4"/>
          <p:cNvSpPr txBox="1">
            <a:spLocks noChangeArrowheads="1"/>
          </p:cNvSpPr>
          <p:nvPr userDrawn="1"/>
        </p:nvSpPr>
        <p:spPr bwMode="auto">
          <a:xfrm>
            <a:off x="3517869" y="899428"/>
            <a:ext cx="2108269" cy="646331"/>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1800" b="1" dirty="0" err="1" smtClean="0">
                <a:solidFill>
                  <a:prstClr val="black"/>
                </a:solidFill>
                <a:latin typeface="Arial" panose="020B0604020202020204" pitchFamily="34" charset="0"/>
                <a:cs typeface="Arial" panose="020B0604020202020204" pitchFamily="34" charset="0"/>
              </a:rPr>
              <a:t>Lecture</a:t>
            </a:r>
            <a:r>
              <a:rPr lang="de-DE" sz="1800" b="1" baseline="0" dirty="0" smtClean="0">
                <a:solidFill>
                  <a:prstClr val="black"/>
                </a:solidFill>
                <a:latin typeface="Arial" panose="020B0604020202020204" pitchFamily="34" charset="0"/>
                <a:cs typeface="Arial" panose="020B0604020202020204" pitchFamily="34" charset="0"/>
              </a:rPr>
              <a:t> </a:t>
            </a:r>
            <a:r>
              <a:rPr lang="de-DE" sz="1800" b="1" baseline="0" dirty="0" err="1" smtClean="0">
                <a:solidFill>
                  <a:prstClr val="black"/>
                </a:solidFill>
                <a:latin typeface="Arial" panose="020B0604020202020204" pitchFamily="34" charset="0"/>
                <a:cs typeface="Arial" panose="020B0604020202020204" pitchFamily="34" charset="0"/>
              </a:rPr>
              <a:t>Overview</a:t>
            </a:r>
            <a:endParaRPr lang="de-DE" sz="1800" b="1" dirty="0" smtClean="0">
              <a:solidFill>
                <a:prstClr val="black"/>
              </a:solidFill>
              <a:latin typeface="Arial" panose="020B0604020202020204" pitchFamily="34" charset="0"/>
              <a:cs typeface="Arial" panose="020B0604020202020204" pitchFamily="34" charset="0"/>
            </a:endParaRPr>
          </a:p>
          <a:p>
            <a:pPr algn="ctr" eaLnBrk="0" hangingPunct="0"/>
            <a:endParaRPr lang="de-DE" sz="1800" b="1" dirty="0">
              <a:solidFill>
                <a:prstClr val="black"/>
              </a:solidFill>
              <a:latin typeface="Arial" panose="020B0604020202020204" pitchFamily="34" charset="0"/>
              <a:cs typeface="Arial" panose="020B0604020202020204" pitchFamily="34" charset="0"/>
            </a:endParaRPr>
          </a:p>
        </p:txBody>
      </p:sp>
      <p:cxnSp>
        <p:nvCxnSpPr>
          <p:cNvPr id="6" name="Gerade Verbindung 5"/>
          <p:cNvCxnSpPr/>
          <p:nvPr userDrawn="1"/>
        </p:nvCxnSpPr>
        <p:spPr bwMode="auto">
          <a:xfrm>
            <a:off x="1937308" y="1268760"/>
            <a:ext cx="5269384" cy="0"/>
          </a:xfrm>
          <a:prstGeom prst="line">
            <a:avLst/>
          </a:prstGeom>
          <a:ln>
            <a:gradFill>
              <a:gsLst>
                <a:gs pos="0">
                  <a:schemeClr val="accent1">
                    <a:lumMod val="20000"/>
                    <a:lumOff val="80000"/>
                  </a:schemeClr>
                </a:gs>
                <a:gs pos="50000">
                  <a:schemeClr val="accent1">
                    <a:lumMod val="75000"/>
                  </a:schemeClr>
                </a:gs>
                <a:gs pos="100000">
                  <a:schemeClr val="accent1">
                    <a:lumMod val="20000"/>
                    <a:lumOff val="80000"/>
                  </a:schemeClr>
                </a:gs>
              </a:gsLst>
              <a:lin ang="5400000" scaled="0"/>
            </a:gradFill>
            <a:headEnd type="none" w="med" len="med"/>
            <a:tailEnd type="none" w="med" len="med"/>
          </a:ln>
          <a:effectLst>
            <a:outerShdw blurRad="40000" dist="25400" dir="5400000" sx="101000" sy="101000" rotWithShape="0">
              <a:schemeClr val="accent1">
                <a:lumMod val="40000"/>
                <a:lumOff val="60000"/>
                <a:alpha val="56000"/>
              </a:schemeClr>
            </a:outerShdw>
          </a:effectLst>
        </p:spPr>
        <p:style>
          <a:lnRef idx="2">
            <a:schemeClr val="accent1"/>
          </a:lnRef>
          <a:fillRef idx="0">
            <a:schemeClr val="accent1"/>
          </a:fillRef>
          <a:effectRef idx="1">
            <a:schemeClr val="accent1"/>
          </a:effectRef>
          <a:fontRef idx="minor">
            <a:schemeClr val="tx1"/>
          </a:fontRef>
        </p:style>
      </p:cxnSp>
      <p:pic>
        <p:nvPicPr>
          <p:cNvPr id="10" name="Bild 6" descr="20150416 tum logo blau png final.png"/>
          <p:cNvPicPr>
            <a:picLocks noChangeAspect="1"/>
          </p:cNvPicPr>
          <p:nvPr userDrawn="1"/>
        </p:nvPicPr>
        <p:blipFill>
          <a:blip r:embed="rId7"/>
          <a:stretch>
            <a:fillRect/>
          </a:stretch>
        </p:blipFill>
        <p:spPr>
          <a:xfrm>
            <a:off x="8218411" y="324685"/>
            <a:ext cx="608352" cy="320400"/>
          </a:xfrm>
          <a:prstGeom prst="rect">
            <a:avLst/>
          </a:prstGeom>
        </p:spPr>
      </p:pic>
    </p:spTree>
    <p:extLst>
      <p:ext uri="{BB962C8B-B14F-4D97-AF65-F5344CB8AC3E}">
        <p14:creationId xmlns:p14="http://schemas.microsoft.com/office/powerpoint/2010/main" val="2174401644"/>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2400" b="1" baseline="0">
          <a:solidFill>
            <a:schemeClr val="tx1"/>
          </a:solidFill>
          <a:latin typeface="+mn-lt"/>
          <a:ea typeface="+mj-ea"/>
          <a:cs typeface="+mj-cs"/>
        </a:defRPr>
      </a:lvl1pPr>
      <a:lvl2pPr algn="l" rtl="0" eaLnBrk="1" fontAlgn="base" hangingPunct="1">
        <a:spcBef>
          <a:spcPct val="0"/>
        </a:spcBef>
        <a:spcAft>
          <a:spcPct val="0"/>
        </a:spcAft>
        <a:defRPr sz="2400">
          <a:solidFill>
            <a:schemeClr val="tx1"/>
          </a:solidFill>
          <a:latin typeface="TUM Neue Helvetica 75 Bold" charset="0"/>
        </a:defRPr>
      </a:lvl2pPr>
      <a:lvl3pPr algn="l" rtl="0" eaLnBrk="1" fontAlgn="base" hangingPunct="1">
        <a:spcBef>
          <a:spcPct val="0"/>
        </a:spcBef>
        <a:spcAft>
          <a:spcPct val="0"/>
        </a:spcAft>
        <a:defRPr sz="2400">
          <a:solidFill>
            <a:schemeClr val="tx1"/>
          </a:solidFill>
          <a:latin typeface="TUM Neue Helvetica 75 Bold" charset="0"/>
        </a:defRPr>
      </a:lvl3pPr>
      <a:lvl4pPr algn="l" rtl="0" eaLnBrk="1" fontAlgn="base" hangingPunct="1">
        <a:spcBef>
          <a:spcPct val="0"/>
        </a:spcBef>
        <a:spcAft>
          <a:spcPct val="0"/>
        </a:spcAft>
        <a:defRPr sz="2400">
          <a:solidFill>
            <a:schemeClr val="tx1"/>
          </a:solidFill>
          <a:latin typeface="TUM Neue Helvetica 75 Bold" charset="0"/>
        </a:defRPr>
      </a:lvl4pPr>
      <a:lvl5pPr algn="l" rtl="0" eaLnBrk="1" fontAlgn="base" hangingPunct="1">
        <a:spcBef>
          <a:spcPct val="0"/>
        </a:spcBef>
        <a:spcAft>
          <a:spcPct val="0"/>
        </a:spcAft>
        <a:defRPr sz="2400">
          <a:solidFill>
            <a:schemeClr val="tx1"/>
          </a:solidFill>
          <a:latin typeface="TUM Neue Helvetica 75 Bold"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342900" indent="-2571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ú"/>
        <a:defRPr>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562100" indent="-228600" algn="l" rtl="0" eaLnBrk="1" fontAlgn="base" hangingPunct="1">
        <a:spcBef>
          <a:spcPct val="20000"/>
        </a:spcBef>
        <a:spcAft>
          <a:spcPct val="0"/>
        </a:spcAft>
        <a:buChar char="–"/>
        <a:defRPr sz="1400">
          <a:solidFill>
            <a:schemeClr val="tx1"/>
          </a:solidFill>
          <a:latin typeface="+mn-lt"/>
        </a:defRPr>
      </a:lvl4pPr>
      <a:lvl5pPr marL="1981200" indent="-228600" algn="l" rtl="0" eaLnBrk="1" fontAlgn="base" hangingPunct="1">
        <a:spcBef>
          <a:spcPct val="20000"/>
        </a:spcBef>
        <a:spcAft>
          <a:spcPct val="0"/>
        </a:spcAft>
        <a:buChar char="»"/>
        <a:defRPr sz="1400">
          <a:solidFill>
            <a:schemeClr val="tx1"/>
          </a:solidFill>
          <a:latin typeface="+mn-lt"/>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140.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7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5.png"/><Relationship Id="rId4" Type="http://schemas.openxmlformats.org/officeDocument/2006/relationships/diagramLayout" Target="../diagrams/layout7.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s://heartbeat.fritz.ai/5-regression-loss-functions-all-machine-learners-should-know-4fb140e9d4b0"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8.xml"/><Relationship Id="rId7" Type="http://schemas.openxmlformats.org/officeDocument/2006/relationships/image" Target="../media/image3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5.png"/><Relationship Id="rId5" Type="http://schemas.openxmlformats.org/officeDocument/2006/relationships/slideLayout" Target="../slideLayouts/slideLayout10.xml"/><Relationship Id="rId4" Type="http://schemas.openxmlformats.org/officeDocument/2006/relationships/tags" Target="../tags/tag19.xml"/><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2.xml"/><Relationship Id="rId7" Type="http://schemas.openxmlformats.org/officeDocument/2006/relationships/image" Target="../media/image3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3.png"/><Relationship Id="rId5" Type="http://schemas.openxmlformats.org/officeDocument/2006/relationships/slideLayout" Target="../slideLayouts/slideLayout10.xml"/><Relationship Id="rId10" Type="http://schemas.openxmlformats.org/officeDocument/2006/relationships/image" Target="../media/image42.png"/><Relationship Id="rId4" Type="http://schemas.openxmlformats.org/officeDocument/2006/relationships/tags" Target="../tags/tag23.xml"/><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44.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8.xml"/><Relationship Id="rId7" Type="http://schemas.openxmlformats.org/officeDocument/2006/relationships/image" Target="../media/image4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5.png"/><Relationship Id="rId5" Type="http://schemas.openxmlformats.org/officeDocument/2006/relationships/image" Target="../media/image45.png"/><Relationship Id="rId4"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2.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51.png"/><Relationship Id="rId2" Type="http://schemas.openxmlformats.org/officeDocument/2006/relationships/tags" Target="../tags/tag30.xml"/><Relationship Id="rId16" Type="http://schemas.openxmlformats.org/officeDocument/2006/relationships/image" Target="../media/image55.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50.png"/><Relationship Id="rId5" Type="http://schemas.openxmlformats.org/officeDocument/2006/relationships/tags" Target="../tags/tag33.xml"/><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tags" Target="../tags/tag32.xml"/><Relationship Id="rId9" Type="http://schemas.openxmlformats.org/officeDocument/2006/relationships/image" Target="../media/image48.png"/><Relationship Id="rId1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Design_of_experiments"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0.xml"/><Relationship Id="rId1" Type="http://schemas.openxmlformats.org/officeDocument/2006/relationships/tags" Target="../tags/tag41.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notesSlide" Target="../notesSlides/notesSlide10.xml"/></Relationships>
</file>

<file path=ppt/slides/_rels/slide58.xml.rels><?xml version="1.0" encoding="UTF-8" standalone="yes"?>
<Relationships xmlns="http://schemas.openxmlformats.org/package/2006/relationships"><Relationship Id="rId2" Type="http://schemas.openxmlformats.org/officeDocument/2006/relationships/hyperlink" Target="https://www.analyticsvidhya.com/blog/2016/01/complete-tutorial-ridge-lasso-regression-python/" TargetMode="Externa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76.png"/><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tags" Target="../tags/tag48.xml"/><Relationship Id="rId21" Type="http://schemas.openxmlformats.org/officeDocument/2006/relationships/image" Target="../media/image85.png"/><Relationship Id="rId7" Type="http://schemas.openxmlformats.org/officeDocument/2006/relationships/tags" Target="../tags/tag52.xml"/><Relationship Id="rId12" Type="http://schemas.openxmlformats.org/officeDocument/2006/relationships/slideLayout" Target="../slideLayouts/slideLayout8.xml"/><Relationship Id="rId17" Type="http://schemas.openxmlformats.org/officeDocument/2006/relationships/image" Target="../media/image81.png"/><Relationship Id="rId2" Type="http://schemas.openxmlformats.org/officeDocument/2006/relationships/tags" Target="../tags/tag47.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tags" Target="../tags/tag55.xml"/><Relationship Id="rId19" Type="http://schemas.openxmlformats.org/officeDocument/2006/relationships/image" Target="../media/image83.pn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78.png"/><Relationship Id="rId22" Type="http://schemas.openxmlformats.org/officeDocument/2006/relationships/image" Target="../media/image86.png"/></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379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Motivation – Regression in Automotive Technology </a:t>
            </a:r>
            <a:endParaRPr lang="de-DE" dirty="0"/>
          </a:p>
        </p:txBody>
      </p:sp>
      <p:sp>
        <p:nvSpPr>
          <p:cNvPr id="3" name="Inhaltsplatzhalter 2"/>
          <p:cNvSpPr>
            <a:spLocks noGrp="1"/>
          </p:cNvSpPr>
          <p:nvPr>
            <p:ph idx="4294967295"/>
          </p:nvPr>
        </p:nvSpPr>
        <p:spPr>
          <a:xfrm>
            <a:off x="1079500" y="1828800"/>
            <a:ext cx="8064500" cy="4343400"/>
          </a:xfrm>
        </p:spPr>
        <p:txBody>
          <a:bodyPr/>
          <a:lstStyle/>
          <a:p>
            <a:endParaRPr lang="de-DE" dirty="0"/>
          </a:p>
          <a:p>
            <a:pPr marL="0" indent="0">
              <a:buNone/>
            </a:pPr>
            <a:endParaRPr lang="de-DE" dirty="0"/>
          </a:p>
        </p:txBody>
      </p:sp>
      <p:pic>
        <p:nvPicPr>
          <p:cNvPr id="6" name="Grafik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428814" y="4182234"/>
            <a:ext cx="1306881" cy="524042"/>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62" y="2001177"/>
            <a:ext cx="5333559" cy="3998645"/>
          </a:xfrm>
          <a:prstGeom prst="rect">
            <a:avLst/>
          </a:prstGeom>
        </p:spPr>
      </p:pic>
      <p:sp>
        <p:nvSpPr>
          <p:cNvPr id="11" name="Textfeld 10"/>
          <p:cNvSpPr txBox="1"/>
          <p:nvPr/>
        </p:nvSpPr>
        <p:spPr>
          <a:xfrm>
            <a:off x="3017042" y="1552042"/>
            <a:ext cx="3173389" cy="400110"/>
          </a:xfrm>
          <a:prstGeom prst="rect">
            <a:avLst/>
          </a:prstGeom>
          <a:noFill/>
        </p:spPr>
        <p:txBody>
          <a:bodyPr wrap="square" rtlCol="0">
            <a:spAutoFit/>
          </a:bodyPr>
          <a:lstStyle/>
          <a:p>
            <a:pPr algn="ctr"/>
            <a:r>
              <a:rPr lang="de-DE" sz="2000" b="1" dirty="0" smtClean="0"/>
              <a:t>Parameter </a:t>
            </a:r>
            <a:r>
              <a:rPr lang="de-DE" sz="2000" b="1" dirty="0" err="1" smtClean="0"/>
              <a:t>estimation</a:t>
            </a:r>
            <a:endParaRPr lang="de-DE" sz="2000" b="1" dirty="0"/>
          </a:p>
        </p:txBody>
      </p:sp>
      <p:sp>
        <p:nvSpPr>
          <p:cNvPr id="17" name="Textfeld 16"/>
          <p:cNvSpPr txBox="1"/>
          <p:nvPr/>
        </p:nvSpPr>
        <p:spPr>
          <a:xfrm>
            <a:off x="5495696" y="2252308"/>
            <a:ext cx="3540800" cy="1938992"/>
          </a:xfrm>
          <a:prstGeom prst="rect">
            <a:avLst/>
          </a:prstGeom>
          <a:noFill/>
        </p:spPr>
        <p:txBody>
          <a:bodyPr wrap="square" rtlCol="0">
            <a:spAutoFit/>
          </a:bodyPr>
          <a:lstStyle/>
          <a:p>
            <a:pPr marL="342900" indent="-342900">
              <a:buFont typeface="Arial" panose="020B0604020202020204" pitchFamily="34" charset="0"/>
              <a:buChar char="•"/>
            </a:pPr>
            <a:r>
              <a:rPr lang="de-DE" sz="2000" dirty="0" err="1" smtClean="0"/>
              <a:t>Vehicle</a:t>
            </a:r>
            <a:r>
              <a:rPr lang="de-DE" sz="2000" dirty="0" smtClean="0"/>
              <a:t> </a:t>
            </a:r>
            <a:r>
              <a:rPr lang="de-DE" sz="2000" dirty="0" err="1" smtClean="0"/>
              <a:t>parameters</a:t>
            </a:r>
            <a:r>
              <a:rPr lang="de-DE" sz="2000" dirty="0" smtClean="0"/>
              <a:t> like </a:t>
            </a:r>
            <a:r>
              <a:rPr lang="de-DE" sz="2000" dirty="0" err="1" smtClean="0"/>
              <a:t>are</a:t>
            </a:r>
            <a:r>
              <a:rPr lang="de-DE" sz="2000" dirty="0" smtClean="0"/>
              <a:t> </a:t>
            </a:r>
            <a:r>
              <a:rPr lang="de-DE" sz="2000" dirty="0" err="1" smtClean="0"/>
              <a:t>often</a:t>
            </a:r>
            <a:r>
              <a:rPr lang="de-DE" sz="2000" dirty="0" smtClean="0"/>
              <a:t> </a:t>
            </a:r>
            <a:r>
              <a:rPr lang="de-DE" sz="2000" dirty="0" err="1" smtClean="0"/>
              <a:t>only</a:t>
            </a:r>
            <a:r>
              <a:rPr lang="de-DE" sz="2000" dirty="0" smtClean="0"/>
              <a:t> </a:t>
            </a:r>
            <a:r>
              <a:rPr lang="de-DE" sz="2000" dirty="0" err="1" smtClean="0"/>
              <a:t>roughly</a:t>
            </a:r>
            <a:r>
              <a:rPr lang="de-DE" sz="2000" dirty="0" smtClean="0"/>
              <a:t> </a:t>
            </a:r>
            <a:r>
              <a:rPr lang="de-DE" sz="2000" dirty="0" err="1" smtClean="0"/>
              <a:t>known</a:t>
            </a:r>
            <a:r>
              <a:rPr lang="de-DE" sz="2000" dirty="0" smtClean="0"/>
              <a:t> </a:t>
            </a:r>
          </a:p>
          <a:p>
            <a:pPr marL="342900" indent="-342900">
              <a:buFont typeface="Arial" panose="020B0604020202020204" pitchFamily="34" charset="0"/>
              <a:buChar char="•"/>
            </a:pPr>
            <a:r>
              <a:rPr lang="de-DE" sz="2000" dirty="0" err="1" smtClean="0"/>
              <a:t>Estimation</a:t>
            </a:r>
            <a:r>
              <a:rPr lang="de-DE" sz="2000" dirty="0" smtClean="0"/>
              <a:t> via </a:t>
            </a:r>
            <a:r>
              <a:rPr lang="de-DE" sz="2000" dirty="0" err="1" smtClean="0"/>
              <a:t>regression</a:t>
            </a:r>
            <a:r>
              <a:rPr lang="de-DE" sz="2000" dirty="0" smtClean="0"/>
              <a:t> </a:t>
            </a:r>
            <a:r>
              <a:rPr lang="de-DE" sz="2000" dirty="0" err="1" smtClean="0"/>
              <a:t>techniques</a:t>
            </a:r>
            <a:endParaRPr lang="de-DE" sz="2000" dirty="0" smtClean="0"/>
          </a:p>
          <a:p>
            <a:endParaRPr lang="de-DE" sz="2000" dirty="0" smtClean="0"/>
          </a:p>
        </p:txBody>
      </p:sp>
      <p:sp>
        <p:nvSpPr>
          <p:cNvPr id="5" name="Foliennummernplatzhalter 4"/>
          <p:cNvSpPr>
            <a:spLocks noGrp="1"/>
          </p:cNvSpPr>
          <p:nvPr>
            <p:ph type="sldNum" sz="quarter" idx="11"/>
          </p:nvPr>
        </p:nvSpPr>
        <p:spPr/>
        <p:txBody>
          <a:bodyPr/>
          <a:lstStyle/>
          <a:p>
            <a:r>
              <a:rPr lang="de-DE" smtClean="0"/>
              <a:t> 3 - </a:t>
            </a:r>
            <a:fld id="{DFF34935-8E69-4657-8C0C-1744CA283D5D}" type="slidenum">
              <a:rPr lang="de-DE" smtClean="0"/>
              <a:pPr/>
              <a:t>10</a:t>
            </a:fld>
            <a:endParaRPr lang="de-DE" dirty="0"/>
          </a:p>
        </p:txBody>
      </p:sp>
    </p:spTree>
    <p:extLst>
      <p:ext uri="{BB962C8B-B14F-4D97-AF65-F5344CB8AC3E}">
        <p14:creationId xmlns:p14="http://schemas.microsoft.com/office/powerpoint/2010/main" val="845302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 Regression in </a:t>
            </a:r>
            <a:r>
              <a:rPr lang="de-DE" dirty="0"/>
              <a:t>Automotive </a:t>
            </a:r>
            <a:r>
              <a:rPr lang="de-DE" dirty="0" smtClean="0"/>
              <a:t>Technology </a:t>
            </a:r>
            <a:endParaRPr lang="de-DE" dirty="0"/>
          </a:p>
        </p:txBody>
      </p:sp>
      <p:sp>
        <p:nvSpPr>
          <p:cNvPr id="3" name="Inhaltsplatzhalter 2"/>
          <p:cNvSpPr>
            <a:spLocks noGrp="1"/>
          </p:cNvSpPr>
          <p:nvPr>
            <p:ph idx="4294967295"/>
          </p:nvPr>
        </p:nvSpPr>
        <p:spPr>
          <a:xfrm>
            <a:off x="1079500" y="1828800"/>
            <a:ext cx="8064500" cy="4343400"/>
          </a:xfrm>
        </p:spPr>
        <p:txBody>
          <a:bodyPr/>
          <a:lstStyle/>
          <a:p>
            <a:endParaRPr lang="de-DE" dirty="0"/>
          </a:p>
          <a:p>
            <a:pPr marL="0" indent="0">
              <a:buNone/>
            </a:pPr>
            <a:endParaRPr lang="de-DE" dirty="0"/>
          </a:p>
        </p:txBody>
      </p:sp>
      <p:sp>
        <p:nvSpPr>
          <p:cNvPr id="8" name="Textfeld 7"/>
          <p:cNvSpPr txBox="1"/>
          <p:nvPr/>
        </p:nvSpPr>
        <p:spPr>
          <a:xfrm>
            <a:off x="3017042" y="1552042"/>
            <a:ext cx="3173389" cy="400110"/>
          </a:xfrm>
          <a:prstGeom prst="rect">
            <a:avLst/>
          </a:prstGeom>
          <a:noFill/>
        </p:spPr>
        <p:txBody>
          <a:bodyPr wrap="square" rtlCol="0">
            <a:spAutoFit/>
          </a:bodyPr>
          <a:lstStyle/>
          <a:p>
            <a:pPr algn="ctr"/>
            <a:r>
              <a:rPr lang="de-DE" sz="2000" b="1" dirty="0" err="1" smtClean="0"/>
              <a:t>Vehicle</a:t>
            </a:r>
            <a:r>
              <a:rPr lang="de-DE" sz="2000" b="1" dirty="0" smtClean="0"/>
              <a:t> </a:t>
            </a:r>
            <a:r>
              <a:rPr lang="de-DE" sz="2000" b="1" dirty="0" err="1" smtClean="0"/>
              <a:t>pricing</a:t>
            </a:r>
            <a:endParaRPr lang="de-DE" sz="2000" b="1"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62" y="2001177"/>
            <a:ext cx="5333559" cy="3998645"/>
          </a:xfrm>
          <a:prstGeom prst="rect">
            <a:avLst/>
          </a:prstGeom>
        </p:spPr>
      </p:pic>
      <p:sp>
        <p:nvSpPr>
          <p:cNvPr id="17" name="Textfeld 16"/>
          <p:cNvSpPr txBox="1"/>
          <p:nvPr/>
        </p:nvSpPr>
        <p:spPr>
          <a:xfrm>
            <a:off x="5477518" y="2114811"/>
            <a:ext cx="3304173" cy="1938992"/>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Regression </a:t>
            </a:r>
            <a:r>
              <a:rPr lang="de-DE" sz="2000" dirty="0" err="1" smtClean="0"/>
              <a:t>is</a:t>
            </a:r>
            <a:r>
              <a:rPr lang="de-DE" sz="2000" dirty="0" smtClean="0"/>
              <a:t> </a:t>
            </a:r>
            <a:r>
              <a:rPr lang="de-DE" sz="2000" dirty="0" err="1" smtClean="0"/>
              <a:t>widely</a:t>
            </a:r>
            <a:r>
              <a:rPr lang="de-DE" sz="2000" dirty="0" smtClean="0"/>
              <a:t> </a:t>
            </a:r>
            <a:r>
              <a:rPr lang="de-DE" sz="2000" dirty="0" err="1" smtClean="0"/>
              <a:t>used</a:t>
            </a:r>
            <a:r>
              <a:rPr lang="de-DE" sz="2000" dirty="0" smtClean="0"/>
              <a:t> </a:t>
            </a:r>
            <a:r>
              <a:rPr lang="de-DE" sz="2000" dirty="0" err="1" smtClean="0"/>
              <a:t>for</a:t>
            </a:r>
            <a:r>
              <a:rPr lang="de-DE" sz="2000" dirty="0" smtClean="0"/>
              <a:t> </a:t>
            </a:r>
            <a:r>
              <a:rPr lang="de-DE" sz="2000" dirty="0" err="1" smtClean="0"/>
              <a:t>financial</a:t>
            </a:r>
            <a:r>
              <a:rPr lang="de-DE" sz="2000" dirty="0" smtClean="0"/>
              <a:t> </a:t>
            </a:r>
            <a:r>
              <a:rPr lang="de-DE" sz="2000" dirty="0" err="1" smtClean="0"/>
              <a:t>relations</a:t>
            </a:r>
            <a:r>
              <a:rPr lang="de-DE" sz="2000" dirty="0" smtClean="0"/>
              <a:t> </a:t>
            </a:r>
          </a:p>
          <a:p>
            <a:pPr marL="342900" indent="-342900">
              <a:buFont typeface="Arial" panose="020B0604020202020204" pitchFamily="34" charset="0"/>
              <a:buChar char="•"/>
            </a:pPr>
            <a:r>
              <a:rPr lang="de-DE" sz="2000" dirty="0" err="1" smtClean="0"/>
              <a:t>Allows</a:t>
            </a:r>
            <a:r>
              <a:rPr lang="de-DE" sz="2000" dirty="0" smtClean="0"/>
              <a:t> </a:t>
            </a:r>
            <a:r>
              <a:rPr lang="de-DE" sz="2000" dirty="0" err="1" smtClean="0"/>
              <a:t>to</a:t>
            </a:r>
            <a:r>
              <a:rPr lang="de-DE" sz="2000" dirty="0" smtClean="0"/>
              <a:t> </a:t>
            </a:r>
            <a:r>
              <a:rPr lang="de-DE" sz="2000" dirty="0" err="1" smtClean="0"/>
              <a:t>compress</a:t>
            </a:r>
            <a:r>
              <a:rPr lang="de-DE" sz="2000" dirty="0" smtClean="0"/>
              <a:t> </a:t>
            </a:r>
            <a:r>
              <a:rPr lang="de-DE" sz="2000" dirty="0" err="1" smtClean="0"/>
              <a:t>data</a:t>
            </a:r>
            <a:r>
              <a:rPr lang="de-DE" sz="2000" dirty="0" smtClean="0"/>
              <a:t> </a:t>
            </a:r>
            <a:r>
              <a:rPr lang="de-DE" sz="2000" dirty="0" err="1" smtClean="0"/>
              <a:t>into</a:t>
            </a:r>
            <a:r>
              <a:rPr lang="de-DE" sz="2000" dirty="0" smtClean="0"/>
              <a:t> a simple </a:t>
            </a:r>
            <a:r>
              <a:rPr lang="de-DE" sz="2000" dirty="0" err="1" smtClean="0"/>
              <a:t>model</a:t>
            </a:r>
            <a:r>
              <a:rPr lang="de-DE" sz="2000" dirty="0" smtClean="0"/>
              <a:t> </a:t>
            </a:r>
            <a:r>
              <a:rPr lang="de-DE" sz="2000" dirty="0" err="1" smtClean="0"/>
              <a:t>and</a:t>
            </a:r>
            <a:r>
              <a:rPr lang="de-DE" sz="2000" dirty="0" smtClean="0"/>
              <a:t> </a:t>
            </a:r>
            <a:r>
              <a:rPr lang="de-DE" sz="2000" dirty="0" err="1" smtClean="0"/>
              <a:t>evaluate</a:t>
            </a:r>
            <a:r>
              <a:rPr lang="de-DE" sz="2000" dirty="0" smtClean="0"/>
              <a:t> derivatives </a:t>
            </a:r>
          </a:p>
        </p:txBody>
      </p:sp>
      <p:sp>
        <p:nvSpPr>
          <p:cNvPr id="6" name="Foliennummernplatzhalter 5"/>
          <p:cNvSpPr>
            <a:spLocks noGrp="1"/>
          </p:cNvSpPr>
          <p:nvPr>
            <p:ph type="sldNum" sz="quarter" idx="11"/>
          </p:nvPr>
        </p:nvSpPr>
        <p:spPr/>
        <p:txBody>
          <a:bodyPr/>
          <a:lstStyle/>
          <a:p>
            <a:r>
              <a:rPr lang="de-DE" smtClean="0"/>
              <a:t> 3 - </a:t>
            </a:r>
            <a:fld id="{DFF34935-8E69-4657-8C0C-1744CA283D5D}" type="slidenum">
              <a:rPr lang="de-DE" smtClean="0"/>
              <a:pPr/>
              <a:t>11</a:t>
            </a:fld>
            <a:endParaRPr lang="de-DE" dirty="0"/>
          </a:p>
        </p:txBody>
      </p:sp>
    </p:spTree>
    <p:extLst>
      <p:ext uri="{BB962C8B-B14F-4D97-AF65-F5344CB8AC3E}">
        <p14:creationId xmlns:p14="http://schemas.microsoft.com/office/powerpoint/2010/main" val="12604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 </a:t>
            </a:r>
            <a:r>
              <a:rPr lang="de-DE" dirty="0" err="1" smtClean="0"/>
              <a:t>Why</a:t>
            </a:r>
            <a:r>
              <a:rPr lang="de-DE" dirty="0" smtClean="0"/>
              <a:t> </a:t>
            </a:r>
            <a:r>
              <a:rPr lang="de-DE" dirty="0" err="1" smtClean="0"/>
              <a:t>should</a:t>
            </a:r>
            <a:r>
              <a:rPr lang="de-DE" dirty="0" smtClean="0"/>
              <a:t> </a:t>
            </a:r>
            <a:r>
              <a:rPr lang="de-DE" dirty="0" err="1" smtClean="0"/>
              <a:t>you</a:t>
            </a:r>
            <a:r>
              <a:rPr lang="de-DE" dirty="0" smtClean="0"/>
              <a:t> </a:t>
            </a:r>
            <a:r>
              <a:rPr lang="de-DE" dirty="0" err="1" smtClean="0"/>
              <a:t>use</a:t>
            </a:r>
            <a:r>
              <a:rPr lang="de-DE" dirty="0" smtClean="0"/>
              <a:t> Regression? </a:t>
            </a:r>
            <a:endParaRPr lang="de-DE" dirty="0"/>
          </a:p>
        </p:txBody>
      </p:sp>
      <p:sp>
        <p:nvSpPr>
          <p:cNvPr id="3" name="Inhaltsplatzhalter 2"/>
          <p:cNvSpPr>
            <a:spLocks noGrp="1"/>
          </p:cNvSpPr>
          <p:nvPr>
            <p:ph idx="4294967295"/>
          </p:nvPr>
        </p:nvSpPr>
        <p:spPr>
          <a:xfrm>
            <a:off x="571501" y="1524000"/>
            <a:ext cx="8064500" cy="4343400"/>
          </a:xfrm>
        </p:spPr>
        <p:txBody>
          <a:bodyPr/>
          <a:lstStyle/>
          <a:p>
            <a:r>
              <a:rPr lang="de-DE" dirty="0" err="1" smtClean="0"/>
              <a:t>Based</a:t>
            </a:r>
            <a:r>
              <a:rPr lang="de-DE" dirty="0" smtClean="0"/>
              <a:t> on </a:t>
            </a:r>
            <a:r>
              <a:rPr lang="de-DE" dirty="0" err="1" smtClean="0"/>
              <a:t>the</a:t>
            </a:r>
            <a:r>
              <a:rPr lang="de-DE" dirty="0" smtClean="0"/>
              <a:t> </a:t>
            </a:r>
            <a:r>
              <a:rPr lang="de-DE" dirty="0" err="1" smtClean="0"/>
              <a:t>combination</a:t>
            </a:r>
            <a:r>
              <a:rPr lang="de-DE" dirty="0" smtClean="0"/>
              <a:t> </a:t>
            </a:r>
            <a:r>
              <a:rPr lang="de-DE" dirty="0" err="1" smtClean="0"/>
              <a:t>of</a:t>
            </a:r>
            <a:r>
              <a:rPr lang="de-DE" dirty="0" smtClean="0"/>
              <a:t> </a:t>
            </a:r>
            <a:r>
              <a:rPr lang="de-DE" dirty="0" err="1" smtClean="0"/>
              <a:t>data</a:t>
            </a:r>
            <a:r>
              <a:rPr lang="de-DE" dirty="0" smtClean="0"/>
              <a:t> </a:t>
            </a:r>
            <a:r>
              <a:rPr lang="de-DE" dirty="0" err="1" smtClean="0"/>
              <a:t>and</a:t>
            </a:r>
            <a:r>
              <a:rPr lang="de-DE" dirty="0" smtClean="0"/>
              <a:t> </a:t>
            </a:r>
            <a:r>
              <a:rPr lang="de-DE" dirty="0" err="1" smtClean="0"/>
              <a:t>model</a:t>
            </a:r>
            <a:r>
              <a:rPr lang="de-DE" dirty="0" smtClean="0"/>
              <a:t> </a:t>
            </a:r>
            <a:r>
              <a:rPr lang="de-DE" dirty="0" err="1" smtClean="0"/>
              <a:t>structure</a:t>
            </a:r>
            <a:r>
              <a:rPr lang="de-DE" dirty="0" smtClean="0"/>
              <a:t>, </a:t>
            </a:r>
            <a:r>
              <a:rPr lang="de-DE" dirty="0" err="1" smtClean="0"/>
              <a:t>it</a:t>
            </a:r>
            <a:r>
              <a:rPr lang="de-DE" dirty="0" smtClean="0"/>
              <a:t> </a:t>
            </a:r>
            <a:r>
              <a:rPr lang="de-DE" dirty="0" err="1" smtClean="0"/>
              <a:t>is</a:t>
            </a:r>
            <a:r>
              <a:rPr lang="de-DE" dirty="0" smtClean="0"/>
              <a:t> </a:t>
            </a:r>
            <a:r>
              <a:rPr lang="de-DE" dirty="0" err="1" smtClean="0"/>
              <a:t>possible</a:t>
            </a:r>
            <a:r>
              <a:rPr lang="de-DE" dirty="0" smtClean="0"/>
              <a:t> </a:t>
            </a:r>
            <a:r>
              <a:rPr lang="de-DE" dirty="0" err="1" smtClean="0"/>
              <a:t>to</a:t>
            </a:r>
            <a:r>
              <a:rPr lang="de-DE" dirty="0" smtClean="0"/>
              <a:t> </a:t>
            </a:r>
            <a:r>
              <a:rPr lang="de-DE" b="1" dirty="0" err="1" smtClean="0"/>
              <a:t>predict</a:t>
            </a:r>
            <a:r>
              <a:rPr lang="de-DE" b="1" dirty="0" smtClean="0"/>
              <a:t> </a:t>
            </a:r>
            <a:r>
              <a:rPr lang="de-DE" b="1" dirty="0" err="1" smtClean="0"/>
              <a:t>the</a:t>
            </a:r>
            <a:r>
              <a:rPr lang="de-DE" b="1" dirty="0" smtClean="0"/>
              <a:t> </a:t>
            </a:r>
            <a:r>
              <a:rPr lang="de-DE" b="1" dirty="0" err="1" smtClean="0"/>
              <a:t>outcome</a:t>
            </a:r>
            <a:r>
              <a:rPr lang="de-DE" dirty="0" smtClean="0"/>
              <a:t> </a:t>
            </a:r>
            <a:r>
              <a:rPr lang="de-DE" dirty="0" err="1" smtClean="0"/>
              <a:t>of</a:t>
            </a:r>
            <a:r>
              <a:rPr lang="de-DE" dirty="0" smtClean="0"/>
              <a:t> a </a:t>
            </a:r>
            <a:r>
              <a:rPr lang="de-DE" dirty="0" err="1" smtClean="0"/>
              <a:t>process</a:t>
            </a:r>
            <a:r>
              <a:rPr lang="de-DE" dirty="0" smtClean="0"/>
              <a:t> </a:t>
            </a:r>
            <a:r>
              <a:rPr lang="de-DE" dirty="0" err="1" smtClean="0"/>
              <a:t>or</a:t>
            </a:r>
            <a:r>
              <a:rPr lang="de-DE" dirty="0" smtClean="0"/>
              <a:t> </a:t>
            </a:r>
            <a:r>
              <a:rPr lang="de-DE" dirty="0" err="1" smtClean="0"/>
              <a:t>system</a:t>
            </a:r>
            <a:endParaRPr lang="de-DE" dirty="0" smtClean="0"/>
          </a:p>
          <a:p>
            <a:r>
              <a:rPr lang="de-DE" dirty="0" smtClean="0"/>
              <a:t>Training </a:t>
            </a:r>
            <a:r>
              <a:rPr lang="de-DE" dirty="0" err="1" smtClean="0"/>
              <a:t>data</a:t>
            </a:r>
            <a:r>
              <a:rPr lang="de-DE" dirty="0" smtClean="0"/>
              <a:t> </a:t>
            </a:r>
            <a:r>
              <a:rPr lang="de-DE" dirty="0" err="1" smtClean="0"/>
              <a:t>set</a:t>
            </a:r>
            <a:r>
              <a:rPr lang="de-DE" dirty="0" smtClean="0"/>
              <a:t> </a:t>
            </a:r>
            <a:r>
              <a:rPr lang="de-DE" dirty="0" err="1" smtClean="0"/>
              <a:t>is</a:t>
            </a:r>
            <a:r>
              <a:rPr lang="de-DE" dirty="0" smtClean="0"/>
              <a:t> </a:t>
            </a:r>
            <a:r>
              <a:rPr lang="de-DE" dirty="0" err="1" smtClean="0"/>
              <a:t>usually</a:t>
            </a:r>
            <a:r>
              <a:rPr lang="de-DE" dirty="0" smtClean="0"/>
              <a:t> </a:t>
            </a:r>
            <a:r>
              <a:rPr lang="de-DE" dirty="0" err="1" smtClean="0"/>
              <a:t>only</a:t>
            </a:r>
            <a:r>
              <a:rPr lang="de-DE" dirty="0" smtClean="0"/>
              <a:t> a </a:t>
            </a:r>
            <a:r>
              <a:rPr lang="de-DE" dirty="0" err="1" smtClean="0"/>
              <a:t>representation</a:t>
            </a:r>
            <a:r>
              <a:rPr lang="de-DE" dirty="0" smtClean="0"/>
              <a:t> at </a:t>
            </a:r>
            <a:r>
              <a:rPr lang="de-DE" dirty="0" err="1" smtClean="0"/>
              <a:t>sparse</a:t>
            </a:r>
            <a:r>
              <a:rPr lang="de-DE" dirty="0" smtClean="0"/>
              <a:t> </a:t>
            </a:r>
            <a:r>
              <a:rPr lang="de-DE" dirty="0" err="1" smtClean="0"/>
              <a:t>points</a:t>
            </a:r>
            <a:r>
              <a:rPr lang="de-DE" dirty="0" smtClean="0"/>
              <a:t> </a:t>
            </a:r>
            <a:r>
              <a:rPr lang="de-DE" dirty="0" err="1" smtClean="0"/>
              <a:t>and</a:t>
            </a:r>
            <a:r>
              <a:rPr lang="de-DE" dirty="0" smtClean="0"/>
              <a:t> </a:t>
            </a:r>
            <a:r>
              <a:rPr lang="de-DE" dirty="0" err="1" smtClean="0"/>
              <a:t>contains</a:t>
            </a:r>
            <a:r>
              <a:rPr lang="de-DE" dirty="0" smtClean="0"/>
              <a:t> lots </a:t>
            </a:r>
            <a:r>
              <a:rPr lang="de-DE" dirty="0" err="1" smtClean="0"/>
              <a:t>of</a:t>
            </a:r>
            <a:r>
              <a:rPr lang="de-DE" dirty="0" smtClean="0"/>
              <a:t> </a:t>
            </a:r>
            <a:r>
              <a:rPr lang="de-DE" dirty="0" err="1" smtClean="0"/>
              <a:t>noise</a:t>
            </a:r>
            <a:r>
              <a:rPr lang="de-DE" dirty="0" smtClean="0"/>
              <a:t> </a:t>
            </a:r>
          </a:p>
          <a:p>
            <a:r>
              <a:rPr lang="de-DE" dirty="0" err="1" smtClean="0"/>
              <a:t>Allows</a:t>
            </a:r>
            <a:r>
              <a:rPr lang="de-DE" dirty="0" smtClean="0"/>
              <a:t> </a:t>
            </a:r>
            <a:r>
              <a:rPr lang="de-DE" dirty="0" err="1" smtClean="0"/>
              <a:t>usage</a:t>
            </a:r>
            <a:r>
              <a:rPr lang="de-DE" dirty="0" smtClean="0"/>
              <a:t> </a:t>
            </a:r>
            <a:r>
              <a:rPr lang="de-DE" dirty="0" err="1" smtClean="0"/>
              <a:t>of</a:t>
            </a:r>
            <a:r>
              <a:rPr lang="de-DE" dirty="0" smtClean="0"/>
              <a:t> </a:t>
            </a:r>
            <a:r>
              <a:rPr lang="de-DE" dirty="0" err="1" smtClean="0"/>
              <a:t>information</a:t>
            </a:r>
            <a:r>
              <a:rPr lang="de-DE" dirty="0" smtClean="0"/>
              <a:t> in </a:t>
            </a:r>
            <a:r>
              <a:rPr lang="de-DE" dirty="0" err="1" smtClean="0"/>
              <a:t>simulation</a:t>
            </a:r>
            <a:r>
              <a:rPr lang="de-DE" dirty="0" smtClean="0"/>
              <a:t>, </a:t>
            </a:r>
            <a:r>
              <a:rPr lang="de-DE" dirty="0" err="1" smtClean="0"/>
              <a:t>optimization</a:t>
            </a:r>
            <a:r>
              <a:rPr lang="de-DE" dirty="0" smtClean="0"/>
              <a:t>, etc. </a:t>
            </a:r>
          </a:p>
          <a:p>
            <a:endParaRPr lang="de-DE" dirty="0"/>
          </a:p>
          <a:p>
            <a:pPr marL="0" indent="0">
              <a:buNone/>
            </a:pPr>
            <a:endParaRPr lang="de-DE" dirty="0" smtClean="0"/>
          </a:p>
        </p:txBody>
      </p:sp>
      <p:sp>
        <p:nvSpPr>
          <p:cNvPr id="4" name="Textfeld 3"/>
          <p:cNvSpPr txBox="1"/>
          <p:nvPr/>
        </p:nvSpPr>
        <p:spPr>
          <a:xfrm>
            <a:off x="2887511" y="4005064"/>
            <a:ext cx="1872208" cy="646331"/>
          </a:xfrm>
          <a:prstGeom prst="rect">
            <a:avLst/>
          </a:prstGeom>
          <a:noFill/>
        </p:spPr>
        <p:txBody>
          <a:bodyPr wrap="square" rtlCol="0">
            <a:spAutoFit/>
          </a:bodyPr>
          <a:lstStyle/>
          <a:p>
            <a:r>
              <a:rPr lang="de-DE" sz="1800" dirty="0" smtClean="0"/>
              <a:t>Model </a:t>
            </a:r>
          </a:p>
          <a:p>
            <a:r>
              <a:rPr lang="de-DE" sz="1800" dirty="0" err="1" smtClean="0"/>
              <a:t>structure</a:t>
            </a:r>
            <a:endParaRPr lang="de-DE" sz="1800" dirty="0"/>
          </a:p>
        </p:txBody>
      </p:sp>
      <p:sp>
        <p:nvSpPr>
          <p:cNvPr id="5" name="Textfeld 4"/>
          <p:cNvSpPr txBox="1"/>
          <p:nvPr/>
        </p:nvSpPr>
        <p:spPr>
          <a:xfrm>
            <a:off x="5004048" y="4005064"/>
            <a:ext cx="1872208" cy="646331"/>
          </a:xfrm>
          <a:prstGeom prst="rect">
            <a:avLst/>
          </a:prstGeom>
          <a:noFill/>
        </p:spPr>
        <p:txBody>
          <a:bodyPr wrap="square" rtlCol="0">
            <a:spAutoFit/>
          </a:bodyPr>
          <a:lstStyle/>
          <a:p>
            <a:r>
              <a:rPr lang="de-DE" sz="1800" dirty="0" smtClean="0"/>
              <a:t>Training </a:t>
            </a:r>
          </a:p>
          <a:p>
            <a:r>
              <a:rPr lang="de-DE" sz="1800" dirty="0" smtClean="0"/>
              <a:t>Data</a:t>
            </a:r>
            <a:endParaRPr lang="de-DE" sz="1800" dirty="0"/>
          </a:p>
        </p:txBody>
      </p:sp>
      <p:sp>
        <p:nvSpPr>
          <p:cNvPr id="6" name="Textfeld 5"/>
          <p:cNvSpPr txBox="1"/>
          <p:nvPr/>
        </p:nvSpPr>
        <p:spPr>
          <a:xfrm>
            <a:off x="500395" y="5182678"/>
            <a:ext cx="1872208" cy="923330"/>
          </a:xfrm>
          <a:prstGeom prst="rect">
            <a:avLst/>
          </a:prstGeom>
          <a:noFill/>
        </p:spPr>
        <p:txBody>
          <a:bodyPr wrap="square" rtlCol="0">
            <a:spAutoFit/>
          </a:bodyPr>
          <a:lstStyle/>
          <a:p>
            <a:r>
              <a:rPr lang="de-DE" sz="1800" dirty="0" err="1" smtClean="0"/>
              <a:t>Previously</a:t>
            </a:r>
            <a:r>
              <a:rPr lang="de-DE" sz="1800" dirty="0" smtClean="0"/>
              <a:t> </a:t>
            </a:r>
            <a:r>
              <a:rPr lang="de-DE" sz="1800" dirty="0" err="1" smtClean="0"/>
              <a:t>unseen</a:t>
            </a:r>
            <a:r>
              <a:rPr lang="de-DE" sz="1800" dirty="0" smtClean="0"/>
              <a:t> </a:t>
            </a:r>
            <a:r>
              <a:rPr lang="de-DE" sz="1800" dirty="0" err="1" smtClean="0"/>
              <a:t>sets</a:t>
            </a:r>
            <a:r>
              <a:rPr lang="de-DE" sz="1800" dirty="0" smtClean="0"/>
              <a:t> </a:t>
            </a:r>
            <a:r>
              <a:rPr lang="de-DE" sz="1800" dirty="0" err="1" smtClean="0"/>
              <a:t>of</a:t>
            </a:r>
            <a:r>
              <a:rPr lang="de-DE" sz="1800" dirty="0" smtClean="0"/>
              <a:t> </a:t>
            </a:r>
          </a:p>
          <a:p>
            <a:r>
              <a:rPr lang="de-DE" sz="1800" dirty="0" err="1" smtClean="0"/>
              <a:t>input</a:t>
            </a:r>
            <a:r>
              <a:rPr lang="de-DE" sz="1800" dirty="0" smtClean="0"/>
              <a:t> variables</a:t>
            </a:r>
            <a:endParaRPr lang="de-DE" sz="1800" dirty="0"/>
          </a:p>
        </p:txBody>
      </p:sp>
      <p:sp>
        <p:nvSpPr>
          <p:cNvPr id="7" name="Textfeld 6"/>
          <p:cNvSpPr txBox="1"/>
          <p:nvPr/>
        </p:nvSpPr>
        <p:spPr>
          <a:xfrm>
            <a:off x="3535583" y="5321178"/>
            <a:ext cx="1872208" cy="64633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de-DE" sz="1800" dirty="0" err="1" smtClean="0"/>
              <a:t>Predictive</a:t>
            </a:r>
            <a:r>
              <a:rPr lang="de-DE" sz="1800" dirty="0" smtClean="0"/>
              <a:t> </a:t>
            </a:r>
          </a:p>
          <a:p>
            <a:pPr algn="ctr"/>
            <a:r>
              <a:rPr lang="de-DE" sz="1800" dirty="0" smtClean="0"/>
              <a:t>Model </a:t>
            </a:r>
            <a:endParaRPr lang="de-DE" sz="1800" dirty="0"/>
          </a:p>
        </p:txBody>
      </p:sp>
      <p:cxnSp>
        <p:nvCxnSpPr>
          <p:cNvPr id="9" name="Gerade Verbindung mit Pfeil 8"/>
          <p:cNvCxnSpPr/>
          <p:nvPr/>
        </p:nvCxnSpPr>
        <p:spPr bwMode="auto">
          <a:xfrm>
            <a:off x="3679599" y="4711578"/>
            <a:ext cx="410344" cy="4959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Gerade Verbindung mit Pfeil 10"/>
          <p:cNvCxnSpPr/>
          <p:nvPr/>
        </p:nvCxnSpPr>
        <p:spPr bwMode="auto">
          <a:xfrm flipH="1">
            <a:off x="4831727" y="4765077"/>
            <a:ext cx="380008" cy="4424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Gerade Verbindung mit Pfeil 13"/>
          <p:cNvCxnSpPr/>
          <p:nvPr/>
        </p:nvCxnSpPr>
        <p:spPr bwMode="auto">
          <a:xfrm>
            <a:off x="2365277" y="5644343"/>
            <a:ext cx="1008112" cy="64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Textfeld 16"/>
          <p:cNvSpPr txBox="1"/>
          <p:nvPr/>
        </p:nvSpPr>
        <p:spPr>
          <a:xfrm>
            <a:off x="6440914" y="5290174"/>
            <a:ext cx="2317500" cy="646331"/>
          </a:xfrm>
          <a:prstGeom prst="rect">
            <a:avLst/>
          </a:prstGeom>
          <a:noFill/>
        </p:spPr>
        <p:txBody>
          <a:bodyPr wrap="square" rtlCol="0">
            <a:spAutoFit/>
          </a:bodyPr>
          <a:lstStyle/>
          <a:p>
            <a:r>
              <a:rPr lang="de-DE" sz="1800" dirty="0" err="1" smtClean="0"/>
              <a:t>Predictions</a:t>
            </a:r>
            <a:r>
              <a:rPr lang="de-DE" sz="1800" dirty="0" smtClean="0"/>
              <a:t> </a:t>
            </a:r>
            <a:r>
              <a:rPr lang="de-DE" sz="1800" dirty="0" err="1" smtClean="0"/>
              <a:t>about</a:t>
            </a:r>
            <a:r>
              <a:rPr lang="de-DE" sz="1800" dirty="0" smtClean="0"/>
              <a:t> </a:t>
            </a:r>
            <a:r>
              <a:rPr lang="de-DE" sz="1800" dirty="0" err="1" smtClean="0"/>
              <a:t>output</a:t>
            </a:r>
            <a:r>
              <a:rPr lang="de-DE" sz="1800" dirty="0" smtClean="0"/>
              <a:t> variables</a:t>
            </a:r>
            <a:endParaRPr lang="de-DE" sz="1800" dirty="0"/>
          </a:p>
        </p:txBody>
      </p:sp>
      <p:cxnSp>
        <p:nvCxnSpPr>
          <p:cNvPr id="19" name="Gerade Verbindung mit Pfeil 18"/>
          <p:cNvCxnSpPr/>
          <p:nvPr/>
        </p:nvCxnSpPr>
        <p:spPr bwMode="auto">
          <a:xfrm>
            <a:off x="5540153" y="5650795"/>
            <a:ext cx="7920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Foliennummernplatzhalter 11"/>
          <p:cNvSpPr>
            <a:spLocks noGrp="1"/>
          </p:cNvSpPr>
          <p:nvPr>
            <p:ph type="sldNum" sz="quarter" idx="11"/>
          </p:nvPr>
        </p:nvSpPr>
        <p:spPr/>
        <p:txBody>
          <a:bodyPr/>
          <a:lstStyle/>
          <a:p>
            <a:r>
              <a:rPr lang="de-DE" smtClean="0"/>
              <a:t> 3 - </a:t>
            </a:r>
            <a:fld id="{DFF34935-8E69-4657-8C0C-1744CA283D5D}" type="slidenum">
              <a:rPr lang="de-DE" smtClean="0"/>
              <a:pPr/>
              <a:t>12</a:t>
            </a:fld>
            <a:endParaRPr lang="de-DE" dirty="0"/>
          </a:p>
        </p:txBody>
      </p:sp>
    </p:spTree>
    <p:extLst>
      <p:ext uri="{BB962C8B-B14F-4D97-AF65-F5344CB8AC3E}">
        <p14:creationId xmlns:p14="http://schemas.microsoft.com/office/powerpoint/2010/main" val="1357906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Relation </a:t>
            </a:r>
            <a:r>
              <a:rPr lang="de-DE" dirty="0" err="1" smtClean="0"/>
              <a:t>of</a:t>
            </a:r>
            <a:r>
              <a:rPr lang="de-DE" dirty="0" smtClean="0"/>
              <a:t> </a:t>
            </a:r>
            <a:r>
              <a:rPr lang="de-DE" dirty="0" err="1" smtClean="0"/>
              <a:t>statistics</a:t>
            </a:r>
            <a:r>
              <a:rPr lang="de-DE" dirty="0" smtClean="0"/>
              <a:t> </a:t>
            </a:r>
            <a:r>
              <a:rPr lang="de-DE" dirty="0" err="1" smtClean="0"/>
              <a:t>and</a:t>
            </a:r>
            <a:r>
              <a:rPr lang="de-DE" dirty="0" smtClean="0"/>
              <a:t> </a:t>
            </a:r>
            <a:r>
              <a:rPr lang="de-DE" dirty="0" err="1" smtClean="0"/>
              <a:t>machine</a:t>
            </a:r>
            <a:r>
              <a:rPr lang="de-DE" dirty="0" smtClean="0"/>
              <a:t> </a:t>
            </a:r>
            <a:r>
              <a:rPr lang="de-DE" dirty="0" err="1" smtClean="0"/>
              <a:t>learning</a:t>
            </a:r>
            <a:endParaRPr lang="de-DE" dirty="0"/>
          </a:p>
        </p:txBody>
      </p:sp>
      <p:sp>
        <p:nvSpPr>
          <p:cNvPr id="3" name="Inhaltsplatzhalter 2"/>
          <p:cNvSpPr>
            <a:spLocks noGrp="1"/>
          </p:cNvSpPr>
          <p:nvPr>
            <p:ph idx="4294967295"/>
          </p:nvPr>
        </p:nvSpPr>
        <p:spPr>
          <a:xfrm>
            <a:off x="571501" y="1523434"/>
            <a:ext cx="8064500" cy="4343400"/>
          </a:xfrm>
        </p:spPr>
        <p:txBody>
          <a:bodyPr/>
          <a:lstStyle/>
          <a:p>
            <a:pPr marL="0" indent="0" algn="ctr">
              <a:buNone/>
            </a:pPr>
            <a:r>
              <a:rPr lang="de-DE" b="1" i="1" dirty="0" err="1" smtClean="0"/>
              <a:t>How</a:t>
            </a:r>
            <a:r>
              <a:rPr lang="de-DE" b="1" i="1" dirty="0" smtClean="0"/>
              <a:t> </a:t>
            </a:r>
            <a:r>
              <a:rPr lang="de-DE" b="1" i="1" dirty="0" err="1" smtClean="0"/>
              <a:t>can</a:t>
            </a:r>
            <a:r>
              <a:rPr lang="de-DE" b="1" i="1" dirty="0" smtClean="0"/>
              <a:t> </a:t>
            </a:r>
            <a:r>
              <a:rPr lang="de-DE" b="1" i="1" dirty="0" err="1" smtClean="0"/>
              <a:t>we</a:t>
            </a:r>
            <a:r>
              <a:rPr lang="de-DE" b="1" i="1" dirty="0" smtClean="0"/>
              <a:t> </a:t>
            </a:r>
            <a:r>
              <a:rPr lang="de-DE" b="1" i="1" dirty="0" err="1" smtClean="0"/>
              <a:t>extract</a:t>
            </a:r>
            <a:r>
              <a:rPr lang="de-DE" b="1" i="1" dirty="0" smtClean="0"/>
              <a:t> </a:t>
            </a:r>
            <a:r>
              <a:rPr lang="de-DE" b="1" i="1" dirty="0" err="1" smtClean="0"/>
              <a:t>information</a:t>
            </a:r>
            <a:r>
              <a:rPr lang="de-DE" b="1" i="1" dirty="0" smtClean="0"/>
              <a:t> </a:t>
            </a:r>
            <a:r>
              <a:rPr lang="de-DE" b="1" i="1" dirty="0" err="1" smtClean="0"/>
              <a:t>from</a:t>
            </a:r>
            <a:r>
              <a:rPr lang="de-DE" b="1" i="1" dirty="0" smtClean="0"/>
              <a:t> </a:t>
            </a:r>
            <a:r>
              <a:rPr lang="de-DE" b="1" i="1" dirty="0" err="1" smtClean="0"/>
              <a:t>data</a:t>
            </a:r>
            <a:r>
              <a:rPr lang="de-DE" b="1" i="1" dirty="0" smtClean="0"/>
              <a:t> </a:t>
            </a:r>
            <a:r>
              <a:rPr lang="de-DE" b="1" i="1" dirty="0" err="1" smtClean="0"/>
              <a:t>and</a:t>
            </a:r>
            <a:r>
              <a:rPr lang="de-DE" b="1" i="1" dirty="0" smtClean="0"/>
              <a:t> </a:t>
            </a:r>
            <a:r>
              <a:rPr lang="de-DE" b="1" i="1" dirty="0" err="1" smtClean="0"/>
              <a:t>use</a:t>
            </a:r>
            <a:r>
              <a:rPr lang="de-DE" b="1" i="1" dirty="0" smtClean="0"/>
              <a:t> </a:t>
            </a:r>
            <a:r>
              <a:rPr lang="de-DE" b="1" i="1" dirty="0" err="1" smtClean="0"/>
              <a:t>them</a:t>
            </a:r>
            <a:r>
              <a:rPr lang="de-DE" b="1" i="1" dirty="0" smtClean="0"/>
              <a:t> </a:t>
            </a:r>
            <a:r>
              <a:rPr lang="de-DE" b="1" i="1" dirty="0" err="1" smtClean="0"/>
              <a:t>to</a:t>
            </a:r>
            <a:r>
              <a:rPr lang="de-DE" b="1" i="1" dirty="0" smtClean="0"/>
              <a:t> </a:t>
            </a:r>
            <a:r>
              <a:rPr lang="de-DE" b="1" i="1" dirty="0" err="1" smtClean="0"/>
              <a:t>reason</a:t>
            </a:r>
            <a:r>
              <a:rPr lang="de-DE" b="1" i="1" dirty="0" smtClean="0"/>
              <a:t> </a:t>
            </a:r>
            <a:r>
              <a:rPr lang="de-DE" b="1" i="1" dirty="0" err="1" smtClean="0"/>
              <a:t>and</a:t>
            </a:r>
            <a:r>
              <a:rPr lang="de-DE" b="1" i="1" dirty="0" smtClean="0"/>
              <a:t> </a:t>
            </a:r>
            <a:r>
              <a:rPr lang="de-DE" b="1" i="1" dirty="0" err="1" smtClean="0"/>
              <a:t>predict</a:t>
            </a:r>
            <a:r>
              <a:rPr lang="de-DE" b="1" i="1" dirty="0"/>
              <a:t> </a:t>
            </a:r>
            <a:r>
              <a:rPr lang="de-DE" b="1" i="1" dirty="0" smtClean="0"/>
              <a:t>in </a:t>
            </a:r>
            <a:r>
              <a:rPr lang="de-DE" b="1" i="1" dirty="0" err="1" smtClean="0"/>
              <a:t>beforehand</a:t>
            </a:r>
            <a:r>
              <a:rPr lang="de-DE" b="1" i="1" dirty="0" smtClean="0"/>
              <a:t> </a:t>
            </a:r>
            <a:r>
              <a:rPr lang="de-DE" b="1" i="1" dirty="0" err="1" smtClean="0"/>
              <a:t>unseen</a:t>
            </a:r>
            <a:r>
              <a:rPr lang="de-DE" b="1" i="1" dirty="0" smtClean="0"/>
              <a:t> </a:t>
            </a:r>
            <a:r>
              <a:rPr lang="de-DE" b="1" i="1" dirty="0" err="1" smtClean="0"/>
              <a:t>cases</a:t>
            </a:r>
            <a:r>
              <a:rPr lang="de-DE" b="1" i="1" dirty="0" smtClean="0"/>
              <a:t>? (</a:t>
            </a:r>
            <a:r>
              <a:rPr lang="de-DE" b="1" i="1" dirty="0" err="1" smtClean="0"/>
              <a:t>learning</a:t>
            </a:r>
            <a:r>
              <a:rPr lang="de-DE" b="1" i="1" dirty="0" smtClean="0"/>
              <a:t>) </a:t>
            </a:r>
          </a:p>
          <a:p>
            <a:pPr marL="0" indent="0">
              <a:buNone/>
            </a:pPr>
            <a:endParaRPr lang="de-DE" dirty="0"/>
          </a:p>
          <a:p>
            <a:r>
              <a:rPr lang="de-DE" dirty="0" err="1" smtClean="0"/>
              <a:t>Nearly</a:t>
            </a:r>
            <a:r>
              <a:rPr lang="de-DE" dirty="0" smtClean="0"/>
              <a:t> all classic </a:t>
            </a:r>
            <a:r>
              <a:rPr lang="de-DE" dirty="0" err="1" smtClean="0"/>
              <a:t>machine</a:t>
            </a:r>
            <a:r>
              <a:rPr lang="de-DE" dirty="0" smtClean="0"/>
              <a:t> </a:t>
            </a:r>
            <a:r>
              <a:rPr lang="de-DE" dirty="0" err="1" smtClean="0"/>
              <a:t>learning</a:t>
            </a:r>
            <a:r>
              <a:rPr lang="de-DE" dirty="0" smtClean="0"/>
              <a:t> </a:t>
            </a:r>
            <a:r>
              <a:rPr lang="de-DE" dirty="0" err="1" smtClean="0"/>
              <a:t>methods</a:t>
            </a:r>
            <a:r>
              <a:rPr lang="de-DE" dirty="0" smtClean="0"/>
              <a:t> </a:t>
            </a:r>
            <a:r>
              <a:rPr lang="de-DE" dirty="0" err="1" smtClean="0"/>
              <a:t>can</a:t>
            </a:r>
            <a:r>
              <a:rPr lang="de-DE" dirty="0" smtClean="0"/>
              <a:t> </a:t>
            </a:r>
            <a:r>
              <a:rPr lang="de-DE" dirty="0" err="1" smtClean="0"/>
              <a:t>be</a:t>
            </a:r>
            <a:r>
              <a:rPr lang="de-DE" dirty="0" smtClean="0"/>
              <a:t> </a:t>
            </a:r>
            <a:r>
              <a:rPr lang="de-DE" dirty="0" err="1" smtClean="0"/>
              <a:t>reinterpreted</a:t>
            </a:r>
            <a:r>
              <a:rPr lang="de-DE" dirty="0" smtClean="0"/>
              <a:t> in </a:t>
            </a:r>
            <a:r>
              <a:rPr lang="de-DE" dirty="0" err="1" smtClean="0"/>
              <a:t>terms</a:t>
            </a:r>
            <a:r>
              <a:rPr lang="de-DE" dirty="0" smtClean="0"/>
              <a:t> </a:t>
            </a:r>
            <a:r>
              <a:rPr lang="de-DE" dirty="0" err="1" smtClean="0"/>
              <a:t>of</a:t>
            </a:r>
            <a:r>
              <a:rPr lang="de-DE" dirty="0" smtClean="0"/>
              <a:t> </a:t>
            </a:r>
            <a:r>
              <a:rPr lang="de-DE" dirty="0" err="1" smtClean="0"/>
              <a:t>statistics</a:t>
            </a:r>
            <a:endParaRPr lang="de-DE" dirty="0"/>
          </a:p>
          <a:p>
            <a:r>
              <a:rPr lang="de-DE" dirty="0" smtClean="0"/>
              <a:t>Focus in </a:t>
            </a:r>
            <a:r>
              <a:rPr lang="de-DE" dirty="0" err="1" smtClean="0"/>
              <a:t>machine</a:t>
            </a:r>
            <a:r>
              <a:rPr lang="de-DE" dirty="0" smtClean="0"/>
              <a:t> </a:t>
            </a:r>
            <a:r>
              <a:rPr lang="de-DE" dirty="0" err="1" smtClean="0"/>
              <a:t>learning</a:t>
            </a:r>
            <a:r>
              <a:rPr lang="de-DE" dirty="0" smtClean="0"/>
              <a:t> </a:t>
            </a:r>
            <a:r>
              <a:rPr lang="de-DE" dirty="0" err="1" smtClean="0"/>
              <a:t>is</a:t>
            </a:r>
            <a:r>
              <a:rPr lang="de-DE" dirty="0" smtClean="0"/>
              <a:t> </a:t>
            </a:r>
            <a:r>
              <a:rPr lang="de-DE" dirty="0" err="1" smtClean="0"/>
              <a:t>mainly</a:t>
            </a:r>
            <a:r>
              <a:rPr lang="de-DE" dirty="0" smtClean="0"/>
              <a:t> on </a:t>
            </a:r>
            <a:r>
              <a:rPr lang="de-DE" dirty="0" err="1" smtClean="0"/>
              <a:t>prediction</a:t>
            </a:r>
            <a:r>
              <a:rPr lang="de-DE" dirty="0" smtClean="0"/>
              <a:t> </a:t>
            </a:r>
          </a:p>
          <a:p>
            <a:r>
              <a:rPr lang="de-DE" dirty="0" err="1" smtClean="0"/>
              <a:t>Statistics</a:t>
            </a:r>
            <a:r>
              <a:rPr lang="de-DE" dirty="0" smtClean="0"/>
              <a:t> </a:t>
            </a:r>
            <a:r>
              <a:rPr lang="de-DE" dirty="0" err="1" smtClean="0"/>
              <a:t>often</a:t>
            </a:r>
            <a:r>
              <a:rPr lang="de-DE" dirty="0" smtClean="0"/>
              <a:t> </a:t>
            </a:r>
            <a:r>
              <a:rPr lang="de-DE" dirty="0" err="1" smtClean="0"/>
              <a:t>focusses</a:t>
            </a:r>
            <a:r>
              <a:rPr lang="de-DE" dirty="0" smtClean="0"/>
              <a:t> on </a:t>
            </a:r>
            <a:r>
              <a:rPr lang="de-DE" dirty="0" err="1" smtClean="0"/>
              <a:t>relation</a:t>
            </a:r>
            <a:r>
              <a:rPr lang="de-DE" dirty="0" smtClean="0"/>
              <a:t> </a:t>
            </a:r>
            <a:r>
              <a:rPr lang="de-DE" dirty="0" err="1" smtClean="0"/>
              <a:t>analysis</a:t>
            </a:r>
            <a:r>
              <a:rPr lang="de-DE" dirty="0" smtClean="0"/>
              <a:t> </a:t>
            </a:r>
          </a:p>
          <a:p>
            <a:r>
              <a:rPr lang="de-DE" dirty="0" smtClean="0"/>
              <a:t>Lots </a:t>
            </a:r>
            <a:r>
              <a:rPr lang="de-DE" dirty="0" err="1" smtClean="0"/>
              <a:t>of</a:t>
            </a:r>
            <a:r>
              <a:rPr lang="de-DE" dirty="0" smtClean="0"/>
              <a:t> </a:t>
            </a:r>
            <a:r>
              <a:rPr lang="de-DE" dirty="0" err="1" smtClean="0"/>
              <a:t>advanced</a:t>
            </a:r>
            <a:r>
              <a:rPr lang="de-DE" dirty="0" smtClean="0"/>
              <a:t> </a:t>
            </a:r>
            <a:r>
              <a:rPr lang="de-DE" dirty="0" err="1" smtClean="0"/>
              <a:t>regression</a:t>
            </a:r>
            <a:r>
              <a:rPr lang="de-DE" dirty="0" smtClean="0"/>
              <a:t> </a:t>
            </a:r>
            <a:r>
              <a:rPr lang="de-DE" dirty="0" err="1" smtClean="0"/>
              <a:t>techniques</a:t>
            </a:r>
            <a:r>
              <a:rPr lang="de-DE" dirty="0" smtClean="0"/>
              <a:t> </a:t>
            </a:r>
            <a:r>
              <a:rPr lang="de-DE" dirty="0" err="1" smtClean="0"/>
              <a:t>build</a:t>
            </a:r>
            <a:r>
              <a:rPr lang="de-DE" dirty="0" smtClean="0"/>
              <a:t> upon a </a:t>
            </a:r>
            <a:r>
              <a:rPr lang="de-DE" dirty="0" err="1" smtClean="0"/>
              <a:t>statistical</a:t>
            </a:r>
            <a:r>
              <a:rPr lang="de-DE" dirty="0" smtClean="0"/>
              <a:t> </a:t>
            </a:r>
            <a:r>
              <a:rPr lang="de-DE" dirty="0" err="1" smtClean="0"/>
              <a:t>interpretation</a:t>
            </a:r>
            <a:r>
              <a:rPr lang="de-DE" dirty="0" smtClean="0"/>
              <a:t> </a:t>
            </a:r>
            <a:r>
              <a:rPr lang="de-DE" dirty="0" err="1" smtClean="0"/>
              <a:t>of</a:t>
            </a:r>
            <a:r>
              <a:rPr lang="de-DE" dirty="0" smtClean="0"/>
              <a:t> </a:t>
            </a:r>
            <a:r>
              <a:rPr lang="de-DE" dirty="0" err="1" smtClean="0"/>
              <a:t>regression</a:t>
            </a:r>
            <a:r>
              <a:rPr lang="de-DE" dirty="0" smtClean="0"/>
              <a:t> </a:t>
            </a:r>
          </a:p>
          <a:p>
            <a:pPr marL="0" indent="0">
              <a:buNone/>
            </a:pPr>
            <a:endParaRPr lang="de-DE" dirty="0"/>
          </a:p>
        </p:txBody>
      </p:sp>
      <p:sp>
        <p:nvSpPr>
          <p:cNvPr id="6" name="Foliennummernplatzhalter 5"/>
          <p:cNvSpPr>
            <a:spLocks noGrp="1"/>
          </p:cNvSpPr>
          <p:nvPr>
            <p:ph type="sldNum" sz="quarter" idx="11"/>
          </p:nvPr>
        </p:nvSpPr>
        <p:spPr/>
        <p:txBody>
          <a:bodyPr/>
          <a:lstStyle/>
          <a:p>
            <a:r>
              <a:rPr lang="de-DE" smtClean="0"/>
              <a:t> 3 - </a:t>
            </a:r>
            <a:fld id="{DFF34935-8E69-4657-8C0C-1744CA283D5D}" type="slidenum">
              <a:rPr lang="de-DE" smtClean="0"/>
              <a:pPr/>
              <a:t>13</a:t>
            </a:fld>
            <a:endParaRPr lang="de-DE" dirty="0"/>
          </a:p>
        </p:txBody>
      </p:sp>
    </p:spTree>
    <p:extLst>
      <p:ext uri="{BB962C8B-B14F-4D97-AF65-F5344CB8AC3E}">
        <p14:creationId xmlns:p14="http://schemas.microsoft.com/office/powerpoint/2010/main" val="416572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smtClean="0"/>
              <a:t>Definition </a:t>
            </a:r>
            <a:r>
              <a:rPr lang="de-DE" dirty="0" err="1" smtClean="0"/>
              <a:t>according</a:t>
            </a:r>
            <a:r>
              <a:rPr lang="de-DE" dirty="0" smtClean="0"/>
              <a:t> </a:t>
            </a:r>
            <a:r>
              <a:rPr lang="de-DE" dirty="0" err="1" smtClean="0"/>
              <a:t>to</a:t>
            </a:r>
            <a:r>
              <a:rPr lang="de-DE" dirty="0" smtClean="0"/>
              <a:t> Wikipedia:</a:t>
            </a:r>
          </a:p>
          <a:p>
            <a:pPr marL="0" indent="0">
              <a:buNone/>
            </a:pPr>
            <a:r>
              <a:rPr lang="en-US" sz="1600" dirty="0"/>
              <a:t>In statistical modeling, </a:t>
            </a:r>
            <a:r>
              <a:rPr lang="en-US" sz="1600" b="1" dirty="0"/>
              <a:t>regression analysis</a:t>
            </a:r>
            <a:r>
              <a:rPr lang="en-US" sz="1600" dirty="0"/>
              <a:t> is a set of statistical processes for estimating the relationships among variables. It includes many techniques for modeling and analyzing several variables, when the focus is on the relationship between a dependent variable and one or more independent variables (or 'predictors'). More specifically, regression analysis helps one understand how the typical value of the dependent variable (or 'criterion variable') changes when any one of the independent variables is varied, while the other independent variables are held fixed. </a:t>
            </a:r>
            <a:endParaRPr lang="en-US" sz="1600" dirty="0" smtClean="0"/>
          </a:p>
          <a:p>
            <a:pPr marL="0" indent="0">
              <a:buNone/>
            </a:pPr>
            <a:endParaRPr lang="en-US" sz="1600" dirty="0" smtClean="0"/>
          </a:p>
          <a:p>
            <a:pPr marL="0" indent="0">
              <a:buNone/>
            </a:pPr>
            <a:r>
              <a:rPr lang="en-US" dirty="0" smtClean="0"/>
              <a:t>Definition according to a Machine </a:t>
            </a:r>
            <a:r>
              <a:rPr lang="en-US" dirty="0"/>
              <a:t>L</a:t>
            </a:r>
            <a:r>
              <a:rPr lang="en-US" dirty="0" smtClean="0"/>
              <a:t>earning Blog:</a:t>
            </a:r>
          </a:p>
          <a:p>
            <a:pPr marL="0" indent="0">
              <a:buNone/>
            </a:pPr>
            <a:r>
              <a:rPr lang="en-US" sz="1600" dirty="0"/>
              <a:t>Regression is a method of modelling a target value based on independent predictors. This method is mostly used for forecasting and finding out cause and effect relationship between variables. Regression techniques mostly differ based on the number of independent variables and the type of relationship between the independent and dependent variables.</a:t>
            </a:r>
            <a:endParaRPr lang="de-DE" dirty="0"/>
          </a:p>
        </p:txBody>
      </p:sp>
      <p:sp>
        <p:nvSpPr>
          <p:cNvPr id="4" name="Textfeld 3"/>
          <p:cNvSpPr txBox="1"/>
          <p:nvPr/>
        </p:nvSpPr>
        <p:spPr>
          <a:xfrm>
            <a:off x="6228531" y="2492896"/>
            <a:ext cx="4045771" cy="769441"/>
          </a:xfrm>
          <a:prstGeom prst="rect">
            <a:avLst/>
          </a:prstGeom>
          <a:noFill/>
        </p:spPr>
        <p:txBody>
          <a:bodyPr wrap="square" rtlCol="0">
            <a:spAutoFit/>
          </a:bodyPr>
          <a:lstStyle/>
          <a:p>
            <a:r>
              <a:rPr lang="de-DE" sz="800" dirty="0"/>
              <a:t>Source: https://en.wikipedia.org/wiki/Regression_analysis</a:t>
            </a:r>
            <a:endParaRPr lang="en-US" sz="800" dirty="0"/>
          </a:p>
          <a:p>
            <a:endParaRPr lang="de-DE" dirty="0"/>
          </a:p>
        </p:txBody>
      </p:sp>
      <p:sp>
        <p:nvSpPr>
          <p:cNvPr id="5" name="Textfeld 4"/>
          <p:cNvSpPr txBox="1"/>
          <p:nvPr/>
        </p:nvSpPr>
        <p:spPr>
          <a:xfrm>
            <a:off x="6191672" y="4077072"/>
            <a:ext cx="2952328" cy="1015663"/>
          </a:xfrm>
          <a:prstGeom prst="rect">
            <a:avLst/>
          </a:prstGeom>
          <a:noFill/>
        </p:spPr>
        <p:txBody>
          <a:bodyPr wrap="square" rtlCol="0">
            <a:spAutoFit/>
          </a:bodyPr>
          <a:lstStyle/>
          <a:p>
            <a:r>
              <a:rPr lang="de-DE" sz="800" dirty="0"/>
              <a:t>Source</a:t>
            </a:r>
            <a:r>
              <a:rPr lang="de-DE" sz="800" dirty="0" smtClean="0"/>
              <a:t>: https</a:t>
            </a:r>
            <a:r>
              <a:rPr lang="de-DE" sz="800" dirty="0"/>
              <a:t>://towardsdatascience.com/introduction-to-machine-learning-algorithms-linear-regression-14c4e325882a</a:t>
            </a:r>
            <a:endParaRPr lang="en-US" sz="800" dirty="0"/>
          </a:p>
          <a:p>
            <a:endParaRPr lang="de-DE" dirty="0"/>
          </a:p>
        </p:txBody>
      </p:sp>
      <p:sp>
        <p:nvSpPr>
          <p:cNvPr id="2" name="Foliennummernplatzhalter 1"/>
          <p:cNvSpPr>
            <a:spLocks noGrp="1"/>
          </p:cNvSpPr>
          <p:nvPr>
            <p:ph type="sldNum" sz="quarter" idx="4"/>
          </p:nvPr>
        </p:nvSpPr>
        <p:spPr/>
        <p:txBody>
          <a:bodyPr/>
          <a:lstStyle/>
          <a:p>
            <a:r>
              <a:rPr lang="de-DE" smtClean="0"/>
              <a:t>3 - </a:t>
            </a:r>
            <a:fld id="{DFF34935-8E69-4657-8C0C-1744CA283D5D}" type="slidenum">
              <a:rPr lang="de-DE" smtClean="0"/>
              <a:pPr/>
              <a:t>14</a:t>
            </a:fld>
            <a:endParaRPr lang="de-DE" dirty="0"/>
          </a:p>
        </p:txBody>
      </p:sp>
    </p:spTree>
    <p:extLst>
      <p:ext uri="{BB962C8B-B14F-4D97-AF65-F5344CB8AC3E}">
        <p14:creationId xmlns:p14="http://schemas.microsoft.com/office/powerpoint/2010/main" val="354194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28625" indent="-342900">
              <a:buFont typeface="+mj-lt"/>
              <a:buAutoNum type="arabicPeriod"/>
            </a:pPr>
            <a:r>
              <a:rPr lang="de-DE" dirty="0" smtClean="0"/>
              <a:t>Chapter: Motivation</a:t>
            </a:r>
          </a:p>
          <a:p>
            <a:pPr marL="428625" indent="-342900">
              <a:buFont typeface="+mj-lt"/>
              <a:buAutoNum type="arabicPeriod"/>
            </a:pPr>
            <a:r>
              <a:rPr lang="de-DE" b="1" dirty="0" smtClean="0"/>
              <a:t>Chapter: Linear Models</a:t>
            </a:r>
          </a:p>
          <a:p>
            <a:pPr marL="428625" indent="-342900">
              <a:buFont typeface="+mj-lt"/>
              <a:buAutoNum type="arabicPeriod"/>
            </a:pPr>
            <a:r>
              <a:rPr lang="de-DE" dirty="0" smtClean="0"/>
              <a:t>Chapter: Loss </a:t>
            </a:r>
            <a:r>
              <a:rPr lang="de-DE" dirty="0" err="1" smtClean="0"/>
              <a:t>functions</a:t>
            </a:r>
            <a:endParaRPr lang="de-DE" dirty="0" smtClean="0"/>
          </a:p>
          <a:p>
            <a:pPr marL="428625" indent="-342900">
              <a:buFont typeface="+mj-lt"/>
              <a:buAutoNum type="arabicPeriod"/>
            </a:pPr>
            <a:r>
              <a:rPr lang="de-DE" dirty="0" smtClean="0"/>
              <a:t>Chapter: </a:t>
            </a:r>
            <a:r>
              <a:rPr lang="de-DE" dirty="0" err="1" smtClean="0"/>
              <a:t>Regularization</a:t>
            </a:r>
            <a:r>
              <a:rPr lang="de-DE" dirty="0" smtClean="0"/>
              <a:t> </a:t>
            </a:r>
            <a:r>
              <a:rPr lang="de-DE" dirty="0"/>
              <a:t>&amp; Validation</a:t>
            </a:r>
          </a:p>
          <a:p>
            <a:pPr marL="428625" indent="-342900">
              <a:buFont typeface="+mj-lt"/>
              <a:buAutoNum type="arabicPeriod"/>
            </a:pPr>
            <a:r>
              <a:rPr lang="de-DE" dirty="0" smtClean="0"/>
              <a:t>Chapter: </a:t>
            </a:r>
            <a:r>
              <a:rPr lang="de-DE" dirty="0" err="1" smtClean="0"/>
              <a:t>Practical</a:t>
            </a:r>
            <a:r>
              <a:rPr lang="de-DE" dirty="0" smtClean="0"/>
              <a:t> </a:t>
            </a:r>
            <a:r>
              <a:rPr lang="de-DE" dirty="0" err="1" smtClean="0"/>
              <a:t>considerations</a:t>
            </a:r>
            <a:endParaRPr lang="de-DE" b="1" dirty="0"/>
          </a:p>
          <a:p>
            <a:pPr marL="428625" indent="-342900">
              <a:buFont typeface="+mj-lt"/>
              <a:buAutoNum type="arabicPeriod"/>
            </a:pPr>
            <a:r>
              <a:rPr lang="de-DE" dirty="0"/>
              <a:t>Chapter: Summary</a:t>
            </a:r>
            <a:endParaRPr lang="de-DE" dirty="0" smtClean="0"/>
          </a:p>
          <a:p>
            <a:pPr marL="85725" indent="0">
              <a:buNone/>
            </a:pPr>
            <a:endParaRPr lang="de-DE" b="1" u="sng" dirty="0" smtClean="0"/>
          </a:p>
          <a:p>
            <a:pPr marL="85725" indent="0">
              <a:buNone/>
            </a:pPr>
            <a:r>
              <a:rPr lang="de-DE" dirty="0" smtClean="0"/>
              <a:t>  </a:t>
            </a:r>
            <a:endParaRPr lang="de-DE" dirty="0"/>
          </a:p>
        </p:txBody>
      </p:sp>
    </p:spTree>
    <p:extLst>
      <p:ext uri="{BB962C8B-B14F-4D97-AF65-F5344CB8AC3E}">
        <p14:creationId xmlns:p14="http://schemas.microsoft.com/office/powerpoint/2010/main" val="4090736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587089" y="4893582"/>
            <a:ext cx="3341805" cy="1368211"/>
          </a:xfrm>
          <a:prstGeom prst="rect">
            <a:avLst/>
          </a:prstGeom>
        </p:spPr>
      </p:pic>
      <p:sp>
        <p:nvSpPr>
          <p:cNvPr id="2" name="Titel 1"/>
          <p:cNvSpPr>
            <a:spLocks noGrp="1"/>
          </p:cNvSpPr>
          <p:nvPr>
            <p:ph type="title"/>
          </p:nvPr>
        </p:nvSpPr>
        <p:spPr/>
        <p:txBody>
          <a:bodyPr/>
          <a:lstStyle/>
          <a:p>
            <a:r>
              <a:rPr lang="de-DE" dirty="0" smtClean="0"/>
              <a:t>Linear Basis </a:t>
            </a:r>
            <a:r>
              <a:rPr lang="de-DE" dirty="0" err="1" smtClean="0"/>
              <a:t>Function</a:t>
            </a:r>
            <a:r>
              <a:rPr lang="de-DE" dirty="0" smtClean="0"/>
              <a:t> Model</a:t>
            </a:r>
            <a:endParaRPr lang="de-DE" dirty="0"/>
          </a:p>
        </p:txBody>
      </p:sp>
      <p:sp>
        <p:nvSpPr>
          <p:cNvPr id="4" name="Textfeld 3"/>
          <p:cNvSpPr txBox="1"/>
          <p:nvPr/>
        </p:nvSpPr>
        <p:spPr>
          <a:xfrm>
            <a:off x="1006790" y="3341140"/>
            <a:ext cx="2088232" cy="400110"/>
          </a:xfrm>
          <a:prstGeom prst="rect">
            <a:avLst/>
          </a:prstGeom>
          <a:noFill/>
        </p:spPr>
        <p:txBody>
          <a:bodyPr wrap="square" rtlCol="0">
            <a:spAutoFit/>
          </a:bodyPr>
          <a:lstStyle/>
          <a:p>
            <a:r>
              <a:rPr lang="de-DE" sz="2000" dirty="0" smtClean="0"/>
              <a:t>Output Variables</a:t>
            </a:r>
          </a:p>
        </p:txBody>
      </p:sp>
      <p:sp>
        <p:nvSpPr>
          <p:cNvPr id="5" name="Textfeld 4"/>
          <p:cNvSpPr txBox="1"/>
          <p:nvPr/>
        </p:nvSpPr>
        <p:spPr>
          <a:xfrm>
            <a:off x="3618325" y="3830037"/>
            <a:ext cx="2088232" cy="707886"/>
          </a:xfrm>
          <a:prstGeom prst="rect">
            <a:avLst/>
          </a:prstGeom>
          <a:noFill/>
        </p:spPr>
        <p:txBody>
          <a:bodyPr wrap="square" rtlCol="0">
            <a:spAutoFit/>
          </a:bodyPr>
          <a:lstStyle/>
          <a:p>
            <a:r>
              <a:rPr lang="de-DE" sz="2000" dirty="0" err="1" smtClean="0"/>
              <a:t>Weight</a:t>
            </a:r>
            <a:endParaRPr lang="de-DE" sz="2000" dirty="0" smtClean="0"/>
          </a:p>
          <a:p>
            <a:r>
              <a:rPr lang="de-DE" sz="2000" dirty="0" smtClean="0"/>
              <a:t>Parameters</a:t>
            </a:r>
            <a:endParaRPr lang="de-DE" sz="2000" dirty="0"/>
          </a:p>
        </p:txBody>
      </p:sp>
      <p:sp>
        <p:nvSpPr>
          <p:cNvPr id="6" name="Textfeld 5"/>
          <p:cNvSpPr txBox="1"/>
          <p:nvPr/>
        </p:nvSpPr>
        <p:spPr>
          <a:xfrm>
            <a:off x="5042076" y="3830037"/>
            <a:ext cx="2088232" cy="400110"/>
          </a:xfrm>
          <a:prstGeom prst="rect">
            <a:avLst/>
          </a:prstGeom>
          <a:noFill/>
        </p:spPr>
        <p:txBody>
          <a:bodyPr wrap="square" rtlCol="0">
            <a:spAutoFit/>
          </a:bodyPr>
          <a:lstStyle/>
          <a:p>
            <a:r>
              <a:rPr lang="de-DE" sz="2000" dirty="0" smtClean="0"/>
              <a:t>Basis </a:t>
            </a:r>
            <a:r>
              <a:rPr lang="de-DE" sz="2000" dirty="0" err="1" smtClean="0"/>
              <a:t>Functions</a:t>
            </a:r>
            <a:endParaRPr lang="de-DE" sz="2000" dirty="0"/>
          </a:p>
        </p:txBody>
      </p:sp>
      <p:sp>
        <p:nvSpPr>
          <p:cNvPr id="7" name="Textfeld 6"/>
          <p:cNvSpPr txBox="1"/>
          <p:nvPr/>
        </p:nvSpPr>
        <p:spPr>
          <a:xfrm>
            <a:off x="5587865" y="1884017"/>
            <a:ext cx="2088232" cy="400110"/>
          </a:xfrm>
          <a:prstGeom prst="rect">
            <a:avLst/>
          </a:prstGeom>
          <a:noFill/>
        </p:spPr>
        <p:txBody>
          <a:bodyPr wrap="square" rtlCol="0">
            <a:spAutoFit/>
          </a:bodyPr>
          <a:lstStyle/>
          <a:p>
            <a:r>
              <a:rPr lang="de-DE" sz="2000" dirty="0" smtClean="0"/>
              <a:t>Input Variables</a:t>
            </a:r>
          </a:p>
        </p:txBody>
      </p:sp>
      <p:cxnSp>
        <p:nvCxnSpPr>
          <p:cNvPr id="9" name="Gerade Verbindung mit Pfeil 8"/>
          <p:cNvCxnSpPr/>
          <p:nvPr/>
        </p:nvCxnSpPr>
        <p:spPr bwMode="auto">
          <a:xfrm flipV="1">
            <a:off x="1906268" y="3022708"/>
            <a:ext cx="1044116" cy="33139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Gerade Verbindung mit Pfeil 10"/>
          <p:cNvCxnSpPr/>
          <p:nvPr/>
        </p:nvCxnSpPr>
        <p:spPr bwMode="auto">
          <a:xfrm flipV="1">
            <a:off x="4064306" y="3094363"/>
            <a:ext cx="412128" cy="70546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3" name="Gerade Verbindung mit Pfeil 12"/>
          <p:cNvCxnSpPr/>
          <p:nvPr/>
        </p:nvCxnSpPr>
        <p:spPr bwMode="auto">
          <a:xfrm flipH="1" flipV="1">
            <a:off x="4876498" y="3131668"/>
            <a:ext cx="756084" cy="67762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5" name="Gerade Verbindung mit Pfeil 14"/>
          <p:cNvCxnSpPr/>
          <p:nvPr/>
        </p:nvCxnSpPr>
        <p:spPr bwMode="auto">
          <a:xfrm flipH="1">
            <a:off x="5145870" y="2306225"/>
            <a:ext cx="400823" cy="41086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3" name="Textfeld 22"/>
          <p:cNvSpPr txBox="1"/>
          <p:nvPr/>
        </p:nvSpPr>
        <p:spPr>
          <a:xfrm>
            <a:off x="2519358" y="6092409"/>
            <a:ext cx="2088232" cy="400110"/>
          </a:xfrm>
          <a:prstGeom prst="rect">
            <a:avLst/>
          </a:prstGeom>
          <a:noFill/>
        </p:spPr>
        <p:txBody>
          <a:bodyPr wrap="square" rtlCol="0">
            <a:spAutoFit/>
          </a:bodyPr>
          <a:lstStyle/>
          <a:p>
            <a:r>
              <a:rPr lang="de-DE" sz="2000" dirty="0" smtClean="0"/>
              <a:t>Basis </a:t>
            </a:r>
            <a:r>
              <a:rPr lang="de-DE" sz="2000" dirty="0" err="1" smtClean="0"/>
              <a:t>Functions</a:t>
            </a:r>
            <a:endParaRPr lang="de-DE" sz="2000" dirty="0"/>
          </a:p>
        </p:txBody>
      </p:sp>
      <p:sp>
        <p:nvSpPr>
          <p:cNvPr id="24" name="Textfeld 23"/>
          <p:cNvSpPr txBox="1"/>
          <p:nvPr/>
        </p:nvSpPr>
        <p:spPr>
          <a:xfrm>
            <a:off x="6444208" y="5381260"/>
            <a:ext cx="2088232" cy="707886"/>
          </a:xfrm>
          <a:prstGeom prst="rect">
            <a:avLst/>
          </a:prstGeom>
          <a:noFill/>
        </p:spPr>
        <p:txBody>
          <a:bodyPr wrap="square" rtlCol="0">
            <a:spAutoFit/>
          </a:bodyPr>
          <a:lstStyle/>
          <a:p>
            <a:r>
              <a:rPr lang="de-DE" sz="2000" dirty="0" err="1" smtClean="0"/>
              <a:t>Weight</a:t>
            </a:r>
            <a:endParaRPr lang="de-DE" sz="2000" dirty="0" smtClean="0"/>
          </a:p>
          <a:p>
            <a:r>
              <a:rPr lang="de-DE" sz="2000" dirty="0" smtClean="0"/>
              <a:t>Parameters</a:t>
            </a:r>
            <a:endParaRPr lang="de-DE" sz="2000" dirty="0"/>
          </a:p>
        </p:txBody>
      </p:sp>
      <p:cxnSp>
        <p:nvCxnSpPr>
          <p:cNvPr id="26" name="Gerade Verbindung mit Pfeil 25"/>
          <p:cNvCxnSpPr>
            <a:stCxn id="24" idx="1"/>
          </p:cNvCxnSpPr>
          <p:nvPr/>
        </p:nvCxnSpPr>
        <p:spPr bwMode="auto">
          <a:xfrm flipH="1" flipV="1">
            <a:off x="5940584" y="5562096"/>
            <a:ext cx="503624" cy="17310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8" name="Gerade Verbindung mit Pfeil 27"/>
          <p:cNvCxnSpPr/>
          <p:nvPr/>
        </p:nvCxnSpPr>
        <p:spPr bwMode="auto">
          <a:xfrm flipV="1">
            <a:off x="3473464" y="5861282"/>
            <a:ext cx="180020" cy="26646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9" name="Textfeld 28"/>
          <p:cNvSpPr txBox="1"/>
          <p:nvPr/>
        </p:nvSpPr>
        <p:spPr>
          <a:xfrm>
            <a:off x="3171297" y="1882483"/>
            <a:ext cx="2088232" cy="400110"/>
          </a:xfrm>
          <a:prstGeom prst="rect">
            <a:avLst/>
          </a:prstGeom>
          <a:noFill/>
        </p:spPr>
        <p:txBody>
          <a:bodyPr wrap="square" rtlCol="0">
            <a:spAutoFit/>
          </a:bodyPr>
          <a:lstStyle/>
          <a:p>
            <a:r>
              <a:rPr lang="de-DE" sz="2000" dirty="0" smtClean="0"/>
              <a:t>Bias Term</a:t>
            </a:r>
            <a:endParaRPr lang="de-DE" sz="2000" dirty="0"/>
          </a:p>
        </p:txBody>
      </p:sp>
      <p:cxnSp>
        <p:nvCxnSpPr>
          <p:cNvPr id="30" name="Gerade Verbindung mit Pfeil 29"/>
          <p:cNvCxnSpPr/>
          <p:nvPr/>
        </p:nvCxnSpPr>
        <p:spPr bwMode="auto">
          <a:xfrm>
            <a:off x="3470932" y="2204613"/>
            <a:ext cx="53116" cy="53826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19" name="Grafik 1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037593" y="2717084"/>
            <a:ext cx="2110584" cy="359524"/>
          </a:xfrm>
          <a:prstGeom prst="rect">
            <a:avLst/>
          </a:prstGeom>
        </p:spPr>
      </p:pic>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16</a:t>
            </a:fld>
            <a:endParaRPr lang="de-DE" dirty="0"/>
          </a:p>
        </p:txBody>
      </p:sp>
    </p:spTree>
    <p:extLst>
      <p:ext uri="{BB962C8B-B14F-4D97-AF65-F5344CB8AC3E}">
        <p14:creationId xmlns:p14="http://schemas.microsoft.com/office/powerpoint/2010/main" val="204002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Representing</a:t>
            </a:r>
            <a:r>
              <a:rPr lang="de-DE" dirty="0" smtClean="0"/>
              <a:t> </a:t>
            </a:r>
            <a:r>
              <a:rPr lang="de-DE" dirty="0" err="1" smtClean="0"/>
              <a:t>the</a:t>
            </a:r>
            <a:r>
              <a:rPr lang="de-DE" dirty="0" smtClean="0"/>
              <a:t> </a:t>
            </a:r>
            <a:r>
              <a:rPr lang="de-DE" dirty="0" err="1" smtClean="0"/>
              <a:t>dataset</a:t>
            </a:r>
            <a:r>
              <a:rPr lang="de-DE" dirty="0" smtClean="0"/>
              <a:t> </a:t>
            </a:r>
            <a:r>
              <a:rPr lang="de-DE" dirty="0" err="1" smtClean="0"/>
              <a:t>as</a:t>
            </a:r>
            <a:r>
              <a:rPr lang="de-DE" dirty="0" smtClean="0"/>
              <a:t> a </a:t>
            </a:r>
            <a:r>
              <a:rPr lang="de-DE" dirty="0" err="1" smtClean="0"/>
              <a:t>matrix</a:t>
            </a:r>
            <a:endParaRPr lang="de-DE" dirty="0"/>
          </a:p>
        </p:txBody>
      </p:sp>
      <p:cxnSp>
        <p:nvCxnSpPr>
          <p:cNvPr id="10" name="Gerade Verbindung mit Pfeil 9"/>
          <p:cNvCxnSpPr/>
          <p:nvPr/>
        </p:nvCxnSpPr>
        <p:spPr bwMode="auto">
          <a:xfrm flipV="1">
            <a:off x="5349610" y="3910582"/>
            <a:ext cx="936104"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4" name="Gerade Verbindung mit Pfeil 13"/>
          <p:cNvCxnSpPr/>
          <p:nvPr/>
        </p:nvCxnSpPr>
        <p:spPr bwMode="auto">
          <a:xfrm flipV="1">
            <a:off x="4693777" y="3861048"/>
            <a:ext cx="0" cy="28803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7" name="Gerade Verbindung mit Pfeil 16"/>
          <p:cNvCxnSpPr/>
          <p:nvPr/>
        </p:nvCxnSpPr>
        <p:spPr bwMode="auto">
          <a:xfrm flipH="1" flipV="1">
            <a:off x="2889398" y="3823677"/>
            <a:ext cx="948894" cy="6515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feld 18"/>
          <p:cNvSpPr txBox="1"/>
          <p:nvPr/>
        </p:nvSpPr>
        <p:spPr>
          <a:xfrm>
            <a:off x="3806461" y="5239478"/>
            <a:ext cx="2448272" cy="400110"/>
          </a:xfrm>
          <a:prstGeom prst="rect">
            <a:avLst/>
          </a:prstGeom>
          <a:noFill/>
        </p:spPr>
        <p:txBody>
          <a:bodyPr wrap="square" rtlCol="0">
            <a:spAutoFit/>
          </a:bodyPr>
          <a:lstStyle/>
          <a:p>
            <a:r>
              <a:rPr lang="de-DE" sz="2000" dirty="0" smtClean="0"/>
              <a:t>Design Matrix</a:t>
            </a:r>
          </a:p>
        </p:txBody>
      </p:sp>
      <p:cxnSp>
        <p:nvCxnSpPr>
          <p:cNvPr id="21" name="Gerade Verbindung mit Pfeil 20"/>
          <p:cNvCxnSpPr/>
          <p:nvPr/>
        </p:nvCxnSpPr>
        <p:spPr bwMode="auto">
          <a:xfrm flipV="1">
            <a:off x="4603737" y="4797152"/>
            <a:ext cx="112279" cy="38991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2" name="Textfeld 21"/>
          <p:cNvSpPr txBox="1"/>
          <p:nvPr/>
        </p:nvSpPr>
        <p:spPr>
          <a:xfrm>
            <a:off x="6144015" y="4808085"/>
            <a:ext cx="2088232" cy="400110"/>
          </a:xfrm>
          <a:prstGeom prst="rect">
            <a:avLst/>
          </a:prstGeom>
          <a:noFill/>
        </p:spPr>
        <p:txBody>
          <a:bodyPr wrap="square" rtlCol="0">
            <a:spAutoFit/>
          </a:bodyPr>
          <a:lstStyle/>
          <a:p>
            <a:r>
              <a:rPr lang="de-DE" sz="2000" dirty="0" err="1" smtClean="0"/>
              <a:t>Weight</a:t>
            </a:r>
            <a:r>
              <a:rPr lang="de-DE" sz="2000" dirty="0" smtClean="0"/>
              <a:t> </a:t>
            </a:r>
            <a:r>
              <a:rPr lang="de-DE" sz="2000" dirty="0" err="1" smtClean="0"/>
              <a:t>vector</a:t>
            </a:r>
            <a:endParaRPr lang="de-DE" sz="2000" dirty="0"/>
          </a:p>
        </p:txBody>
      </p:sp>
      <p:cxnSp>
        <p:nvCxnSpPr>
          <p:cNvPr id="23" name="Gerade Verbindung mit Pfeil 22"/>
          <p:cNvCxnSpPr/>
          <p:nvPr/>
        </p:nvCxnSpPr>
        <p:spPr bwMode="auto">
          <a:xfrm flipH="1" flipV="1">
            <a:off x="5148064" y="4637665"/>
            <a:ext cx="995952" cy="30350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6" name="Textfeld 25"/>
          <p:cNvSpPr txBox="1"/>
          <p:nvPr/>
        </p:nvSpPr>
        <p:spPr>
          <a:xfrm>
            <a:off x="1265024" y="4936499"/>
            <a:ext cx="3284073" cy="400110"/>
          </a:xfrm>
          <a:prstGeom prst="rect">
            <a:avLst/>
          </a:prstGeom>
          <a:noFill/>
        </p:spPr>
        <p:txBody>
          <a:bodyPr wrap="square" rtlCol="0">
            <a:spAutoFit/>
          </a:bodyPr>
          <a:lstStyle/>
          <a:p>
            <a:r>
              <a:rPr lang="de-DE" sz="2000" dirty="0" smtClean="0"/>
              <a:t>Output </a:t>
            </a:r>
            <a:r>
              <a:rPr lang="de-DE" sz="2000" dirty="0" err="1" smtClean="0"/>
              <a:t>vector</a:t>
            </a:r>
            <a:endParaRPr lang="de-DE" sz="2000" dirty="0" smtClean="0"/>
          </a:p>
        </p:txBody>
      </p:sp>
      <p:cxnSp>
        <p:nvCxnSpPr>
          <p:cNvPr id="27" name="Gerade Verbindung mit Pfeil 26"/>
          <p:cNvCxnSpPr/>
          <p:nvPr/>
        </p:nvCxnSpPr>
        <p:spPr bwMode="auto">
          <a:xfrm flipV="1">
            <a:off x="2771800" y="4703665"/>
            <a:ext cx="1283984" cy="21683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11" name="Grafik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97267" y="2314931"/>
            <a:ext cx="4637937" cy="1370706"/>
          </a:xfrm>
          <a:prstGeom prst="rect">
            <a:avLst/>
          </a:prstGeom>
        </p:spPr>
      </p:pic>
      <p:pic>
        <p:nvPicPr>
          <p:cNvPr id="12" name="Grafik 1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168689" y="4413665"/>
            <a:ext cx="885739" cy="233644"/>
          </a:xfrm>
          <a:prstGeom prst="rect">
            <a:avLst/>
          </a:prstGeom>
        </p:spPr>
      </p:pic>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17</a:t>
            </a:fld>
            <a:endParaRPr lang="de-DE" dirty="0"/>
          </a:p>
        </p:txBody>
      </p:sp>
    </p:spTree>
    <p:extLst>
      <p:ext uri="{BB962C8B-B14F-4D97-AF65-F5344CB8AC3E}">
        <p14:creationId xmlns:p14="http://schemas.microsoft.com/office/powerpoint/2010/main" val="92365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 19"/>
          <p:cNvGraphicFramePr/>
          <p:nvPr>
            <p:extLst>
              <p:ext uri="{D42A27DB-BD31-4B8C-83A1-F6EECF244321}">
                <p14:modId xmlns:p14="http://schemas.microsoft.com/office/powerpoint/2010/main" val="32780346"/>
              </p:ext>
            </p:extLst>
          </p:nvPr>
        </p:nvGraphicFramePr>
        <p:xfrm>
          <a:off x="859137" y="1902443"/>
          <a:ext cx="7776864" cy="265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dirty="0" err="1" smtClean="0"/>
              <a:t>Nonlinear</a:t>
            </a:r>
            <a:r>
              <a:rPr lang="de-DE" dirty="0" smtClean="0"/>
              <a:t> </a:t>
            </a:r>
            <a:r>
              <a:rPr lang="de-DE" dirty="0" err="1" smtClean="0"/>
              <a:t>regression</a:t>
            </a:r>
            <a:endParaRPr lang="de-DE" dirty="0"/>
          </a:p>
        </p:txBody>
      </p:sp>
      <p:grpSp>
        <p:nvGrpSpPr>
          <p:cNvPr id="14" name="Gruppieren 13"/>
          <p:cNvGrpSpPr/>
          <p:nvPr/>
        </p:nvGrpSpPr>
        <p:grpSpPr>
          <a:xfrm>
            <a:off x="1130598" y="4932600"/>
            <a:ext cx="1697832" cy="1129678"/>
            <a:chOff x="1021556" y="5535101"/>
            <a:chExt cx="1697832" cy="1129678"/>
          </a:xfrm>
        </p:grpSpPr>
        <p:grpSp>
          <p:nvGrpSpPr>
            <p:cNvPr id="21" name="Gruppieren 20"/>
            <p:cNvGrpSpPr/>
            <p:nvPr/>
          </p:nvGrpSpPr>
          <p:grpSpPr>
            <a:xfrm>
              <a:off x="1115616" y="5535101"/>
              <a:ext cx="1467650" cy="1129678"/>
              <a:chOff x="476108" y="6252895"/>
              <a:chExt cx="2179166" cy="1677345"/>
            </a:xfrm>
          </p:grpSpPr>
          <p:grpSp>
            <p:nvGrpSpPr>
              <p:cNvPr id="22" name="Gruppieren 21"/>
              <p:cNvGrpSpPr/>
              <p:nvPr/>
            </p:nvGrpSpPr>
            <p:grpSpPr>
              <a:xfrm>
                <a:off x="476108" y="6252895"/>
                <a:ext cx="2179166" cy="1677345"/>
                <a:chOff x="1024682" y="2929049"/>
                <a:chExt cx="3549600" cy="2732199"/>
              </a:xfrm>
            </p:grpSpPr>
            <p:sp>
              <p:nvSpPr>
                <p:cNvPr id="33" name="Ellipse 32"/>
                <p:cNvSpPr/>
                <p:nvPr/>
              </p:nvSpPr>
              <p:spPr bwMode="auto">
                <a:xfrm>
                  <a:off x="1873067" y="4480945"/>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34" name="Ellipse 33"/>
                <p:cNvSpPr/>
                <p:nvPr/>
              </p:nvSpPr>
              <p:spPr bwMode="auto">
                <a:xfrm>
                  <a:off x="2326025" y="5071096"/>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35" name="Ellipse 34"/>
                <p:cNvSpPr/>
                <p:nvPr/>
              </p:nvSpPr>
              <p:spPr bwMode="auto">
                <a:xfrm>
                  <a:off x="1352191" y="5149879"/>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36" name="Gerade Verbindung mit Pfeil 35"/>
                <p:cNvCxnSpPr/>
                <p:nvPr/>
              </p:nvCxnSpPr>
              <p:spPr bwMode="auto">
                <a:xfrm>
                  <a:off x="1024682" y="2929049"/>
                  <a:ext cx="21208" cy="2732199"/>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37" name="Gerade Verbindung mit Pfeil 36"/>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38" name="Ellipse 37"/>
                <p:cNvSpPr/>
                <p:nvPr/>
              </p:nvSpPr>
              <p:spPr bwMode="auto">
                <a:xfrm>
                  <a:off x="2792884" y="5071094"/>
                  <a:ext cx="216023" cy="216024"/>
                </a:xfrm>
                <a:prstGeom prst="ellipse">
                  <a:avLst/>
                </a:prstGeom>
                <a:solidFill>
                  <a:srgbClr val="000000"/>
                </a:solidFill>
                <a:ln w="9525" algn="ctr">
                  <a:noFill/>
                  <a:round/>
                  <a:headEnd/>
                  <a:tailEnd/>
                </a:ln>
              </p:spPr>
              <p:txBody>
                <a:bodyPr rtlCol="0" anchor="ctr"/>
                <a:lstStyle/>
                <a:p>
                  <a:pPr algn="ctr"/>
                  <a:endParaRPr lang="de-DE"/>
                </a:p>
              </p:txBody>
            </p:sp>
          </p:grpSp>
          <p:sp>
            <p:nvSpPr>
              <p:cNvPr id="25" name="Ellipse 24"/>
              <p:cNvSpPr/>
              <p:nvPr/>
            </p:nvSpPr>
            <p:spPr bwMode="auto">
              <a:xfrm>
                <a:off x="1373270" y="7760075"/>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7" name="Ellipse 26"/>
              <p:cNvSpPr/>
              <p:nvPr/>
            </p:nvSpPr>
            <p:spPr bwMode="auto">
              <a:xfrm>
                <a:off x="1694261" y="7365051"/>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31" name="Ellipse 30"/>
              <p:cNvSpPr/>
              <p:nvPr/>
            </p:nvSpPr>
            <p:spPr bwMode="auto">
              <a:xfrm>
                <a:off x="1165809" y="7365051"/>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32" name="Ellipse 31"/>
              <p:cNvSpPr/>
              <p:nvPr/>
            </p:nvSpPr>
            <p:spPr bwMode="auto">
              <a:xfrm>
                <a:off x="829457" y="7396722"/>
                <a:ext cx="132621" cy="132621"/>
              </a:xfrm>
              <a:prstGeom prst="ellipse">
                <a:avLst/>
              </a:prstGeom>
              <a:solidFill>
                <a:srgbClr val="000000"/>
              </a:solidFill>
              <a:ln w="9525" algn="ctr">
                <a:noFill/>
                <a:round/>
                <a:headEnd/>
                <a:tailEnd/>
              </a:ln>
            </p:spPr>
            <p:txBody>
              <a:bodyPr rtlCol="0" anchor="ctr"/>
              <a:lstStyle/>
              <a:p>
                <a:pPr algn="ctr"/>
                <a:endParaRPr lang="de-DE"/>
              </a:p>
            </p:txBody>
          </p:sp>
        </p:grpSp>
        <p:sp>
          <p:nvSpPr>
            <p:cNvPr id="40" name="Ellipse 39"/>
            <p:cNvSpPr/>
            <p:nvPr/>
          </p:nvSpPr>
          <p:spPr bwMode="auto">
            <a:xfrm>
              <a:off x="2025351" y="6176759"/>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41" name="Ellipse 40"/>
            <p:cNvSpPr/>
            <p:nvPr/>
          </p:nvSpPr>
          <p:spPr bwMode="auto">
            <a:xfrm>
              <a:off x="2125181" y="6284127"/>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42" name="Ellipse 41"/>
            <p:cNvSpPr/>
            <p:nvPr/>
          </p:nvSpPr>
          <p:spPr bwMode="auto">
            <a:xfrm>
              <a:off x="2198628" y="6420768"/>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43" name="Ellipse 42"/>
            <p:cNvSpPr/>
            <p:nvPr/>
          </p:nvSpPr>
          <p:spPr bwMode="auto">
            <a:xfrm>
              <a:off x="2292274" y="6537261"/>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44" name="Ellipse 43"/>
            <p:cNvSpPr/>
            <p:nvPr/>
          </p:nvSpPr>
          <p:spPr bwMode="auto">
            <a:xfrm>
              <a:off x="2396005" y="6420526"/>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45" name="Ellipse 44"/>
            <p:cNvSpPr/>
            <p:nvPr/>
          </p:nvSpPr>
          <p:spPr bwMode="auto">
            <a:xfrm>
              <a:off x="2481089" y="6278229"/>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12" name="Freihandform 11"/>
            <p:cNvSpPr/>
            <p:nvPr/>
          </p:nvSpPr>
          <p:spPr bwMode="auto">
            <a:xfrm>
              <a:off x="1021556" y="6212680"/>
              <a:ext cx="1697832" cy="385764"/>
            </a:xfrm>
            <a:custGeom>
              <a:avLst/>
              <a:gdLst>
                <a:gd name="connsiteX0" fmla="*/ 0 w 1697832"/>
                <a:gd name="connsiteY0" fmla="*/ 242889 h 385764"/>
                <a:gd name="connsiteX1" fmla="*/ 171450 w 1697832"/>
                <a:gd name="connsiteY1" fmla="*/ 373858 h 385764"/>
                <a:gd name="connsiteX2" fmla="*/ 492919 w 1697832"/>
                <a:gd name="connsiteY2" fmla="*/ 1 h 385764"/>
                <a:gd name="connsiteX3" fmla="*/ 738188 w 1697832"/>
                <a:gd name="connsiteY3" fmla="*/ 378620 h 385764"/>
                <a:gd name="connsiteX4" fmla="*/ 1050132 w 1697832"/>
                <a:gd name="connsiteY4" fmla="*/ 14289 h 385764"/>
                <a:gd name="connsiteX5" fmla="*/ 1316832 w 1697832"/>
                <a:gd name="connsiteY5" fmla="*/ 385764 h 385764"/>
                <a:gd name="connsiteX6" fmla="*/ 1550194 w 1697832"/>
                <a:gd name="connsiteY6" fmla="*/ 14289 h 385764"/>
                <a:gd name="connsiteX7" fmla="*/ 1697832 w 1697832"/>
                <a:gd name="connsiteY7" fmla="*/ 245270 h 38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832" h="385764">
                  <a:moveTo>
                    <a:pt x="0" y="242889"/>
                  </a:moveTo>
                  <a:cubicBezTo>
                    <a:pt x="44648" y="328614"/>
                    <a:pt x="89297" y="414339"/>
                    <a:pt x="171450" y="373858"/>
                  </a:cubicBezTo>
                  <a:cubicBezTo>
                    <a:pt x="253603" y="333377"/>
                    <a:pt x="398463" y="-793"/>
                    <a:pt x="492919" y="1"/>
                  </a:cubicBezTo>
                  <a:cubicBezTo>
                    <a:pt x="587375" y="795"/>
                    <a:pt x="645319" y="376239"/>
                    <a:pt x="738188" y="378620"/>
                  </a:cubicBezTo>
                  <a:cubicBezTo>
                    <a:pt x="831057" y="381001"/>
                    <a:pt x="953691" y="13098"/>
                    <a:pt x="1050132" y="14289"/>
                  </a:cubicBezTo>
                  <a:cubicBezTo>
                    <a:pt x="1146573" y="15480"/>
                    <a:pt x="1233488" y="385764"/>
                    <a:pt x="1316832" y="385764"/>
                  </a:cubicBezTo>
                  <a:cubicBezTo>
                    <a:pt x="1400176" y="385764"/>
                    <a:pt x="1486694" y="37705"/>
                    <a:pt x="1550194" y="14289"/>
                  </a:cubicBezTo>
                  <a:cubicBezTo>
                    <a:pt x="1613694" y="-9127"/>
                    <a:pt x="1655763" y="118071"/>
                    <a:pt x="1697832" y="245270"/>
                  </a:cubicBezTo>
                </a:path>
              </a:pathLst>
            </a:custGeom>
            <a:ln w="28575">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grpSp>
      <p:grpSp>
        <p:nvGrpSpPr>
          <p:cNvPr id="78" name="Gruppieren 77"/>
          <p:cNvGrpSpPr/>
          <p:nvPr/>
        </p:nvGrpSpPr>
        <p:grpSpPr>
          <a:xfrm>
            <a:off x="3927022" y="4889485"/>
            <a:ext cx="1738999" cy="1369545"/>
            <a:chOff x="3724639" y="5332425"/>
            <a:chExt cx="1738999" cy="1369545"/>
          </a:xfrm>
        </p:grpSpPr>
        <p:grpSp>
          <p:nvGrpSpPr>
            <p:cNvPr id="46" name="Gruppieren 45"/>
            <p:cNvGrpSpPr/>
            <p:nvPr/>
          </p:nvGrpSpPr>
          <p:grpSpPr>
            <a:xfrm>
              <a:off x="3724639" y="5332425"/>
              <a:ext cx="1467650" cy="1157493"/>
              <a:chOff x="1115616" y="5507286"/>
              <a:chExt cx="1467650" cy="1157493"/>
            </a:xfrm>
          </p:grpSpPr>
          <p:grpSp>
            <p:nvGrpSpPr>
              <p:cNvPr id="47" name="Gruppieren 46"/>
              <p:cNvGrpSpPr/>
              <p:nvPr/>
            </p:nvGrpSpPr>
            <p:grpSpPr>
              <a:xfrm>
                <a:off x="1115616" y="5507286"/>
                <a:ext cx="1467650" cy="1157493"/>
                <a:chOff x="476108" y="6211596"/>
                <a:chExt cx="2179166" cy="1718645"/>
              </a:xfrm>
            </p:grpSpPr>
            <p:grpSp>
              <p:nvGrpSpPr>
                <p:cNvPr id="55" name="Gruppieren 54"/>
                <p:cNvGrpSpPr/>
                <p:nvPr/>
              </p:nvGrpSpPr>
              <p:grpSpPr>
                <a:xfrm>
                  <a:off x="476108" y="6211596"/>
                  <a:ext cx="2179166" cy="1718645"/>
                  <a:chOff x="1024682" y="2861777"/>
                  <a:chExt cx="3549600" cy="2799471"/>
                </a:xfrm>
              </p:grpSpPr>
              <p:sp>
                <p:nvSpPr>
                  <p:cNvPr id="60" name="Ellipse 59"/>
                  <p:cNvSpPr/>
                  <p:nvPr/>
                </p:nvSpPr>
                <p:spPr bwMode="auto">
                  <a:xfrm>
                    <a:off x="1708254" y="4626378"/>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61" name="Ellipse 60"/>
                  <p:cNvSpPr/>
                  <p:nvPr/>
                </p:nvSpPr>
                <p:spPr bwMode="auto">
                  <a:xfrm>
                    <a:off x="2650661" y="4305660"/>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62" name="Ellipse 61"/>
                  <p:cNvSpPr/>
                  <p:nvPr/>
                </p:nvSpPr>
                <p:spPr bwMode="auto">
                  <a:xfrm>
                    <a:off x="1352191" y="5149879"/>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63" name="Gerade Verbindung mit Pfeil 62"/>
                  <p:cNvCxnSpPr/>
                  <p:nvPr/>
                </p:nvCxnSpPr>
                <p:spPr bwMode="auto">
                  <a:xfrm>
                    <a:off x="1024682" y="2861777"/>
                    <a:ext cx="21208" cy="2799471"/>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64" name="Gerade Verbindung mit Pfeil 63"/>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grpSp>
            <p:sp>
              <p:nvSpPr>
                <p:cNvPr id="58" name="Ellipse 57"/>
                <p:cNvSpPr/>
                <p:nvPr/>
              </p:nvSpPr>
              <p:spPr bwMode="auto">
                <a:xfrm>
                  <a:off x="1298362" y="7131945"/>
                  <a:ext cx="132621" cy="132621"/>
                </a:xfrm>
                <a:prstGeom prst="ellipse">
                  <a:avLst/>
                </a:prstGeom>
                <a:solidFill>
                  <a:srgbClr val="000000"/>
                </a:solidFill>
                <a:ln w="9525" algn="ctr">
                  <a:noFill/>
                  <a:round/>
                  <a:headEnd/>
                  <a:tailEnd/>
                </a:ln>
              </p:spPr>
              <p:txBody>
                <a:bodyPr rtlCol="0" anchor="ctr"/>
                <a:lstStyle/>
                <a:p>
                  <a:pPr algn="ctr"/>
                  <a:endParaRPr lang="de-DE"/>
                </a:p>
              </p:txBody>
            </p:sp>
          </p:grpSp>
          <p:sp>
            <p:nvSpPr>
              <p:cNvPr id="48" name="Ellipse 47"/>
              <p:cNvSpPr/>
              <p:nvPr/>
            </p:nvSpPr>
            <p:spPr bwMode="auto">
              <a:xfrm>
                <a:off x="1887369" y="6124866"/>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50" name="Ellipse 49"/>
              <p:cNvSpPr/>
              <p:nvPr/>
            </p:nvSpPr>
            <p:spPr bwMode="auto">
              <a:xfrm>
                <a:off x="2336863" y="5976112"/>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53" name="Ellipse 52"/>
              <p:cNvSpPr/>
              <p:nvPr/>
            </p:nvSpPr>
            <p:spPr bwMode="auto">
              <a:xfrm>
                <a:off x="2433545" y="5960027"/>
                <a:ext cx="89319" cy="89319"/>
              </a:xfrm>
              <a:prstGeom prst="ellipse">
                <a:avLst/>
              </a:prstGeom>
              <a:solidFill>
                <a:srgbClr val="000000"/>
              </a:solidFill>
              <a:ln w="9525" algn="ctr">
                <a:noFill/>
                <a:round/>
                <a:headEnd/>
                <a:tailEnd/>
              </a:ln>
            </p:spPr>
            <p:txBody>
              <a:bodyPr rtlCol="0" anchor="ctr"/>
              <a:lstStyle/>
              <a:p>
                <a:pPr algn="ctr"/>
                <a:endParaRPr lang="de-DE"/>
              </a:p>
            </p:txBody>
          </p:sp>
        </p:grpSp>
        <p:sp>
          <p:nvSpPr>
            <p:cNvPr id="16" name="Freihandform 15"/>
            <p:cNvSpPr/>
            <p:nvPr/>
          </p:nvSpPr>
          <p:spPr bwMode="auto">
            <a:xfrm>
              <a:off x="3851920" y="5805264"/>
              <a:ext cx="1400175" cy="615111"/>
            </a:xfrm>
            <a:custGeom>
              <a:avLst/>
              <a:gdLst>
                <a:gd name="connsiteX0" fmla="*/ 0 w 1400175"/>
                <a:gd name="connsiteY0" fmla="*/ 615111 h 615111"/>
                <a:gd name="connsiteX1" fmla="*/ 247650 w 1400175"/>
                <a:gd name="connsiteY1" fmla="*/ 262686 h 615111"/>
                <a:gd name="connsiteX2" fmla="*/ 587375 w 1400175"/>
                <a:gd name="connsiteY2" fmla="*/ 170611 h 615111"/>
                <a:gd name="connsiteX3" fmla="*/ 866775 w 1400175"/>
                <a:gd name="connsiteY3" fmla="*/ 221411 h 615111"/>
                <a:gd name="connsiteX4" fmla="*/ 1073150 w 1400175"/>
                <a:gd name="connsiteY4" fmla="*/ 27736 h 615111"/>
                <a:gd name="connsiteX5" fmla="*/ 1400175 w 1400175"/>
                <a:gd name="connsiteY5" fmla="*/ 5511 h 61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175" h="615111">
                  <a:moveTo>
                    <a:pt x="0" y="615111"/>
                  </a:moveTo>
                  <a:cubicBezTo>
                    <a:pt x="74877" y="475940"/>
                    <a:pt x="149754" y="336769"/>
                    <a:pt x="247650" y="262686"/>
                  </a:cubicBezTo>
                  <a:cubicBezTo>
                    <a:pt x="345546" y="188603"/>
                    <a:pt x="484187" y="177490"/>
                    <a:pt x="587375" y="170611"/>
                  </a:cubicBezTo>
                  <a:cubicBezTo>
                    <a:pt x="690563" y="163732"/>
                    <a:pt x="785813" y="245223"/>
                    <a:pt x="866775" y="221411"/>
                  </a:cubicBezTo>
                  <a:cubicBezTo>
                    <a:pt x="947737" y="197599"/>
                    <a:pt x="984250" y="63719"/>
                    <a:pt x="1073150" y="27736"/>
                  </a:cubicBezTo>
                  <a:cubicBezTo>
                    <a:pt x="1162050" y="-8247"/>
                    <a:pt x="1281112" y="-1368"/>
                    <a:pt x="1400175" y="5511"/>
                  </a:cubicBezTo>
                </a:path>
              </a:pathLst>
            </a:custGeom>
            <a:ln w="28575">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cxnSp>
          <p:nvCxnSpPr>
            <p:cNvPr id="70" name="Gerader Verbinder 69"/>
            <p:cNvCxnSpPr/>
            <p:nvPr/>
          </p:nvCxnSpPr>
          <p:spPr bwMode="auto">
            <a:xfrm>
              <a:off x="5418708" y="5725411"/>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5" name="Gruppieren 74"/>
            <p:cNvGrpSpPr/>
            <p:nvPr/>
          </p:nvGrpSpPr>
          <p:grpSpPr>
            <a:xfrm>
              <a:off x="3834532" y="5568954"/>
              <a:ext cx="1629106" cy="1133016"/>
              <a:chOff x="3779544" y="5805030"/>
              <a:chExt cx="1629106" cy="1133016"/>
            </a:xfrm>
          </p:grpSpPr>
          <p:sp>
            <p:nvSpPr>
              <p:cNvPr id="18" name="Freihandform 17"/>
              <p:cNvSpPr/>
              <p:nvPr/>
            </p:nvSpPr>
            <p:spPr bwMode="auto">
              <a:xfrm>
                <a:off x="3779544" y="5805030"/>
                <a:ext cx="1609725" cy="326664"/>
              </a:xfrm>
              <a:custGeom>
                <a:avLst/>
                <a:gdLst>
                  <a:gd name="connsiteX0" fmla="*/ 0 w 1609725"/>
                  <a:gd name="connsiteY0" fmla="*/ 326664 h 326664"/>
                  <a:gd name="connsiteX1" fmla="*/ 365125 w 1609725"/>
                  <a:gd name="connsiteY1" fmla="*/ 212364 h 326664"/>
                  <a:gd name="connsiteX2" fmla="*/ 711200 w 1609725"/>
                  <a:gd name="connsiteY2" fmla="*/ 244114 h 326664"/>
                  <a:gd name="connsiteX3" fmla="*/ 908050 w 1609725"/>
                  <a:gd name="connsiteY3" fmla="*/ 5989 h 326664"/>
                  <a:gd name="connsiteX4" fmla="*/ 1200150 w 1609725"/>
                  <a:gd name="connsiteY4" fmla="*/ 66314 h 326664"/>
                  <a:gd name="connsiteX5" fmla="*/ 1609725 w 1609725"/>
                  <a:gd name="connsiteY5" fmla="*/ 5989 h 32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725" h="326664">
                    <a:moveTo>
                      <a:pt x="0" y="326664"/>
                    </a:moveTo>
                    <a:cubicBezTo>
                      <a:pt x="123296" y="276393"/>
                      <a:pt x="246592" y="226122"/>
                      <a:pt x="365125" y="212364"/>
                    </a:cubicBezTo>
                    <a:cubicBezTo>
                      <a:pt x="483658" y="198606"/>
                      <a:pt x="620713" y="278510"/>
                      <a:pt x="711200" y="244114"/>
                    </a:cubicBezTo>
                    <a:cubicBezTo>
                      <a:pt x="801687" y="209718"/>
                      <a:pt x="826558" y="35622"/>
                      <a:pt x="908050" y="5989"/>
                    </a:cubicBezTo>
                    <a:cubicBezTo>
                      <a:pt x="989542" y="-23644"/>
                      <a:pt x="1083204" y="66314"/>
                      <a:pt x="1200150" y="66314"/>
                    </a:cubicBezTo>
                    <a:cubicBezTo>
                      <a:pt x="1317096" y="66314"/>
                      <a:pt x="1463410" y="36151"/>
                      <a:pt x="1609725" y="5989"/>
                    </a:cubicBezTo>
                  </a:path>
                </a:pathLst>
              </a:cu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sp>
            <p:nvSpPr>
              <p:cNvPr id="19" name="Freihandform 18"/>
              <p:cNvSpPr/>
              <p:nvPr/>
            </p:nvSpPr>
            <p:spPr bwMode="auto">
              <a:xfrm>
                <a:off x="3849725" y="6165500"/>
                <a:ext cx="1558925" cy="772546"/>
              </a:xfrm>
              <a:custGeom>
                <a:avLst/>
                <a:gdLst>
                  <a:gd name="connsiteX0" fmla="*/ 0 w 1558925"/>
                  <a:gd name="connsiteY0" fmla="*/ 772546 h 772546"/>
                  <a:gd name="connsiteX1" fmla="*/ 215900 w 1558925"/>
                  <a:gd name="connsiteY1" fmla="*/ 378846 h 772546"/>
                  <a:gd name="connsiteX2" fmla="*/ 558800 w 1558925"/>
                  <a:gd name="connsiteY2" fmla="*/ 204221 h 772546"/>
                  <a:gd name="connsiteX3" fmla="*/ 876300 w 1558925"/>
                  <a:gd name="connsiteY3" fmla="*/ 359796 h 772546"/>
                  <a:gd name="connsiteX4" fmla="*/ 1146175 w 1558925"/>
                  <a:gd name="connsiteY4" fmla="*/ 39121 h 772546"/>
                  <a:gd name="connsiteX5" fmla="*/ 1558925 w 1558925"/>
                  <a:gd name="connsiteY5" fmla="*/ 16896 h 77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925" h="772546">
                    <a:moveTo>
                      <a:pt x="0" y="772546"/>
                    </a:moveTo>
                    <a:cubicBezTo>
                      <a:pt x="61383" y="623056"/>
                      <a:pt x="122767" y="473567"/>
                      <a:pt x="215900" y="378846"/>
                    </a:cubicBezTo>
                    <a:cubicBezTo>
                      <a:pt x="309033" y="284125"/>
                      <a:pt x="448733" y="207396"/>
                      <a:pt x="558800" y="204221"/>
                    </a:cubicBezTo>
                    <a:cubicBezTo>
                      <a:pt x="668867" y="201046"/>
                      <a:pt x="778404" y="387313"/>
                      <a:pt x="876300" y="359796"/>
                    </a:cubicBezTo>
                    <a:cubicBezTo>
                      <a:pt x="974196" y="332279"/>
                      <a:pt x="1032404" y="96271"/>
                      <a:pt x="1146175" y="39121"/>
                    </a:cubicBezTo>
                    <a:cubicBezTo>
                      <a:pt x="1259946" y="-18029"/>
                      <a:pt x="1409435" y="-567"/>
                      <a:pt x="1558925" y="16896"/>
                    </a:cubicBezTo>
                  </a:path>
                </a:pathLst>
              </a:cu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grpSp>
      </p:grpSp>
      <p:grpSp>
        <p:nvGrpSpPr>
          <p:cNvPr id="79" name="Gruppieren 78"/>
          <p:cNvGrpSpPr/>
          <p:nvPr/>
        </p:nvGrpSpPr>
        <p:grpSpPr>
          <a:xfrm>
            <a:off x="6670528" y="4882288"/>
            <a:ext cx="1694069" cy="1157493"/>
            <a:chOff x="3724639" y="5332425"/>
            <a:chExt cx="1694069" cy="1157493"/>
          </a:xfrm>
        </p:grpSpPr>
        <p:grpSp>
          <p:nvGrpSpPr>
            <p:cNvPr id="80" name="Gruppieren 79"/>
            <p:cNvGrpSpPr/>
            <p:nvPr/>
          </p:nvGrpSpPr>
          <p:grpSpPr>
            <a:xfrm>
              <a:off x="3724639" y="5332425"/>
              <a:ext cx="1467650" cy="1157493"/>
              <a:chOff x="1115616" y="5507286"/>
              <a:chExt cx="1467650" cy="1157493"/>
            </a:xfrm>
          </p:grpSpPr>
          <p:grpSp>
            <p:nvGrpSpPr>
              <p:cNvPr id="86" name="Gruppieren 85"/>
              <p:cNvGrpSpPr/>
              <p:nvPr/>
            </p:nvGrpSpPr>
            <p:grpSpPr>
              <a:xfrm>
                <a:off x="1115616" y="5507286"/>
                <a:ext cx="1467650" cy="1157493"/>
                <a:chOff x="476108" y="6211596"/>
                <a:chExt cx="2179166" cy="1718645"/>
              </a:xfrm>
            </p:grpSpPr>
            <p:grpSp>
              <p:nvGrpSpPr>
                <p:cNvPr id="90" name="Gruppieren 89"/>
                <p:cNvGrpSpPr/>
                <p:nvPr/>
              </p:nvGrpSpPr>
              <p:grpSpPr>
                <a:xfrm>
                  <a:off x="476108" y="6211596"/>
                  <a:ext cx="2179166" cy="1718645"/>
                  <a:chOff x="1024682" y="2861777"/>
                  <a:chExt cx="3549600" cy="2799471"/>
                </a:xfrm>
              </p:grpSpPr>
              <p:sp>
                <p:nvSpPr>
                  <p:cNvPr id="92" name="Ellipse 91"/>
                  <p:cNvSpPr/>
                  <p:nvPr/>
                </p:nvSpPr>
                <p:spPr bwMode="auto">
                  <a:xfrm>
                    <a:off x="1645009" y="4228788"/>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93" name="Ellipse 92"/>
                  <p:cNvSpPr/>
                  <p:nvPr/>
                </p:nvSpPr>
                <p:spPr bwMode="auto">
                  <a:xfrm>
                    <a:off x="2460156" y="3003464"/>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94" name="Ellipse 93"/>
                  <p:cNvSpPr/>
                  <p:nvPr/>
                </p:nvSpPr>
                <p:spPr bwMode="auto">
                  <a:xfrm>
                    <a:off x="1537010" y="4435795"/>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95" name="Gerade Verbindung mit Pfeil 94"/>
                  <p:cNvCxnSpPr/>
                  <p:nvPr/>
                </p:nvCxnSpPr>
                <p:spPr bwMode="auto">
                  <a:xfrm>
                    <a:off x="1024682" y="2861777"/>
                    <a:ext cx="21208" cy="2799471"/>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96" name="Gerade Verbindung mit Pfeil 95"/>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grpSp>
            <p:sp>
              <p:nvSpPr>
                <p:cNvPr id="91" name="Ellipse 90"/>
                <p:cNvSpPr/>
                <p:nvPr/>
              </p:nvSpPr>
              <p:spPr bwMode="auto">
                <a:xfrm>
                  <a:off x="1254040" y="6427764"/>
                  <a:ext cx="132621" cy="132621"/>
                </a:xfrm>
                <a:prstGeom prst="ellipse">
                  <a:avLst/>
                </a:prstGeom>
                <a:solidFill>
                  <a:srgbClr val="000000"/>
                </a:solidFill>
                <a:ln w="9525" algn="ctr">
                  <a:noFill/>
                  <a:round/>
                  <a:headEnd/>
                  <a:tailEnd/>
                </a:ln>
              </p:spPr>
              <p:txBody>
                <a:bodyPr rtlCol="0" anchor="ctr"/>
                <a:lstStyle/>
                <a:p>
                  <a:pPr algn="ctr"/>
                  <a:endParaRPr lang="de-DE"/>
                </a:p>
              </p:txBody>
            </p:sp>
          </p:grpSp>
          <p:sp>
            <p:nvSpPr>
              <p:cNvPr id="87" name="Ellipse 86"/>
              <p:cNvSpPr/>
              <p:nvPr/>
            </p:nvSpPr>
            <p:spPr bwMode="auto">
              <a:xfrm>
                <a:off x="1809166" y="5599447"/>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88" name="Ellipse 87"/>
              <p:cNvSpPr/>
              <p:nvPr/>
            </p:nvSpPr>
            <p:spPr bwMode="auto">
              <a:xfrm>
                <a:off x="2244030" y="5904377"/>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89" name="Ellipse 88"/>
              <p:cNvSpPr/>
              <p:nvPr/>
            </p:nvSpPr>
            <p:spPr bwMode="auto">
              <a:xfrm>
                <a:off x="2358753" y="5913822"/>
                <a:ext cx="89319" cy="89319"/>
              </a:xfrm>
              <a:prstGeom prst="ellipse">
                <a:avLst/>
              </a:prstGeom>
              <a:solidFill>
                <a:srgbClr val="000000"/>
              </a:solidFill>
              <a:ln w="9525" algn="ctr">
                <a:noFill/>
                <a:round/>
                <a:headEnd/>
                <a:tailEnd/>
              </a:ln>
            </p:spPr>
            <p:txBody>
              <a:bodyPr rtlCol="0" anchor="ctr"/>
              <a:lstStyle/>
              <a:p>
                <a:pPr algn="ctr"/>
                <a:endParaRPr lang="de-DE"/>
              </a:p>
            </p:txBody>
          </p:sp>
        </p:grpSp>
        <p:cxnSp>
          <p:nvCxnSpPr>
            <p:cNvPr id="82" name="Gerader Verbinder 81"/>
            <p:cNvCxnSpPr/>
            <p:nvPr/>
          </p:nvCxnSpPr>
          <p:spPr bwMode="auto">
            <a:xfrm>
              <a:off x="5418708" y="5725411"/>
              <a:ext cx="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9" name="Ellipse 98"/>
          <p:cNvSpPr/>
          <p:nvPr/>
        </p:nvSpPr>
        <p:spPr bwMode="auto">
          <a:xfrm>
            <a:off x="7293455" y="5265886"/>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100" name="Ellipse 99"/>
          <p:cNvSpPr/>
          <p:nvPr/>
        </p:nvSpPr>
        <p:spPr bwMode="auto">
          <a:xfrm>
            <a:off x="7382774" y="5176489"/>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101" name="Ellipse 100"/>
          <p:cNvSpPr/>
          <p:nvPr/>
        </p:nvSpPr>
        <p:spPr bwMode="auto">
          <a:xfrm>
            <a:off x="7408178" y="5270762"/>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102" name="Ellipse 101"/>
          <p:cNvSpPr/>
          <p:nvPr/>
        </p:nvSpPr>
        <p:spPr bwMode="auto">
          <a:xfrm>
            <a:off x="7346083" y="5349569"/>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103" name="Freihandform 102"/>
          <p:cNvSpPr/>
          <p:nvPr/>
        </p:nvSpPr>
        <p:spPr bwMode="auto">
          <a:xfrm>
            <a:off x="6743619" y="5118324"/>
            <a:ext cx="1676400" cy="642336"/>
          </a:xfrm>
          <a:custGeom>
            <a:avLst/>
            <a:gdLst>
              <a:gd name="connsiteX0" fmla="*/ 0 w 1676400"/>
              <a:gd name="connsiteY0" fmla="*/ 640294 h 642336"/>
              <a:gd name="connsiteX1" fmla="*/ 300038 w 1676400"/>
              <a:gd name="connsiteY1" fmla="*/ 573619 h 642336"/>
              <a:gd name="connsiteX2" fmla="*/ 457200 w 1676400"/>
              <a:gd name="connsiteY2" fmla="*/ 187857 h 642336"/>
              <a:gd name="connsiteX3" fmla="*/ 595313 w 1676400"/>
              <a:gd name="connsiteY3" fmla="*/ 21169 h 642336"/>
              <a:gd name="connsiteX4" fmla="*/ 847725 w 1676400"/>
              <a:gd name="connsiteY4" fmla="*/ 40219 h 642336"/>
              <a:gd name="connsiteX5" fmla="*/ 1033463 w 1676400"/>
              <a:gd name="connsiteY5" fmla="*/ 364069 h 642336"/>
              <a:gd name="connsiteX6" fmla="*/ 1676400 w 1676400"/>
              <a:gd name="connsiteY6" fmla="*/ 383119 h 6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642336">
                <a:moveTo>
                  <a:pt x="0" y="640294"/>
                </a:moveTo>
                <a:cubicBezTo>
                  <a:pt x="111919" y="644659"/>
                  <a:pt x="223838" y="649025"/>
                  <a:pt x="300038" y="573619"/>
                </a:cubicBezTo>
                <a:cubicBezTo>
                  <a:pt x="376238" y="498213"/>
                  <a:pt x="407988" y="279932"/>
                  <a:pt x="457200" y="187857"/>
                </a:cubicBezTo>
                <a:cubicBezTo>
                  <a:pt x="506412" y="95782"/>
                  <a:pt x="530226" y="45775"/>
                  <a:pt x="595313" y="21169"/>
                </a:cubicBezTo>
                <a:cubicBezTo>
                  <a:pt x="660400" y="-3437"/>
                  <a:pt x="774700" y="-16931"/>
                  <a:pt x="847725" y="40219"/>
                </a:cubicBezTo>
                <a:cubicBezTo>
                  <a:pt x="920750" y="97369"/>
                  <a:pt x="895351" y="306919"/>
                  <a:pt x="1033463" y="364069"/>
                </a:cubicBezTo>
                <a:cubicBezTo>
                  <a:pt x="1171576" y="421219"/>
                  <a:pt x="1423988" y="402169"/>
                  <a:pt x="1676400" y="383119"/>
                </a:cubicBezTo>
              </a:path>
            </a:pathLst>
          </a:custGeom>
          <a:ln w="28575">
            <a:headEnd/>
            <a:tailEn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18</a:t>
            </a:fld>
            <a:endParaRPr lang="de-DE" dirty="0"/>
          </a:p>
        </p:txBody>
      </p:sp>
    </p:spTree>
    <p:extLst>
      <p:ext uri="{BB962C8B-B14F-4D97-AF65-F5344CB8AC3E}">
        <p14:creationId xmlns:p14="http://schemas.microsoft.com/office/powerpoint/2010/main" val="1047537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Workflow – </a:t>
            </a:r>
            <a:r>
              <a:rPr lang="de-DE" dirty="0" err="1" smtClean="0"/>
              <a:t>How</a:t>
            </a:r>
            <a:r>
              <a:rPr lang="de-DE" dirty="0" smtClean="0"/>
              <a:t> do </a:t>
            </a:r>
            <a:r>
              <a:rPr lang="de-DE" dirty="0" err="1" smtClean="0"/>
              <a:t>we</a:t>
            </a:r>
            <a:r>
              <a:rPr lang="de-DE" dirty="0" smtClean="0"/>
              <a:t> </a:t>
            </a:r>
            <a:r>
              <a:rPr lang="de-DE" dirty="0" err="1" smtClean="0"/>
              <a:t>obtain</a:t>
            </a:r>
            <a:r>
              <a:rPr lang="de-DE" dirty="0" smtClean="0"/>
              <a:t> </a:t>
            </a:r>
            <a:r>
              <a:rPr lang="de-DE" dirty="0" err="1" smtClean="0"/>
              <a:t>model</a:t>
            </a:r>
            <a:r>
              <a:rPr lang="de-DE" dirty="0" smtClean="0"/>
              <a:t> </a:t>
            </a:r>
            <a:r>
              <a:rPr lang="de-DE" dirty="0" err="1" smtClean="0"/>
              <a:t>parameters</a:t>
            </a:r>
            <a:r>
              <a:rPr lang="de-DE" dirty="0" smtClean="0"/>
              <a:t>?</a:t>
            </a:r>
            <a:endParaRPr lang="de-DE" dirty="0"/>
          </a:p>
        </p:txBody>
      </p:sp>
      <p:sp>
        <p:nvSpPr>
          <p:cNvPr id="3" name="Inhaltsplatzhalter 2"/>
          <p:cNvSpPr>
            <a:spLocks noGrp="1"/>
          </p:cNvSpPr>
          <p:nvPr>
            <p:ph idx="4294967295"/>
          </p:nvPr>
        </p:nvSpPr>
        <p:spPr>
          <a:xfrm>
            <a:off x="1079500" y="1833563"/>
            <a:ext cx="8064500" cy="4343400"/>
          </a:xfrm>
        </p:spPr>
        <p:txBody>
          <a:bodyPr/>
          <a:lstStyle/>
          <a:p>
            <a:pPr marL="0" indent="0">
              <a:buNone/>
            </a:pPr>
            <a:endParaRPr lang="de-DE" dirty="0"/>
          </a:p>
          <a:p>
            <a:pPr marL="0" indent="0">
              <a:buNone/>
            </a:pPr>
            <a:endParaRPr lang="de-DE" dirty="0"/>
          </a:p>
        </p:txBody>
      </p:sp>
      <p:graphicFrame>
        <p:nvGraphicFramePr>
          <p:cNvPr id="4" name="Diagramm 3"/>
          <p:cNvGraphicFramePr/>
          <p:nvPr>
            <p:extLst>
              <p:ext uri="{D42A27DB-BD31-4B8C-83A1-F6EECF244321}">
                <p14:modId xmlns:p14="http://schemas.microsoft.com/office/powerpoint/2010/main" val="3876569789"/>
              </p:ext>
            </p:extLst>
          </p:nvPr>
        </p:nvGraphicFramePr>
        <p:xfrm>
          <a:off x="827584" y="1736812"/>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p:txBody>
          <a:bodyPr/>
          <a:lstStyle/>
          <a:p>
            <a:r>
              <a:rPr lang="de-DE" smtClean="0"/>
              <a:t> 3 - </a:t>
            </a:r>
            <a:fld id="{DFF34935-8E69-4657-8C0C-1744CA283D5D}" type="slidenum">
              <a:rPr lang="de-DE" smtClean="0"/>
              <a:pPr/>
              <a:t>19</a:t>
            </a:fld>
            <a:endParaRPr lang="de-DE" dirty="0"/>
          </a:p>
        </p:txBody>
      </p:sp>
    </p:spTree>
    <p:extLst>
      <p:ext uri="{BB962C8B-B14F-4D97-AF65-F5344CB8AC3E}">
        <p14:creationId xmlns:p14="http://schemas.microsoft.com/office/powerpoint/2010/main" val="224024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Feedback </a:t>
            </a:r>
            <a:r>
              <a:rPr lang="de-DE" dirty="0" err="1" smtClean="0"/>
              <a:t>from</a:t>
            </a:r>
            <a:r>
              <a:rPr lang="de-DE" dirty="0" smtClean="0"/>
              <a:t> last </a:t>
            </a:r>
            <a:r>
              <a:rPr lang="de-DE" dirty="0" err="1" smtClean="0"/>
              <a:t>week</a:t>
            </a:r>
            <a:endParaRPr lang="de-DE" dirty="0"/>
          </a:p>
        </p:txBody>
      </p:sp>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2</a:t>
            </a:fld>
            <a:endParaRPr lang="de-DE" dirty="0"/>
          </a:p>
        </p:txBody>
      </p:sp>
      <p:sp>
        <p:nvSpPr>
          <p:cNvPr id="24" name="Inhaltsplatzhalter 2"/>
          <p:cNvSpPr>
            <a:spLocks noGrp="1"/>
          </p:cNvSpPr>
          <p:nvPr>
            <p:ph idx="4294967295"/>
          </p:nvPr>
        </p:nvSpPr>
        <p:spPr>
          <a:xfrm>
            <a:off x="571501" y="1524000"/>
            <a:ext cx="8064500" cy="5181600"/>
          </a:xfrm>
        </p:spPr>
        <p:txBody>
          <a:bodyPr/>
          <a:lstStyle/>
          <a:p>
            <a:r>
              <a:rPr lang="en-US" dirty="0"/>
              <a:t>Too much slides / Too much information in too little time</a:t>
            </a:r>
          </a:p>
          <a:p>
            <a:pPr marL="0" indent="0">
              <a:buNone/>
            </a:pPr>
            <a:r>
              <a:rPr lang="en-US" dirty="0"/>
              <a:t>	</a:t>
            </a:r>
            <a:r>
              <a:rPr lang="en-US" dirty="0">
                <a:sym typeface="Wingdings" panose="05000000000000000000" pitchFamily="2" charset="2"/>
              </a:rPr>
              <a:t> AI is a complex topic with different subjects</a:t>
            </a:r>
          </a:p>
          <a:p>
            <a:pPr marL="0" indent="0">
              <a:buNone/>
            </a:pPr>
            <a:r>
              <a:rPr lang="en-US" dirty="0">
                <a:sym typeface="Wingdings" panose="05000000000000000000" pitchFamily="2" charset="2"/>
              </a:rPr>
              <a:t>	 Overall lecture is not enough time (1.5h + Practice)</a:t>
            </a:r>
          </a:p>
          <a:p>
            <a:pPr marL="0" indent="0">
              <a:buNone/>
            </a:pPr>
            <a:r>
              <a:rPr lang="en-US" dirty="0">
                <a:sym typeface="Wingdings" panose="05000000000000000000" pitchFamily="2" charset="2"/>
              </a:rPr>
              <a:t>	 </a:t>
            </a:r>
            <a:r>
              <a:rPr lang="en-US" dirty="0" smtClean="0">
                <a:sym typeface="Wingdings" panose="05000000000000000000" pitchFamily="2" charset="2"/>
              </a:rPr>
              <a:t>Use the summary and the learning results: </a:t>
            </a:r>
            <a:r>
              <a:rPr lang="en-US" dirty="0">
                <a:sym typeface="Wingdings" panose="05000000000000000000" pitchFamily="2" charset="2"/>
              </a:rPr>
              <a:t>Each slide is just for you to understand everything in total, but the focus of what you </a:t>
            </a:r>
            <a:r>
              <a:rPr lang="en-US" dirty="0" smtClean="0">
                <a:sym typeface="Wingdings" panose="05000000000000000000" pitchFamily="2" charset="2"/>
              </a:rPr>
              <a:t>need to </a:t>
            </a:r>
            <a:r>
              <a:rPr lang="en-US" dirty="0">
                <a:sym typeface="Wingdings" panose="05000000000000000000" pitchFamily="2" charset="2"/>
              </a:rPr>
              <a:t>learn </a:t>
            </a:r>
            <a:r>
              <a:rPr lang="en-US" dirty="0" smtClean="0">
                <a:sym typeface="Wingdings" panose="05000000000000000000" pitchFamily="2" charset="2"/>
              </a:rPr>
              <a:t>is clear based on learning results</a:t>
            </a:r>
          </a:p>
          <a:p>
            <a:pPr marL="0" indent="0">
              <a:buNone/>
            </a:pPr>
            <a:r>
              <a:rPr lang="en-US" dirty="0">
                <a:sym typeface="Wingdings" panose="05000000000000000000" pitchFamily="2" charset="2"/>
              </a:rPr>
              <a:t>	</a:t>
            </a:r>
            <a:r>
              <a:rPr lang="en-US" dirty="0" smtClean="0">
                <a:sym typeface="Wingdings" panose="05000000000000000000" pitchFamily="2" charset="2"/>
              </a:rPr>
              <a:t> </a:t>
            </a:r>
            <a:r>
              <a:rPr lang="en-US" b="1" dirty="0" smtClean="0">
                <a:sym typeface="Wingdings" panose="05000000000000000000" pitchFamily="2" charset="2"/>
              </a:rPr>
              <a:t>Trust us: </a:t>
            </a:r>
            <a:r>
              <a:rPr lang="en-US" dirty="0" smtClean="0">
                <a:sym typeface="Wingdings" panose="05000000000000000000" pitchFamily="2" charset="2"/>
              </a:rPr>
              <a:t>First lecture of his kind – We will combine learning results with exam questions</a:t>
            </a:r>
          </a:p>
          <a:p>
            <a:pPr marL="0" indent="0">
              <a:buNone/>
            </a:pPr>
            <a:endParaRPr lang="en-US" dirty="0" smtClean="0">
              <a:sym typeface="Wingdings" panose="05000000000000000000" pitchFamily="2" charset="2"/>
            </a:endParaRPr>
          </a:p>
          <a:p>
            <a:r>
              <a:rPr lang="en-US" dirty="0" smtClean="0">
                <a:sym typeface="Wingdings" panose="05000000000000000000" pitchFamily="2" charset="2"/>
              </a:rPr>
              <a:t>Live Coding/ Practice Coding: the code could not be read on the beamer:</a:t>
            </a:r>
          </a:p>
          <a:p>
            <a:pPr marL="0" indent="0">
              <a:buNone/>
            </a:pPr>
            <a:r>
              <a:rPr lang="en-US" dirty="0">
                <a:sym typeface="Wingdings" panose="05000000000000000000" pitchFamily="2" charset="2"/>
              </a:rPr>
              <a:t>	</a:t>
            </a:r>
            <a:r>
              <a:rPr lang="en-US" dirty="0" smtClean="0">
                <a:sym typeface="Wingdings" panose="05000000000000000000" pitchFamily="2" charset="2"/>
              </a:rPr>
              <a:t> Uploading practice code and live code before the lecture</a:t>
            </a:r>
          </a:p>
          <a:p>
            <a:pPr marL="0" indent="0">
              <a:buNone/>
            </a:pPr>
            <a:r>
              <a:rPr lang="en-US" dirty="0">
                <a:sym typeface="Wingdings" panose="05000000000000000000" pitchFamily="2" charset="2"/>
              </a:rPr>
              <a:t>	</a:t>
            </a:r>
            <a:r>
              <a:rPr lang="en-US" dirty="0" smtClean="0">
                <a:sym typeface="Wingdings" panose="05000000000000000000" pitchFamily="2" charset="2"/>
              </a:rPr>
              <a:t> Use </a:t>
            </a:r>
            <a:r>
              <a:rPr lang="en-US" dirty="0" err="1" smtClean="0">
                <a:sym typeface="Wingdings" panose="05000000000000000000" pitchFamily="2" charset="2"/>
              </a:rPr>
              <a:t>jupyter</a:t>
            </a:r>
            <a:r>
              <a:rPr lang="en-US" dirty="0" smtClean="0">
                <a:sym typeface="Wingdings" panose="05000000000000000000" pitchFamily="2" charset="2"/>
              </a:rPr>
              <a:t> notebook for </a:t>
            </a:r>
            <a:r>
              <a:rPr lang="en-US" smtClean="0">
                <a:sym typeface="Wingdings" panose="05000000000000000000" pitchFamily="2" charset="2"/>
              </a:rPr>
              <a:t>better explanation</a:t>
            </a:r>
            <a:endParaRPr lang="en-US" dirty="0">
              <a:sym typeface="Wingdings" panose="05000000000000000000" pitchFamily="2" charset="2"/>
            </a:endParaRPr>
          </a:p>
          <a:p>
            <a:pPr marL="0" indent="0">
              <a:buNone/>
            </a:pPr>
            <a:endParaRPr lang="de-DE" dirty="0" smtClean="0"/>
          </a:p>
        </p:txBody>
      </p:sp>
    </p:spTree>
    <p:extLst>
      <p:ext uri="{BB962C8B-B14F-4D97-AF65-F5344CB8AC3E}">
        <p14:creationId xmlns:p14="http://schemas.microsoft.com/office/powerpoint/2010/main" val="290395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Basis </a:t>
            </a:r>
            <a:r>
              <a:rPr lang="de-DE" dirty="0" err="1" smtClean="0"/>
              <a:t>functions</a:t>
            </a:r>
            <a:r>
              <a:rPr lang="de-DE" dirty="0" smtClean="0"/>
              <a:t> – </a:t>
            </a:r>
            <a:r>
              <a:rPr lang="de-DE" dirty="0" err="1" smtClean="0"/>
              <a:t>examples</a:t>
            </a:r>
            <a:r>
              <a:rPr lang="de-DE" dirty="0" smtClean="0"/>
              <a:t> </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371" y="1843375"/>
            <a:ext cx="5650731" cy="4238049"/>
          </a:xfrm>
          <a:prstGeom prst="rect">
            <a:avLst/>
          </a:prstGeom>
        </p:spPr>
      </p:pic>
      <p:sp>
        <p:nvSpPr>
          <p:cNvPr id="5" name="Textfeld 4"/>
          <p:cNvSpPr txBox="1"/>
          <p:nvPr/>
        </p:nvSpPr>
        <p:spPr>
          <a:xfrm>
            <a:off x="571472" y="2515303"/>
            <a:ext cx="1584176" cy="707886"/>
          </a:xfrm>
          <a:prstGeom prst="rect">
            <a:avLst/>
          </a:prstGeom>
          <a:noFill/>
        </p:spPr>
        <p:txBody>
          <a:bodyPr wrap="square" rtlCol="0">
            <a:spAutoFit/>
          </a:bodyPr>
          <a:lstStyle/>
          <a:p>
            <a:r>
              <a:rPr lang="de-DE" sz="2000" dirty="0" smtClean="0"/>
              <a:t>Linear </a:t>
            </a:r>
            <a:r>
              <a:rPr lang="de-DE" sz="2000" dirty="0" err="1" smtClean="0"/>
              <a:t>function</a:t>
            </a:r>
            <a:r>
              <a:rPr lang="de-DE" sz="2000" dirty="0" smtClean="0"/>
              <a:t> </a:t>
            </a:r>
            <a:endParaRPr lang="de-DE" sz="2000" dirty="0"/>
          </a:p>
        </p:txBody>
      </p:sp>
      <p:sp>
        <p:nvSpPr>
          <p:cNvPr id="6" name="Textfeld 5"/>
          <p:cNvSpPr txBox="1"/>
          <p:nvPr/>
        </p:nvSpPr>
        <p:spPr>
          <a:xfrm>
            <a:off x="7170216" y="2515303"/>
            <a:ext cx="1584176" cy="707886"/>
          </a:xfrm>
          <a:prstGeom prst="rect">
            <a:avLst/>
          </a:prstGeom>
          <a:noFill/>
        </p:spPr>
        <p:txBody>
          <a:bodyPr wrap="square" rtlCol="0">
            <a:spAutoFit/>
          </a:bodyPr>
          <a:lstStyle/>
          <a:p>
            <a:r>
              <a:rPr lang="de-DE" sz="2000" dirty="0" err="1" smtClean="0"/>
              <a:t>Polynomial</a:t>
            </a:r>
            <a:r>
              <a:rPr lang="de-DE" sz="2000" dirty="0" smtClean="0"/>
              <a:t> </a:t>
            </a:r>
            <a:r>
              <a:rPr lang="de-DE" sz="2000" dirty="0" err="1" smtClean="0"/>
              <a:t>function</a:t>
            </a:r>
            <a:r>
              <a:rPr lang="de-DE" sz="2000" dirty="0" smtClean="0"/>
              <a:t> </a:t>
            </a:r>
            <a:endParaRPr lang="de-DE" sz="2000" dirty="0"/>
          </a:p>
        </p:txBody>
      </p:sp>
      <p:sp>
        <p:nvSpPr>
          <p:cNvPr id="7" name="Textfeld 6"/>
          <p:cNvSpPr txBox="1"/>
          <p:nvPr/>
        </p:nvSpPr>
        <p:spPr>
          <a:xfrm>
            <a:off x="597197" y="4515217"/>
            <a:ext cx="1584176" cy="707886"/>
          </a:xfrm>
          <a:prstGeom prst="rect">
            <a:avLst/>
          </a:prstGeom>
          <a:noFill/>
        </p:spPr>
        <p:txBody>
          <a:bodyPr wrap="square" rtlCol="0">
            <a:spAutoFit/>
          </a:bodyPr>
          <a:lstStyle/>
          <a:p>
            <a:r>
              <a:rPr lang="de-DE" sz="2000" dirty="0" err="1"/>
              <a:t>S</a:t>
            </a:r>
            <a:r>
              <a:rPr lang="de-DE" sz="2000" dirty="0" err="1" smtClean="0"/>
              <a:t>inusoidal</a:t>
            </a:r>
            <a:r>
              <a:rPr lang="de-DE" sz="2000" dirty="0" smtClean="0"/>
              <a:t> </a:t>
            </a:r>
            <a:r>
              <a:rPr lang="de-DE" sz="2000" dirty="0" err="1" smtClean="0"/>
              <a:t>function</a:t>
            </a:r>
            <a:r>
              <a:rPr lang="de-DE" sz="2000" dirty="0" smtClean="0"/>
              <a:t> </a:t>
            </a:r>
            <a:endParaRPr lang="de-DE" sz="2000" dirty="0"/>
          </a:p>
        </p:txBody>
      </p:sp>
      <p:sp>
        <p:nvSpPr>
          <p:cNvPr id="8" name="Textfeld 7"/>
          <p:cNvSpPr txBox="1"/>
          <p:nvPr/>
        </p:nvSpPr>
        <p:spPr>
          <a:xfrm>
            <a:off x="7164288" y="4515217"/>
            <a:ext cx="1872208" cy="707886"/>
          </a:xfrm>
          <a:prstGeom prst="rect">
            <a:avLst/>
          </a:prstGeom>
          <a:noFill/>
        </p:spPr>
        <p:txBody>
          <a:bodyPr wrap="square" rtlCol="0">
            <a:spAutoFit/>
          </a:bodyPr>
          <a:lstStyle/>
          <a:p>
            <a:r>
              <a:rPr lang="de-DE" sz="2000" dirty="0" err="1" smtClean="0"/>
              <a:t>Gaussian</a:t>
            </a:r>
            <a:r>
              <a:rPr lang="de-DE" sz="2000" dirty="0" smtClean="0"/>
              <a:t> </a:t>
            </a:r>
            <a:r>
              <a:rPr lang="de-DE" sz="2000" dirty="0" err="1" smtClean="0"/>
              <a:t>basis</a:t>
            </a:r>
            <a:r>
              <a:rPr lang="de-DE" sz="2000" dirty="0" smtClean="0"/>
              <a:t> </a:t>
            </a:r>
            <a:r>
              <a:rPr lang="de-DE" sz="2000" dirty="0" err="1" smtClean="0"/>
              <a:t>function</a:t>
            </a:r>
            <a:r>
              <a:rPr lang="de-DE" sz="2000" dirty="0" smtClean="0"/>
              <a:t> </a:t>
            </a:r>
            <a:endParaRPr lang="de-DE" sz="2000" dirty="0"/>
          </a:p>
        </p:txBody>
      </p:sp>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20</a:t>
            </a:fld>
            <a:endParaRPr lang="de-DE" dirty="0"/>
          </a:p>
        </p:txBody>
      </p:sp>
    </p:spTree>
    <p:extLst>
      <p:ext uri="{BB962C8B-B14F-4D97-AF65-F5344CB8AC3E}">
        <p14:creationId xmlns:p14="http://schemas.microsoft.com/office/powerpoint/2010/main" val="371760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95" y="1300690"/>
            <a:ext cx="4419205" cy="3313140"/>
          </a:xfrm>
          <a:prstGeom prst="rect">
            <a:avLst/>
          </a:prstGeom>
        </p:spPr>
      </p:pic>
      <p:sp>
        <p:nvSpPr>
          <p:cNvPr id="2" name="Titel 1"/>
          <p:cNvSpPr>
            <a:spLocks noGrp="1"/>
          </p:cNvSpPr>
          <p:nvPr>
            <p:ph type="title"/>
          </p:nvPr>
        </p:nvSpPr>
        <p:spPr/>
        <p:txBody>
          <a:bodyPr/>
          <a:lstStyle/>
          <a:p>
            <a:r>
              <a:rPr lang="de-DE" dirty="0" smtClean="0"/>
              <a:t>Basis </a:t>
            </a:r>
            <a:r>
              <a:rPr lang="de-DE" dirty="0" err="1" smtClean="0"/>
              <a:t>functions</a:t>
            </a:r>
            <a:r>
              <a:rPr lang="de-DE" dirty="0" smtClean="0"/>
              <a:t> – </a:t>
            </a:r>
            <a:r>
              <a:rPr lang="de-DE" dirty="0" err="1" smtClean="0"/>
              <a:t>Polynomials</a:t>
            </a:r>
            <a:r>
              <a:rPr lang="de-DE" dirty="0" smtClean="0"/>
              <a:t> </a:t>
            </a:r>
            <a:endParaRPr lang="de-DE" dirty="0"/>
          </a:p>
        </p:txBody>
      </p:sp>
      <p:sp>
        <p:nvSpPr>
          <p:cNvPr id="3" name="Inhaltsplatzhalter 2"/>
          <p:cNvSpPr>
            <a:spLocks noGrp="1"/>
          </p:cNvSpPr>
          <p:nvPr>
            <p:ph idx="4294967295"/>
          </p:nvPr>
        </p:nvSpPr>
        <p:spPr>
          <a:xfrm>
            <a:off x="572920" y="1790700"/>
            <a:ext cx="4648200" cy="4343400"/>
          </a:xfrm>
        </p:spPr>
        <p:txBody>
          <a:bodyPr/>
          <a:lstStyle/>
          <a:p>
            <a:r>
              <a:rPr lang="de-DE" dirty="0" err="1" smtClean="0">
                <a:sym typeface="Wingdings" panose="05000000000000000000" pitchFamily="2" charset="2"/>
              </a:rPr>
              <a:t>Globally</a:t>
            </a:r>
            <a:r>
              <a:rPr lang="de-DE" dirty="0" smtClean="0">
                <a:sym typeface="Wingdings" panose="05000000000000000000" pitchFamily="2" charset="2"/>
              </a:rPr>
              <a:t> </a:t>
            </a:r>
            <a:r>
              <a:rPr lang="de-DE" dirty="0" err="1" smtClean="0">
                <a:sym typeface="Wingdings" panose="05000000000000000000" pitchFamily="2" charset="2"/>
              </a:rPr>
              <a:t>defined</a:t>
            </a:r>
            <a:r>
              <a:rPr lang="de-DE" dirty="0" smtClean="0">
                <a:sym typeface="Wingdings" panose="05000000000000000000" pitchFamily="2" charset="2"/>
              </a:rPr>
              <a:t> on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independent</a:t>
            </a:r>
            <a:r>
              <a:rPr lang="de-DE" dirty="0" smtClean="0">
                <a:sym typeface="Wingdings" panose="05000000000000000000" pitchFamily="2" charset="2"/>
              </a:rPr>
              <a:t> variable </a:t>
            </a:r>
            <a:r>
              <a:rPr lang="de-DE" dirty="0" err="1" smtClean="0">
                <a:sym typeface="Wingdings" panose="05000000000000000000" pitchFamily="2" charset="2"/>
              </a:rPr>
              <a:t>domain</a:t>
            </a:r>
            <a:endParaRPr lang="de-DE" dirty="0" smtClean="0">
              <a:sym typeface="Wingdings" panose="05000000000000000000" pitchFamily="2" charset="2"/>
            </a:endParaRPr>
          </a:p>
          <a:p>
            <a:r>
              <a:rPr lang="de-DE" dirty="0" smtClean="0">
                <a:sym typeface="Wingdings" panose="05000000000000000000" pitchFamily="2" charset="2"/>
              </a:rPr>
              <a:t>Design </a:t>
            </a:r>
            <a:r>
              <a:rPr lang="de-DE" dirty="0" err="1" smtClean="0">
                <a:sym typeface="Wingdings" panose="05000000000000000000" pitchFamily="2" charset="2"/>
              </a:rPr>
              <a:t>matrix</a:t>
            </a:r>
            <a:r>
              <a:rPr lang="de-DE" dirty="0" smtClean="0">
                <a:sym typeface="Wingdings" panose="05000000000000000000" pitchFamily="2" charset="2"/>
              </a:rPr>
              <a:t> </a:t>
            </a:r>
            <a:r>
              <a:rPr lang="de-DE" dirty="0" err="1" smtClean="0">
                <a:sym typeface="Wingdings" panose="05000000000000000000" pitchFamily="2" charset="2"/>
              </a:rPr>
              <a:t>becomes</a:t>
            </a:r>
            <a:r>
              <a:rPr lang="de-DE" dirty="0" smtClean="0">
                <a:sym typeface="Wingdings" panose="05000000000000000000" pitchFamily="2" charset="2"/>
              </a:rPr>
              <a:t> </a:t>
            </a:r>
            <a:r>
              <a:rPr lang="de-DE" dirty="0" err="1" smtClean="0">
                <a:sym typeface="Wingdings" panose="05000000000000000000" pitchFamily="2" charset="2"/>
              </a:rPr>
              <a:t>ill-conditioned</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large </a:t>
            </a:r>
            <a:r>
              <a:rPr lang="de-DE" dirty="0" err="1" smtClean="0">
                <a:sym typeface="Wingdings" panose="05000000000000000000" pitchFamily="2" charset="2"/>
              </a:rPr>
              <a:t>input</a:t>
            </a:r>
            <a:r>
              <a:rPr lang="de-DE" dirty="0" smtClean="0">
                <a:sym typeface="Wingdings" panose="05000000000000000000" pitchFamily="2" charset="2"/>
              </a:rPr>
              <a:t> </a:t>
            </a:r>
            <a:r>
              <a:rPr lang="de-DE" dirty="0" err="1" smtClean="0">
                <a:sym typeface="Wingdings" panose="05000000000000000000" pitchFamily="2" charset="2"/>
              </a:rPr>
              <a:t>domain</a:t>
            </a:r>
            <a:r>
              <a:rPr lang="de-DE" dirty="0" smtClean="0">
                <a:sym typeface="Wingdings" panose="05000000000000000000" pitchFamily="2" charset="2"/>
              </a:rPr>
              <a:t> variables </a:t>
            </a:r>
            <a:r>
              <a:rPr lang="de-DE" dirty="0" err="1" smtClean="0">
                <a:sym typeface="Wingdings" panose="05000000000000000000" pitchFamily="2" charset="2"/>
              </a:rPr>
              <a:t>for</a:t>
            </a:r>
            <a:r>
              <a:rPr lang="de-DE" dirty="0" smtClean="0">
                <a:sym typeface="Wingdings" panose="05000000000000000000" pitchFamily="2" charset="2"/>
              </a:rPr>
              <a:t> </a:t>
            </a:r>
            <a:r>
              <a:rPr lang="de-DE" dirty="0" err="1" smtClean="0">
                <a:sym typeface="Wingdings" panose="05000000000000000000" pitchFamily="2" charset="2"/>
              </a:rPr>
              <a:t>standard</a:t>
            </a:r>
            <a:r>
              <a:rPr lang="de-DE" dirty="0" smtClean="0">
                <a:sym typeface="Wingdings" panose="05000000000000000000" pitchFamily="2" charset="2"/>
              </a:rPr>
              <a:t> </a:t>
            </a:r>
            <a:r>
              <a:rPr lang="de-DE" dirty="0" err="1" smtClean="0">
                <a:sym typeface="Wingdings" panose="05000000000000000000" pitchFamily="2" charset="2"/>
              </a:rPr>
              <a:t>polynomials</a:t>
            </a:r>
            <a:endParaRPr lang="de-DE" dirty="0" smtClean="0">
              <a:sym typeface="Wingdings" panose="05000000000000000000" pitchFamily="2" charset="2"/>
            </a:endParaRPr>
          </a:p>
          <a:p>
            <a:r>
              <a:rPr lang="de-DE" dirty="0" smtClean="0">
                <a:sym typeface="Wingdings" panose="05000000000000000000" pitchFamily="2" charset="2"/>
              </a:rPr>
              <a:t>Hyperparameter: </a:t>
            </a:r>
          </a:p>
          <a:p>
            <a:pPr lvl="1"/>
            <a:r>
              <a:rPr lang="de-DE" sz="2000" dirty="0" err="1" smtClean="0">
                <a:sym typeface="Wingdings" panose="05000000000000000000" pitchFamily="2" charset="2"/>
              </a:rPr>
              <a:t>Polynomial</a:t>
            </a:r>
            <a:r>
              <a:rPr lang="de-DE" sz="2000" dirty="0" smtClean="0">
                <a:sym typeface="Wingdings" panose="05000000000000000000" pitchFamily="2" charset="2"/>
              </a:rPr>
              <a:t> </a:t>
            </a:r>
            <a:r>
              <a:rPr lang="de-DE" sz="2000" dirty="0" err="1" smtClean="0">
                <a:sym typeface="Wingdings" panose="05000000000000000000" pitchFamily="2" charset="2"/>
              </a:rPr>
              <a:t>degree</a:t>
            </a:r>
            <a:r>
              <a:rPr lang="de-DE" sz="2000" dirty="0" smtClean="0">
                <a:sym typeface="Wingdings" panose="05000000000000000000" pitchFamily="2" charset="2"/>
              </a:rPr>
              <a:t> </a:t>
            </a:r>
          </a:p>
          <a:p>
            <a:pPr marL="0" indent="0">
              <a:buNone/>
            </a:pPr>
            <a:endParaRPr lang="de-DE" dirty="0">
              <a:sym typeface="Wingdings" panose="05000000000000000000" pitchFamily="2" charset="2"/>
            </a:endParaRPr>
          </a:p>
          <a:p>
            <a:pPr marL="0" indent="0">
              <a:buNone/>
            </a:pPr>
            <a:r>
              <a:rPr lang="de-DE" dirty="0" smtClean="0">
                <a:sym typeface="Wingdings" panose="05000000000000000000" pitchFamily="2" charset="2"/>
              </a:rPr>
              <a:t>		</a:t>
            </a:r>
          </a:p>
        </p:txBody>
      </p:sp>
      <mc:AlternateContent xmlns:mc="http://schemas.openxmlformats.org/markup-compatibility/2006" xmlns:a14="http://schemas.microsoft.com/office/drawing/2010/main">
        <mc:Choice Requires="a14">
          <p:sp>
            <p:nvSpPr>
              <p:cNvPr id="9" name="Rechteck 8"/>
              <p:cNvSpPr/>
              <p:nvPr/>
            </p:nvSpPr>
            <p:spPr>
              <a:xfrm>
                <a:off x="5004048" y="4883198"/>
                <a:ext cx="1781944" cy="923330"/>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de-DE" sz="1800" i="1">
                              <a:latin typeface="Cambria Math" panose="02040503050406030204" pitchFamily="18" charset="0"/>
                              <a:sym typeface="Wingdings" panose="05000000000000000000" pitchFamily="2" charset="2"/>
                            </a:rPr>
                          </m:ctrlPr>
                        </m:sSubPr>
                        <m:e>
                          <m:r>
                            <a:rPr lang="de-DE" sz="1800" i="1">
                              <a:latin typeface="Cambria Math" panose="02040503050406030204" pitchFamily="18" charset="0"/>
                              <a:sym typeface="Wingdings" panose="05000000000000000000" pitchFamily="2" charset="2"/>
                            </a:rPr>
                            <m:t>𝜙</m:t>
                          </m:r>
                        </m:e>
                        <m:sub>
                          <m:r>
                            <a:rPr lang="de-DE" sz="1800" i="1">
                              <a:latin typeface="Cambria Math" panose="02040503050406030204" pitchFamily="18" charset="0"/>
                              <a:sym typeface="Wingdings" panose="05000000000000000000" pitchFamily="2" charset="2"/>
                            </a:rPr>
                            <m:t>0</m:t>
                          </m:r>
                        </m:sub>
                      </m:sSub>
                      <m:d>
                        <m:dPr>
                          <m:ctrlPr>
                            <a:rPr lang="de-DE" sz="1800" i="1">
                              <a:latin typeface="Cambria Math" panose="02040503050406030204" pitchFamily="18" charset="0"/>
                              <a:sym typeface="Wingdings" panose="05000000000000000000" pitchFamily="2" charset="2"/>
                            </a:rPr>
                          </m:ctrlPr>
                        </m:dPr>
                        <m:e>
                          <m:r>
                            <a:rPr lang="de-DE" sz="1800" i="1">
                              <a:latin typeface="Cambria Math" panose="02040503050406030204" pitchFamily="18" charset="0"/>
                              <a:sym typeface="Wingdings" panose="05000000000000000000" pitchFamily="2" charset="2"/>
                            </a:rPr>
                            <m:t>𝑥</m:t>
                          </m:r>
                        </m:e>
                      </m:d>
                      <m:r>
                        <a:rPr lang="de-DE" sz="1800" i="1">
                          <a:latin typeface="Cambria Math" panose="02040503050406030204" pitchFamily="18" charset="0"/>
                          <a:sym typeface="Wingdings" panose="05000000000000000000" pitchFamily="2" charset="2"/>
                        </a:rPr>
                        <m:t>=1</m:t>
                      </m:r>
                    </m:oMath>
                  </m:oMathPara>
                </a14:m>
                <a:endParaRPr lang="de-DE" sz="1800" dirty="0">
                  <a:sym typeface="Wingdings" panose="05000000000000000000" pitchFamily="2" charset="2"/>
                </a:endParaRPr>
              </a:p>
              <a:p>
                <a:pPr marL="0" indent="0">
                  <a:buNone/>
                </a:pPr>
                <a14:m>
                  <m:oMathPara xmlns:m="http://schemas.openxmlformats.org/officeDocument/2006/math">
                    <m:oMathParaPr>
                      <m:jc m:val="centerGroup"/>
                    </m:oMathParaPr>
                    <m:oMath xmlns:m="http://schemas.openxmlformats.org/officeDocument/2006/math">
                      <m:sSub>
                        <m:sSubPr>
                          <m:ctrlPr>
                            <a:rPr lang="de-DE" sz="1800" i="1">
                              <a:latin typeface="Cambria Math" panose="02040503050406030204" pitchFamily="18" charset="0"/>
                              <a:sym typeface="Wingdings" panose="05000000000000000000" pitchFamily="2" charset="2"/>
                            </a:rPr>
                          </m:ctrlPr>
                        </m:sSubPr>
                        <m:e>
                          <m:r>
                            <a:rPr lang="de-DE" sz="1800" i="1">
                              <a:latin typeface="Cambria Math" panose="02040503050406030204" pitchFamily="18" charset="0"/>
                              <a:sym typeface="Wingdings" panose="05000000000000000000" pitchFamily="2" charset="2"/>
                            </a:rPr>
                            <m:t>𝜙</m:t>
                          </m:r>
                        </m:e>
                        <m:sub>
                          <m:r>
                            <a:rPr lang="de-DE" sz="1800" i="1">
                              <a:latin typeface="Cambria Math" panose="02040503050406030204" pitchFamily="18" charset="0"/>
                              <a:sym typeface="Wingdings" panose="05000000000000000000" pitchFamily="2" charset="2"/>
                            </a:rPr>
                            <m:t>1</m:t>
                          </m:r>
                        </m:sub>
                      </m:sSub>
                      <m:d>
                        <m:dPr>
                          <m:ctrlPr>
                            <a:rPr lang="de-DE" sz="1800" i="1">
                              <a:latin typeface="Cambria Math" panose="02040503050406030204" pitchFamily="18" charset="0"/>
                              <a:sym typeface="Wingdings" panose="05000000000000000000" pitchFamily="2" charset="2"/>
                            </a:rPr>
                          </m:ctrlPr>
                        </m:dPr>
                        <m:e>
                          <m:r>
                            <a:rPr lang="de-DE" sz="1800" i="1">
                              <a:latin typeface="Cambria Math" panose="02040503050406030204" pitchFamily="18" charset="0"/>
                              <a:sym typeface="Wingdings" panose="05000000000000000000" pitchFamily="2" charset="2"/>
                            </a:rPr>
                            <m:t>𝑥</m:t>
                          </m:r>
                        </m:e>
                      </m:d>
                      <m:r>
                        <a:rPr lang="de-DE" sz="1800" i="1">
                          <a:latin typeface="Cambria Math" panose="02040503050406030204" pitchFamily="18" charset="0"/>
                          <a:sym typeface="Wingdings" panose="05000000000000000000" pitchFamily="2" charset="2"/>
                        </a:rPr>
                        <m:t>=</m:t>
                      </m:r>
                      <m:r>
                        <a:rPr lang="de-DE" sz="1800" i="1">
                          <a:latin typeface="Cambria Math" panose="02040503050406030204" pitchFamily="18" charset="0"/>
                          <a:sym typeface="Wingdings" panose="05000000000000000000" pitchFamily="2" charset="2"/>
                        </a:rPr>
                        <m:t>𝑥</m:t>
                      </m:r>
                    </m:oMath>
                  </m:oMathPara>
                </a14:m>
                <a:endParaRPr lang="de-DE" sz="1800" dirty="0">
                  <a:sym typeface="Wingdings" panose="05000000000000000000" pitchFamily="2" charset="2"/>
                </a:endParaRPr>
              </a:p>
              <a:p>
                <a:pPr marL="0" indent="0">
                  <a:buNone/>
                </a:pPr>
                <a14:m>
                  <m:oMathPara xmlns:m="http://schemas.openxmlformats.org/officeDocument/2006/math">
                    <m:oMathParaPr>
                      <m:jc m:val="centerGroup"/>
                    </m:oMathParaPr>
                    <m:oMath xmlns:m="http://schemas.openxmlformats.org/officeDocument/2006/math">
                      <m:sSub>
                        <m:sSubPr>
                          <m:ctrlPr>
                            <a:rPr lang="de-DE" sz="1800" i="1">
                              <a:latin typeface="Cambria Math" panose="02040503050406030204" pitchFamily="18" charset="0"/>
                              <a:sym typeface="Wingdings" panose="05000000000000000000" pitchFamily="2" charset="2"/>
                            </a:rPr>
                          </m:ctrlPr>
                        </m:sSubPr>
                        <m:e>
                          <m:r>
                            <a:rPr lang="de-DE" sz="1800" i="1">
                              <a:latin typeface="Cambria Math" panose="02040503050406030204" pitchFamily="18" charset="0"/>
                              <a:sym typeface="Wingdings" panose="05000000000000000000" pitchFamily="2" charset="2"/>
                            </a:rPr>
                            <m:t>𝜙</m:t>
                          </m:r>
                        </m:e>
                        <m:sub>
                          <m:r>
                            <a:rPr lang="de-DE" sz="1800" i="1">
                              <a:latin typeface="Cambria Math" panose="02040503050406030204" pitchFamily="18" charset="0"/>
                              <a:sym typeface="Wingdings" panose="05000000000000000000" pitchFamily="2" charset="2"/>
                            </a:rPr>
                            <m:t>2</m:t>
                          </m:r>
                        </m:sub>
                      </m:sSub>
                      <m:d>
                        <m:dPr>
                          <m:ctrlPr>
                            <a:rPr lang="de-DE" sz="1800" i="1">
                              <a:latin typeface="Cambria Math" panose="02040503050406030204" pitchFamily="18" charset="0"/>
                              <a:sym typeface="Wingdings" panose="05000000000000000000" pitchFamily="2" charset="2"/>
                            </a:rPr>
                          </m:ctrlPr>
                        </m:dPr>
                        <m:e>
                          <m:r>
                            <a:rPr lang="de-DE" sz="1800" i="1">
                              <a:latin typeface="Cambria Math" panose="02040503050406030204" pitchFamily="18" charset="0"/>
                              <a:sym typeface="Wingdings" panose="05000000000000000000" pitchFamily="2" charset="2"/>
                            </a:rPr>
                            <m:t>𝑥</m:t>
                          </m:r>
                        </m:e>
                      </m:d>
                      <m:r>
                        <a:rPr lang="de-DE" sz="1800" i="1">
                          <a:latin typeface="Cambria Math" panose="02040503050406030204" pitchFamily="18" charset="0"/>
                          <a:sym typeface="Wingdings" panose="05000000000000000000" pitchFamily="2" charset="2"/>
                        </a:rPr>
                        <m:t>=</m:t>
                      </m:r>
                      <m:sSup>
                        <m:sSupPr>
                          <m:ctrlPr>
                            <a:rPr lang="de-DE" sz="1800" i="1">
                              <a:latin typeface="Cambria Math" panose="02040503050406030204" pitchFamily="18" charset="0"/>
                              <a:sym typeface="Wingdings" panose="05000000000000000000" pitchFamily="2" charset="2"/>
                            </a:rPr>
                          </m:ctrlPr>
                        </m:sSupPr>
                        <m:e>
                          <m:r>
                            <a:rPr lang="de-DE" sz="1800" i="1">
                              <a:latin typeface="Cambria Math" panose="02040503050406030204" pitchFamily="18" charset="0"/>
                              <a:sym typeface="Wingdings" panose="05000000000000000000" pitchFamily="2" charset="2"/>
                            </a:rPr>
                            <m:t>𝑥</m:t>
                          </m:r>
                        </m:e>
                        <m:sup>
                          <m:r>
                            <a:rPr lang="de-DE" sz="1800" i="1">
                              <a:latin typeface="Cambria Math" panose="02040503050406030204" pitchFamily="18" charset="0"/>
                              <a:sym typeface="Wingdings" panose="05000000000000000000" pitchFamily="2" charset="2"/>
                            </a:rPr>
                            <m:t>2</m:t>
                          </m:r>
                        </m:sup>
                      </m:sSup>
                    </m:oMath>
                  </m:oMathPara>
                </a14:m>
                <a:endParaRPr lang="de-DE" sz="1800" dirty="0"/>
              </a:p>
            </p:txBody>
          </p:sp>
        </mc:Choice>
        <mc:Fallback xmlns="">
          <p:sp>
            <p:nvSpPr>
              <p:cNvPr id="9" name="Rechteck 8"/>
              <p:cNvSpPr>
                <a:spLocks noRot="1" noChangeAspect="1" noMove="1" noResize="1" noEditPoints="1" noAdjustHandles="1" noChangeArrowheads="1" noChangeShapeType="1" noTextEdit="1"/>
              </p:cNvSpPr>
              <p:nvPr/>
            </p:nvSpPr>
            <p:spPr>
              <a:xfrm>
                <a:off x="5004048" y="4883198"/>
                <a:ext cx="1781944" cy="923330"/>
              </a:xfrm>
              <a:prstGeom prst="rect">
                <a:avLst/>
              </a:prstGeom>
              <a:blipFill>
                <a:blip r:embed="rId3"/>
                <a:stretch>
                  <a:fillRect b="-460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6660232" y="4880530"/>
                <a:ext cx="1781944" cy="946991"/>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de-DE" sz="1800" i="1" smtClean="0">
                              <a:latin typeface="Cambria Math" panose="02040503050406030204" pitchFamily="18" charset="0"/>
                              <a:sym typeface="Wingdings" panose="05000000000000000000" pitchFamily="2" charset="2"/>
                            </a:rPr>
                          </m:ctrlPr>
                        </m:sSubPr>
                        <m:e>
                          <m:r>
                            <a:rPr lang="de-DE" sz="1800" i="1">
                              <a:latin typeface="Cambria Math" panose="02040503050406030204" pitchFamily="18" charset="0"/>
                              <a:sym typeface="Wingdings" panose="05000000000000000000" pitchFamily="2" charset="2"/>
                            </a:rPr>
                            <m:t>𝜙</m:t>
                          </m:r>
                        </m:e>
                        <m:sub>
                          <m:r>
                            <a:rPr lang="de-DE" sz="1800" b="0" i="1" smtClean="0">
                              <a:latin typeface="Cambria Math" panose="02040503050406030204" pitchFamily="18" charset="0"/>
                              <a:sym typeface="Wingdings" panose="05000000000000000000" pitchFamily="2" charset="2"/>
                            </a:rPr>
                            <m:t>3</m:t>
                          </m:r>
                        </m:sub>
                      </m:sSub>
                      <m:d>
                        <m:dPr>
                          <m:ctrlPr>
                            <a:rPr lang="de-DE" sz="1800" i="1">
                              <a:latin typeface="Cambria Math" panose="02040503050406030204" pitchFamily="18" charset="0"/>
                              <a:sym typeface="Wingdings" panose="05000000000000000000" pitchFamily="2" charset="2"/>
                            </a:rPr>
                          </m:ctrlPr>
                        </m:dPr>
                        <m:e>
                          <m:r>
                            <a:rPr lang="de-DE" sz="1800" i="1">
                              <a:latin typeface="Cambria Math" panose="02040503050406030204" pitchFamily="18" charset="0"/>
                              <a:sym typeface="Wingdings" panose="05000000000000000000" pitchFamily="2" charset="2"/>
                            </a:rPr>
                            <m:t>𝑥</m:t>
                          </m:r>
                        </m:e>
                      </m:d>
                      <m:r>
                        <a:rPr lang="de-DE" sz="1800" i="1">
                          <a:latin typeface="Cambria Math" panose="02040503050406030204" pitchFamily="18" charset="0"/>
                          <a:sym typeface="Wingdings" panose="05000000000000000000" pitchFamily="2" charset="2"/>
                        </a:rPr>
                        <m:t>=</m:t>
                      </m:r>
                      <m:sSup>
                        <m:sSupPr>
                          <m:ctrlPr>
                            <a:rPr lang="de-DE" sz="1800" b="0" i="1" smtClean="0">
                              <a:latin typeface="Cambria Math" panose="02040503050406030204" pitchFamily="18" charset="0"/>
                              <a:sym typeface="Wingdings" panose="05000000000000000000" pitchFamily="2" charset="2"/>
                            </a:rPr>
                          </m:ctrlPr>
                        </m:sSupPr>
                        <m:e>
                          <m:r>
                            <a:rPr lang="de-DE" sz="1800" b="0" i="1" smtClean="0">
                              <a:latin typeface="Cambria Math" panose="02040503050406030204" pitchFamily="18" charset="0"/>
                              <a:sym typeface="Wingdings" panose="05000000000000000000" pitchFamily="2" charset="2"/>
                            </a:rPr>
                            <m:t>𝑥</m:t>
                          </m:r>
                        </m:e>
                        <m:sup>
                          <m:r>
                            <a:rPr lang="de-DE" sz="1800" b="0" i="1" smtClean="0">
                              <a:latin typeface="Cambria Math" panose="02040503050406030204" pitchFamily="18" charset="0"/>
                              <a:sym typeface="Wingdings" panose="05000000000000000000" pitchFamily="2" charset="2"/>
                            </a:rPr>
                            <m:t>3</m:t>
                          </m:r>
                        </m:sup>
                      </m:sSup>
                    </m:oMath>
                  </m:oMathPara>
                </a14:m>
                <a:endParaRPr lang="de-DE" sz="1800" dirty="0">
                  <a:sym typeface="Wingdings" panose="05000000000000000000" pitchFamily="2" charset="2"/>
                </a:endParaRPr>
              </a:p>
              <a:p>
                <a:pPr marL="0" indent="0">
                  <a:buNone/>
                </a:pPr>
                <a:r>
                  <a:rPr lang="de-DE" sz="1800" dirty="0" smtClean="0">
                    <a:sym typeface="Wingdings" panose="05000000000000000000" pitchFamily="2" charset="2"/>
                  </a:rPr>
                  <a:t>	</a:t>
                </a:r>
                <a14:m>
                  <m:oMath xmlns:m="http://schemas.openxmlformats.org/officeDocument/2006/math">
                    <m:r>
                      <a:rPr lang="de-DE" sz="1800" b="0" i="1" smtClean="0">
                        <a:latin typeface="Cambria Math" panose="02040503050406030204" pitchFamily="18" charset="0"/>
                        <a:sym typeface="Wingdings" panose="05000000000000000000" pitchFamily="2" charset="2"/>
                      </a:rPr>
                      <m:t>…</m:t>
                    </m:r>
                  </m:oMath>
                </a14:m>
                <a:endParaRPr lang="de-DE" sz="1800" dirty="0">
                  <a:sym typeface="Wingdings" panose="05000000000000000000" pitchFamily="2" charset="2"/>
                </a:endParaRPr>
              </a:p>
              <a:p>
                <a:pPr marL="0" indent="0">
                  <a:buNone/>
                </a:pPr>
                <a14:m>
                  <m:oMathPara xmlns:m="http://schemas.openxmlformats.org/officeDocument/2006/math">
                    <m:oMathParaPr>
                      <m:jc m:val="centerGroup"/>
                    </m:oMathParaPr>
                    <m:oMath xmlns:m="http://schemas.openxmlformats.org/officeDocument/2006/math">
                      <m:sSub>
                        <m:sSubPr>
                          <m:ctrlPr>
                            <a:rPr lang="de-DE" sz="1800" i="1">
                              <a:latin typeface="Cambria Math" panose="02040503050406030204" pitchFamily="18" charset="0"/>
                              <a:sym typeface="Wingdings" panose="05000000000000000000" pitchFamily="2" charset="2"/>
                            </a:rPr>
                          </m:ctrlPr>
                        </m:sSubPr>
                        <m:e>
                          <m:r>
                            <a:rPr lang="de-DE" sz="1800" i="1">
                              <a:latin typeface="Cambria Math" panose="02040503050406030204" pitchFamily="18" charset="0"/>
                              <a:sym typeface="Wingdings" panose="05000000000000000000" pitchFamily="2" charset="2"/>
                            </a:rPr>
                            <m:t>𝜙</m:t>
                          </m:r>
                        </m:e>
                        <m:sub>
                          <m:r>
                            <a:rPr lang="de-DE" sz="1800" b="0" i="1" smtClean="0">
                              <a:latin typeface="Cambria Math" panose="02040503050406030204" pitchFamily="18" charset="0"/>
                              <a:sym typeface="Wingdings" panose="05000000000000000000" pitchFamily="2" charset="2"/>
                            </a:rPr>
                            <m:t>𝑖</m:t>
                          </m:r>
                        </m:sub>
                      </m:sSub>
                      <m:d>
                        <m:dPr>
                          <m:ctrlPr>
                            <a:rPr lang="de-DE" sz="1800" i="1">
                              <a:latin typeface="Cambria Math" panose="02040503050406030204" pitchFamily="18" charset="0"/>
                              <a:sym typeface="Wingdings" panose="05000000000000000000" pitchFamily="2" charset="2"/>
                            </a:rPr>
                          </m:ctrlPr>
                        </m:dPr>
                        <m:e>
                          <m:r>
                            <a:rPr lang="de-DE" sz="1800" i="1">
                              <a:latin typeface="Cambria Math" panose="02040503050406030204" pitchFamily="18" charset="0"/>
                              <a:sym typeface="Wingdings" panose="05000000000000000000" pitchFamily="2" charset="2"/>
                            </a:rPr>
                            <m:t>𝑥</m:t>
                          </m:r>
                        </m:e>
                      </m:d>
                      <m:r>
                        <a:rPr lang="de-DE" sz="1800" i="1">
                          <a:latin typeface="Cambria Math" panose="02040503050406030204" pitchFamily="18" charset="0"/>
                          <a:sym typeface="Wingdings" panose="05000000000000000000" pitchFamily="2" charset="2"/>
                        </a:rPr>
                        <m:t>=</m:t>
                      </m:r>
                      <m:sSup>
                        <m:sSupPr>
                          <m:ctrlPr>
                            <a:rPr lang="de-DE" sz="1800" i="1">
                              <a:latin typeface="Cambria Math" panose="02040503050406030204" pitchFamily="18" charset="0"/>
                              <a:sym typeface="Wingdings" panose="05000000000000000000" pitchFamily="2" charset="2"/>
                            </a:rPr>
                          </m:ctrlPr>
                        </m:sSupPr>
                        <m:e>
                          <m:r>
                            <a:rPr lang="de-DE" sz="1800" i="1">
                              <a:latin typeface="Cambria Math" panose="02040503050406030204" pitchFamily="18" charset="0"/>
                              <a:sym typeface="Wingdings" panose="05000000000000000000" pitchFamily="2" charset="2"/>
                            </a:rPr>
                            <m:t>𝑥</m:t>
                          </m:r>
                        </m:e>
                        <m:sup>
                          <m:r>
                            <a:rPr lang="de-DE" sz="1800" b="0" i="1" smtClean="0">
                              <a:latin typeface="Cambria Math" panose="02040503050406030204" pitchFamily="18" charset="0"/>
                              <a:sym typeface="Wingdings" panose="05000000000000000000" pitchFamily="2" charset="2"/>
                            </a:rPr>
                            <m:t>𝑖</m:t>
                          </m:r>
                        </m:sup>
                      </m:sSup>
                    </m:oMath>
                  </m:oMathPara>
                </a14:m>
                <a:endParaRPr lang="de-DE" sz="1800" dirty="0"/>
              </a:p>
            </p:txBody>
          </p:sp>
        </mc:Choice>
        <mc:Fallback xmlns="">
          <p:sp>
            <p:nvSpPr>
              <p:cNvPr id="10" name="Rechteck 9"/>
              <p:cNvSpPr>
                <a:spLocks noRot="1" noChangeAspect="1" noMove="1" noResize="1" noEditPoints="1" noAdjustHandles="1" noChangeArrowheads="1" noChangeShapeType="1" noTextEdit="1"/>
              </p:cNvSpPr>
              <p:nvPr/>
            </p:nvSpPr>
            <p:spPr>
              <a:xfrm>
                <a:off x="6660232" y="4880530"/>
                <a:ext cx="1781944" cy="946991"/>
              </a:xfrm>
              <a:prstGeom prst="rect">
                <a:avLst/>
              </a:prstGeom>
              <a:blipFill>
                <a:blip r:embed="rId4"/>
                <a:stretch>
                  <a:fillRect b="-3871"/>
                </a:stretch>
              </a:blipFill>
            </p:spPr>
            <p:txBody>
              <a:bodyPr/>
              <a:lstStyle/>
              <a:p>
                <a:r>
                  <a:rPr lang="de-DE">
                    <a:noFill/>
                  </a:rPr>
                  <a:t> </a:t>
                </a:r>
              </a:p>
            </p:txBody>
          </p:sp>
        </mc:Fallback>
      </mc:AlternateContent>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21</a:t>
            </a:fld>
            <a:endParaRPr lang="de-DE" dirty="0"/>
          </a:p>
        </p:txBody>
      </p:sp>
    </p:spTree>
    <p:extLst>
      <p:ext uri="{BB962C8B-B14F-4D97-AF65-F5344CB8AC3E}">
        <p14:creationId xmlns:p14="http://schemas.microsoft.com/office/powerpoint/2010/main" val="349285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219200"/>
            <a:ext cx="4752528" cy="3563038"/>
          </a:xfrm>
          <a:prstGeom prst="rect">
            <a:avLst/>
          </a:prstGeom>
        </p:spPr>
      </p:pic>
      <p:sp>
        <p:nvSpPr>
          <p:cNvPr id="2" name="Titel 1"/>
          <p:cNvSpPr>
            <a:spLocks noGrp="1"/>
          </p:cNvSpPr>
          <p:nvPr>
            <p:ph type="title"/>
          </p:nvPr>
        </p:nvSpPr>
        <p:spPr/>
        <p:txBody>
          <a:bodyPr/>
          <a:lstStyle/>
          <a:p>
            <a:r>
              <a:rPr lang="de-DE" dirty="0" smtClean="0"/>
              <a:t>Basis </a:t>
            </a:r>
            <a:r>
              <a:rPr lang="de-DE" dirty="0" err="1" smtClean="0"/>
              <a:t>functions</a:t>
            </a:r>
            <a:r>
              <a:rPr lang="de-DE" dirty="0"/>
              <a:t> </a:t>
            </a:r>
            <a:r>
              <a:rPr lang="de-DE" dirty="0" smtClean="0"/>
              <a:t>– </a:t>
            </a:r>
            <a:r>
              <a:rPr lang="de-DE" dirty="0" err="1" smtClean="0"/>
              <a:t>Gaussians</a:t>
            </a:r>
            <a:r>
              <a:rPr lang="de-DE" dirty="0" smtClean="0"/>
              <a:t> </a:t>
            </a:r>
            <a:endParaRPr lang="de-DE" dirty="0"/>
          </a:p>
        </p:txBody>
      </p:sp>
      <mc:AlternateContent xmlns:mc="http://schemas.openxmlformats.org/markup-compatibility/2006" xmlns:a14="http://schemas.microsoft.com/office/drawing/2010/main">
        <mc:Choice Requires="a14">
          <p:sp>
            <p:nvSpPr>
              <p:cNvPr id="4" name="Rechteck 3"/>
              <p:cNvSpPr/>
              <p:nvPr/>
            </p:nvSpPr>
            <p:spPr>
              <a:xfrm>
                <a:off x="5966057" y="5157192"/>
                <a:ext cx="1977914" cy="709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de-DE" sz="2000" i="1" smtClean="0">
                              <a:latin typeface="Cambria Math" panose="02040503050406030204" pitchFamily="18" charset="0"/>
                            </a:rPr>
                          </m:ctrlPr>
                        </m:funcPr>
                        <m:fName>
                          <m:r>
                            <m:rPr>
                              <m:sty m:val="p"/>
                            </m:rPr>
                            <a:rPr lang="de-DE" sz="2000">
                              <a:latin typeface="Cambria Math" panose="02040503050406030204" pitchFamily="18" charset="0"/>
                            </a:rPr>
                            <m:t>exp</m:t>
                          </m:r>
                        </m:fName>
                        <m:e>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m:t>
                              </m:r>
                              <m:sSup>
                                <m:sSupPr>
                                  <m:ctrlPr>
                                    <a:rPr lang="de-DE" sz="2000" i="1">
                                      <a:latin typeface="Cambria Math" panose="02040503050406030204" pitchFamily="18" charset="0"/>
                                    </a:rPr>
                                  </m:ctrlPr>
                                </m:sSupPr>
                                <m:e>
                                  <m:d>
                                    <m:dPr>
                                      <m:ctrlPr>
                                        <a:rPr lang="de-DE" sz="2000" i="1">
                                          <a:latin typeface="Cambria Math" panose="02040503050406030204" pitchFamily="18" charset="0"/>
                                        </a:rPr>
                                      </m:ctrlPr>
                                    </m:dPr>
                                    <m:e>
                                      <m:r>
                                        <a:rPr lang="de-DE" sz="2000" i="1">
                                          <a:latin typeface="Cambria Math" panose="02040503050406030204" pitchFamily="18" charset="0"/>
                                        </a:rPr>
                                        <m:t>𝑥</m:t>
                                      </m:r>
                                      <m:r>
                                        <a:rPr lang="de-DE" sz="2000" i="1">
                                          <a:latin typeface="Cambria Math" panose="02040503050406030204" pitchFamily="18" charset="0"/>
                                        </a:rPr>
                                        <m:t>−</m:t>
                                      </m:r>
                                      <m:r>
                                        <a:rPr lang="de-DE" sz="2000" i="1">
                                          <a:latin typeface="Cambria Math" panose="02040503050406030204" pitchFamily="18" charset="0"/>
                                        </a:rPr>
                                        <m:t>𝜇</m:t>
                                      </m:r>
                                    </m:e>
                                  </m:d>
                                </m:e>
                                <m:sup>
                                  <m:r>
                                    <a:rPr lang="de-DE" sz="2000" i="1">
                                      <a:latin typeface="Cambria Math" panose="02040503050406030204" pitchFamily="18" charset="0"/>
                                    </a:rPr>
                                    <m:t>2</m:t>
                                  </m:r>
                                </m:sup>
                              </m:sSup>
                            </m:num>
                            <m:den>
                              <m:r>
                                <a:rPr lang="de-DE" sz="2000" i="1">
                                  <a:latin typeface="Cambria Math" panose="02040503050406030204" pitchFamily="18" charset="0"/>
                                </a:rPr>
                                <m:t>2</m:t>
                              </m:r>
                              <m:sSup>
                                <m:sSupPr>
                                  <m:ctrlPr>
                                    <a:rPr lang="de-DE" sz="2000" b="0" i="1" smtClean="0">
                                      <a:latin typeface="Cambria Math" panose="02040503050406030204" pitchFamily="18" charset="0"/>
                                    </a:rPr>
                                  </m:ctrlPr>
                                </m:sSupPr>
                                <m:e>
                                  <m:r>
                                    <a:rPr lang="de-DE" sz="2000" b="0" i="1" smtClean="0">
                                      <a:latin typeface="Cambria Math" panose="02040503050406030204" pitchFamily="18" charset="0"/>
                                    </a:rPr>
                                    <m:t>𝑠</m:t>
                                  </m:r>
                                </m:e>
                                <m:sup>
                                  <m:r>
                                    <a:rPr lang="de-DE" sz="2000" b="0" i="1" smtClean="0">
                                      <a:latin typeface="Cambria Math" panose="02040503050406030204" pitchFamily="18" charset="0"/>
                                    </a:rPr>
                                    <m:t>2</m:t>
                                  </m:r>
                                </m:sup>
                              </m:sSup>
                            </m:den>
                          </m:f>
                          <m:r>
                            <a:rPr lang="de-DE" sz="2000" i="1">
                              <a:latin typeface="Cambria Math" panose="02040503050406030204" pitchFamily="18" charset="0"/>
                            </a:rPr>
                            <m:t>)</m:t>
                          </m:r>
                        </m:e>
                      </m:func>
                    </m:oMath>
                  </m:oMathPara>
                </a14:m>
                <a:endParaRPr lang="de-DE" sz="2000" dirty="0"/>
              </a:p>
            </p:txBody>
          </p:sp>
        </mc:Choice>
        <mc:Fallback xmlns="">
          <p:sp>
            <p:nvSpPr>
              <p:cNvPr id="4" name="Rechteck 3"/>
              <p:cNvSpPr>
                <a:spLocks noRot="1" noChangeAspect="1" noMove="1" noResize="1" noEditPoints="1" noAdjustHandles="1" noChangeArrowheads="1" noChangeShapeType="1" noTextEdit="1"/>
              </p:cNvSpPr>
              <p:nvPr/>
            </p:nvSpPr>
            <p:spPr>
              <a:xfrm>
                <a:off x="5966057" y="5157192"/>
                <a:ext cx="1977914" cy="709874"/>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Inhaltsplatzhalter 2"/>
              <p:cNvSpPr txBox="1">
                <a:spLocks/>
              </p:cNvSpPr>
              <p:nvPr/>
            </p:nvSpPr>
            <p:spPr bwMode="auto">
              <a:xfrm>
                <a:off x="572920" y="1790700"/>
                <a:ext cx="4648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ú"/>
                  <a:defRPr>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3pPr>
                <a:lvl4pPr marL="15621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4pPr>
                <a:lvl5pPr marL="19812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5pPr>
                <a:lvl6pPr marL="2438400" indent="-228600" algn="l" rtl="0" fontAlgn="base">
                  <a:spcBef>
                    <a:spcPct val="20000"/>
                  </a:spcBef>
                  <a:spcAft>
                    <a:spcPct val="0"/>
                  </a:spcAft>
                  <a:buChar char="»"/>
                  <a:defRPr sz="1400">
                    <a:solidFill>
                      <a:schemeClr val="tx2"/>
                    </a:solidFill>
                    <a:latin typeface="+mn-lt"/>
                  </a:defRPr>
                </a:lvl6pPr>
                <a:lvl7pPr marL="2895600" indent="-228600" algn="l" rtl="0" fontAlgn="base">
                  <a:spcBef>
                    <a:spcPct val="20000"/>
                  </a:spcBef>
                  <a:spcAft>
                    <a:spcPct val="0"/>
                  </a:spcAft>
                  <a:buChar char="»"/>
                  <a:defRPr sz="1400">
                    <a:solidFill>
                      <a:schemeClr val="tx2"/>
                    </a:solidFill>
                    <a:latin typeface="+mn-lt"/>
                  </a:defRPr>
                </a:lvl7pPr>
                <a:lvl8pPr marL="3352800" indent="-228600" algn="l" rtl="0" fontAlgn="base">
                  <a:spcBef>
                    <a:spcPct val="20000"/>
                  </a:spcBef>
                  <a:spcAft>
                    <a:spcPct val="0"/>
                  </a:spcAft>
                  <a:buChar char="»"/>
                  <a:defRPr sz="1400">
                    <a:solidFill>
                      <a:schemeClr val="tx2"/>
                    </a:solidFill>
                    <a:latin typeface="+mn-lt"/>
                  </a:defRPr>
                </a:lvl8pPr>
                <a:lvl9pPr marL="3810000" indent="-228600" algn="l" rtl="0" fontAlgn="base">
                  <a:spcBef>
                    <a:spcPct val="20000"/>
                  </a:spcBef>
                  <a:spcAft>
                    <a:spcPct val="0"/>
                  </a:spcAft>
                  <a:buChar char="»"/>
                  <a:defRPr sz="1400">
                    <a:solidFill>
                      <a:schemeClr val="tx2"/>
                    </a:solidFill>
                    <a:latin typeface="+mn-lt"/>
                  </a:defRPr>
                </a:lvl9pPr>
              </a:lstStyle>
              <a:p>
                <a:r>
                  <a:rPr lang="de-DE" dirty="0">
                    <a:sym typeface="Wingdings" panose="05000000000000000000" pitchFamily="2" charset="2"/>
                  </a:rPr>
                  <a:t>Locally </a:t>
                </a:r>
                <a:r>
                  <a:rPr lang="de-DE" dirty="0" err="1">
                    <a:sym typeface="Wingdings" panose="05000000000000000000" pitchFamily="2" charset="2"/>
                  </a:rPr>
                  <a:t>defined</a:t>
                </a:r>
                <a:r>
                  <a:rPr lang="de-DE" dirty="0">
                    <a:sym typeface="Wingdings" panose="05000000000000000000" pitchFamily="2" charset="2"/>
                  </a:rPr>
                  <a:t> on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independent</a:t>
                </a:r>
                <a:r>
                  <a:rPr lang="de-DE" dirty="0">
                    <a:sym typeface="Wingdings" panose="05000000000000000000" pitchFamily="2" charset="2"/>
                  </a:rPr>
                  <a:t> variable </a:t>
                </a:r>
                <a:r>
                  <a:rPr lang="de-DE" dirty="0" err="1">
                    <a:sym typeface="Wingdings" panose="05000000000000000000" pitchFamily="2" charset="2"/>
                  </a:rPr>
                  <a:t>domain</a:t>
                </a:r>
                <a:r>
                  <a:rPr lang="de-DE" dirty="0">
                    <a:sym typeface="Wingdings" panose="05000000000000000000" pitchFamily="2" charset="2"/>
                  </a:rPr>
                  <a:t> </a:t>
                </a:r>
              </a:p>
              <a:p>
                <a:r>
                  <a:rPr lang="de-DE" dirty="0" err="1">
                    <a:sym typeface="Wingdings" panose="05000000000000000000" pitchFamily="2" charset="2"/>
                  </a:rPr>
                  <a:t>Sparse</a:t>
                </a:r>
                <a:r>
                  <a:rPr lang="de-DE" dirty="0">
                    <a:sym typeface="Wingdings" panose="05000000000000000000" pitchFamily="2" charset="2"/>
                  </a:rPr>
                  <a:t> design </a:t>
                </a:r>
                <a:r>
                  <a:rPr lang="de-DE" dirty="0" err="1">
                    <a:sym typeface="Wingdings" panose="05000000000000000000" pitchFamily="2" charset="2"/>
                  </a:rPr>
                  <a:t>matrix</a:t>
                </a:r>
                <a:r>
                  <a:rPr lang="de-DE" dirty="0">
                    <a:sym typeface="Wingdings" panose="05000000000000000000" pitchFamily="2" charset="2"/>
                  </a:rPr>
                  <a:t>  </a:t>
                </a:r>
              </a:p>
              <a:p>
                <a:r>
                  <a:rPr lang="de-DE" dirty="0" err="1">
                    <a:sym typeface="Wingdings" panose="05000000000000000000" pitchFamily="2" charset="2"/>
                  </a:rPr>
                  <a:t>Infinitly</a:t>
                </a:r>
                <a:r>
                  <a:rPr lang="de-DE" dirty="0">
                    <a:sym typeface="Wingdings" panose="05000000000000000000" pitchFamily="2" charset="2"/>
                  </a:rPr>
                  <a:t> </a:t>
                </a:r>
                <a:r>
                  <a:rPr lang="de-DE" dirty="0" err="1">
                    <a:sym typeface="Wingdings" panose="05000000000000000000" pitchFamily="2" charset="2"/>
                  </a:rPr>
                  <a:t>differentiable</a:t>
                </a:r>
                <a:endParaRPr lang="de-DE" dirty="0">
                  <a:sym typeface="Wingdings" panose="05000000000000000000" pitchFamily="2" charset="2"/>
                </a:endParaRPr>
              </a:p>
              <a:p>
                <a:r>
                  <a:rPr lang="de-DE" dirty="0">
                    <a:sym typeface="Wingdings" panose="05000000000000000000" pitchFamily="2" charset="2"/>
                  </a:rPr>
                  <a:t>Hyperparameter: </a:t>
                </a:r>
              </a:p>
              <a:p>
                <a:pPr lvl="1"/>
                <a:r>
                  <a:rPr lang="de-DE" sz="2000" dirty="0" err="1">
                    <a:sym typeface="Wingdings" panose="05000000000000000000" pitchFamily="2" charset="2"/>
                  </a:rPr>
                  <a:t>Number</a:t>
                </a:r>
                <a:r>
                  <a:rPr lang="de-DE" sz="2000" dirty="0">
                    <a:sym typeface="Wingdings" panose="05000000000000000000" pitchFamily="2" charset="2"/>
                  </a:rPr>
                  <a:t> </a:t>
                </a:r>
                <a:r>
                  <a:rPr lang="de-DE" sz="2000" dirty="0" err="1">
                    <a:sym typeface="Wingdings" panose="05000000000000000000" pitchFamily="2" charset="2"/>
                  </a:rPr>
                  <a:t>of</a:t>
                </a:r>
                <a:r>
                  <a:rPr lang="de-DE" sz="2000" dirty="0">
                    <a:sym typeface="Wingdings" panose="05000000000000000000" pitchFamily="2" charset="2"/>
                  </a:rPr>
                  <a:t> </a:t>
                </a:r>
                <a:r>
                  <a:rPr lang="de-DE" sz="2000" dirty="0" err="1">
                    <a:sym typeface="Wingdings" panose="05000000000000000000" pitchFamily="2" charset="2"/>
                  </a:rPr>
                  <a:t>Gaussian</a:t>
                </a:r>
                <a:r>
                  <a:rPr lang="de-DE" sz="2000" dirty="0">
                    <a:sym typeface="Wingdings" panose="05000000000000000000" pitchFamily="2" charset="2"/>
                  </a:rPr>
                  <a:t> </a:t>
                </a:r>
                <a:r>
                  <a:rPr lang="de-DE" sz="2000" dirty="0" err="1">
                    <a:sym typeface="Wingdings" panose="05000000000000000000" pitchFamily="2" charset="2"/>
                  </a:rPr>
                  <a:t>functions</a:t>
                </a:r>
                <a:endParaRPr lang="de-DE" sz="2000" dirty="0">
                  <a:sym typeface="Wingdings" panose="05000000000000000000" pitchFamily="2" charset="2"/>
                </a:endParaRPr>
              </a:p>
              <a:p>
                <a:pPr lvl="1"/>
                <a:r>
                  <a:rPr lang="de-DE" sz="2000" dirty="0">
                    <a:sym typeface="Wingdings" panose="05000000000000000000" pitchFamily="2" charset="2"/>
                  </a:rPr>
                  <a:t>Width </a:t>
                </a:r>
                <a14:m>
                  <m:oMath xmlns:m="http://schemas.openxmlformats.org/officeDocument/2006/math">
                    <m:r>
                      <a:rPr lang="de-DE" sz="2000" i="1">
                        <a:latin typeface="Cambria Math" panose="02040503050406030204" pitchFamily="18" charset="0"/>
                        <a:sym typeface="Wingdings" panose="05000000000000000000" pitchFamily="2" charset="2"/>
                      </a:rPr>
                      <m:t>𝑠</m:t>
                    </m:r>
                  </m:oMath>
                </a14:m>
                <a:r>
                  <a:rPr lang="de-DE" sz="2000" dirty="0">
                    <a:sym typeface="Wingdings" panose="05000000000000000000" pitchFamily="2" charset="2"/>
                  </a:rPr>
                  <a:t> </a:t>
                </a:r>
                <a:r>
                  <a:rPr lang="de-DE" sz="2000" dirty="0" err="1">
                    <a:sym typeface="Wingdings" panose="05000000000000000000" pitchFamily="2" charset="2"/>
                  </a:rPr>
                  <a:t>of</a:t>
                </a:r>
                <a:r>
                  <a:rPr lang="de-DE" sz="2000" dirty="0">
                    <a:sym typeface="Wingdings" panose="05000000000000000000" pitchFamily="2" charset="2"/>
                  </a:rPr>
                  <a:t> </a:t>
                </a:r>
                <a:r>
                  <a:rPr lang="de-DE" sz="2000" dirty="0" err="1">
                    <a:sym typeface="Wingdings" panose="05000000000000000000" pitchFamily="2" charset="2"/>
                  </a:rPr>
                  <a:t>each</a:t>
                </a:r>
                <a:r>
                  <a:rPr lang="de-DE" sz="2000" dirty="0">
                    <a:sym typeface="Wingdings" panose="05000000000000000000" pitchFamily="2" charset="2"/>
                  </a:rPr>
                  <a:t> </a:t>
                </a:r>
                <a:r>
                  <a:rPr lang="de-DE" sz="2000" dirty="0" err="1">
                    <a:sym typeface="Wingdings" panose="05000000000000000000" pitchFamily="2" charset="2"/>
                  </a:rPr>
                  <a:t>basis</a:t>
                </a:r>
                <a:r>
                  <a:rPr lang="de-DE" sz="2000" dirty="0">
                    <a:sym typeface="Wingdings" panose="05000000000000000000" pitchFamily="2" charset="2"/>
                  </a:rPr>
                  <a:t> </a:t>
                </a:r>
                <a:r>
                  <a:rPr lang="de-DE" sz="2000" dirty="0" err="1">
                    <a:sym typeface="Wingdings" panose="05000000000000000000" pitchFamily="2" charset="2"/>
                  </a:rPr>
                  <a:t>function</a:t>
                </a:r>
                <a:endParaRPr lang="de-DE" sz="2000" dirty="0">
                  <a:sym typeface="Wingdings" panose="05000000000000000000" pitchFamily="2" charset="2"/>
                </a:endParaRPr>
              </a:p>
              <a:p>
                <a:pPr lvl="1"/>
                <a:r>
                  <a:rPr lang="de-DE" sz="2000" dirty="0" err="1">
                    <a:sym typeface="Wingdings" panose="05000000000000000000" pitchFamily="2" charset="2"/>
                  </a:rPr>
                  <a:t>Mean</a:t>
                </a:r>
                <a:r>
                  <a:rPr lang="de-DE" sz="2000" dirty="0">
                    <a:sym typeface="Wingdings" panose="05000000000000000000" pitchFamily="2" charset="2"/>
                  </a:rPr>
                  <a:t> </a:t>
                </a:r>
                <a14:m>
                  <m:oMath xmlns:m="http://schemas.openxmlformats.org/officeDocument/2006/math">
                    <m:r>
                      <a:rPr lang="de-DE" sz="2000" i="1">
                        <a:latin typeface="Cambria Math" panose="02040503050406030204" pitchFamily="18" charset="0"/>
                        <a:sym typeface="Wingdings" panose="05000000000000000000" pitchFamily="2" charset="2"/>
                      </a:rPr>
                      <m:t>𝜇</m:t>
                    </m:r>
                  </m:oMath>
                </a14:m>
                <a:r>
                  <a:rPr lang="de-DE" sz="2000" dirty="0">
                    <a:sym typeface="Wingdings" panose="05000000000000000000" pitchFamily="2" charset="2"/>
                  </a:rPr>
                  <a:t> </a:t>
                </a:r>
                <a:r>
                  <a:rPr lang="de-DE" sz="2000" dirty="0" err="1">
                    <a:sym typeface="Wingdings" panose="05000000000000000000" pitchFamily="2" charset="2"/>
                  </a:rPr>
                  <a:t>of</a:t>
                </a:r>
                <a:r>
                  <a:rPr lang="de-DE" sz="2000" dirty="0">
                    <a:sym typeface="Wingdings" panose="05000000000000000000" pitchFamily="2" charset="2"/>
                  </a:rPr>
                  <a:t> </a:t>
                </a:r>
                <a:r>
                  <a:rPr lang="de-DE" sz="2000" dirty="0" err="1">
                    <a:sym typeface="Wingdings" panose="05000000000000000000" pitchFamily="2" charset="2"/>
                  </a:rPr>
                  <a:t>each</a:t>
                </a:r>
                <a:r>
                  <a:rPr lang="de-DE" sz="2000" dirty="0">
                    <a:sym typeface="Wingdings" panose="05000000000000000000" pitchFamily="2" charset="2"/>
                  </a:rPr>
                  <a:t> </a:t>
                </a:r>
                <a:r>
                  <a:rPr lang="de-DE" sz="2000" dirty="0" err="1">
                    <a:sym typeface="Wingdings" panose="05000000000000000000" pitchFamily="2" charset="2"/>
                  </a:rPr>
                  <a:t>basis</a:t>
                </a:r>
                <a:r>
                  <a:rPr lang="de-DE" sz="2000" dirty="0">
                    <a:sym typeface="Wingdings" panose="05000000000000000000" pitchFamily="2" charset="2"/>
                  </a:rPr>
                  <a:t> </a:t>
                </a:r>
                <a:r>
                  <a:rPr lang="de-DE" sz="2000" dirty="0" err="1">
                    <a:sym typeface="Wingdings" panose="05000000000000000000" pitchFamily="2" charset="2"/>
                  </a:rPr>
                  <a:t>function</a:t>
                </a:r>
                <a:endParaRPr lang="de-DE" sz="2000"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		</a:t>
                </a:r>
              </a:p>
            </p:txBody>
          </p:sp>
        </mc:Choice>
        <mc:Fallback xmlns="">
          <p:sp>
            <p:nvSpPr>
              <p:cNvPr id="12" name="Inhaltsplatzhalter 2"/>
              <p:cNvSpPr txBox="1">
                <a:spLocks noRot="1" noChangeAspect="1" noMove="1" noResize="1" noEditPoints="1" noAdjustHandles="1" noChangeArrowheads="1" noChangeShapeType="1" noTextEdit="1"/>
              </p:cNvSpPr>
              <p:nvPr/>
            </p:nvSpPr>
            <p:spPr bwMode="auto">
              <a:xfrm>
                <a:off x="572920" y="1790700"/>
                <a:ext cx="4648200" cy="4343400"/>
              </a:xfrm>
              <a:prstGeom prst="rect">
                <a:avLst/>
              </a:prstGeom>
              <a:blipFill>
                <a:blip r:embed="rId5"/>
                <a:stretch>
                  <a:fillRect l="-1181" t="-702"/>
                </a:stretch>
              </a:blipFill>
              <a:ln w="9525">
                <a:noFill/>
                <a:miter lim="800000"/>
                <a:headEnd/>
                <a:tailEnd/>
              </a:ln>
              <a:effectLst/>
            </p:spPr>
            <p:txBody>
              <a:bodyPr/>
              <a:lstStyle/>
              <a:p>
                <a:r>
                  <a:rPr lang="de-DE">
                    <a:noFill/>
                  </a:rPr>
                  <a:t> </a:t>
                </a:r>
              </a:p>
            </p:txBody>
          </p:sp>
        </mc:Fallback>
      </mc:AlternateContent>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22</a:t>
            </a:fld>
            <a:endParaRPr lang="de-DE" dirty="0"/>
          </a:p>
        </p:txBody>
      </p:sp>
    </p:spTree>
    <p:extLst>
      <p:ext uri="{BB962C8B-B14F-4D97-AF65-F5344CB8AC3E}">
        <p14:creationId xmlns:p14="http://schemas.microsoft.com/office/powerpoint/2010/main" val="348767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Basis </a:t>
            </a:r>
            <a:r>
              <a:rPr lang="de-DE" dirty="0" err="1" smtClean="0"/>
              <a:t>functions</a:t>
            </a:r>
            <a:r>
              <a:rPr lang="de-DE" dirty="0" smtClean="0"/>
              <a:t> – </a:t>
            </a:r>
            <a:r>
              <a:rPr lang="de-DE" dirty="0" err="1" smtClean="0"/>
              <a:t>comparison</a:t>
            </a:r>
            <a:r>
              <a:rPr lang="de-DE" dirty="0" smtClean="0"/>
              <a:t> </a:t>
            </a:r>
            <a:r>
              <a:rPr lang="de-DE" dirty="0" err="1" smtClean="0"/>
              <a:t>of</a:t>
            </a:r>
            <a:r>
              <a:rPr lang="de-DE" dirty="0" smtClean="0"/>
              <a:t> </a:t>
            </a:r>
            <a:r>
              <a:rPr lang="de-DE" dirty="0" err="1" smtClean="0"/>
              <a:t>local</a:t>
            </a:r>
            <a:r>
              <a:rPr lang="de-DE" dirty="0" smtClean="0"/>
              <a:t> </a:t>
            </a:r>
            <a:r>
              <a:rPr lang="de-DE" dirty="0" err="1" smtClean="0"/>
              <a:t>and</a:t>
            </a:r>
            <a:r>
              <a:rPr lang="de-DE" dirty="0" smtClean="0"/>
              <a:t> global </a:t>
            </a:r>
            <a:endParaRPr lang="de-DE" dirty="0"/>
          </a:p>
        </p:txBody>
      </p:sp>
      <p:pic>
        <p:nvPicPr>
          <p:cNvPr id="5" name="Inhaltsplatzhalt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0193" y="4689475"/>
            <a:ext cx="8064500" cy="2016125"/>
          </a:xfr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94" y="2673350"/>
            <a:ext cx="8064499" cy="2016125"/>
          </a:xfrm>
          <a:prstGeom prst="rect">
            <a:avLst/>
          </a:prstGeom>
        </p:spPr>
      </p:pic>
      <p:sp>
        <p:nvSpPr>
          <p:cNvPr id="3" name="Textfeld 2"/>
          <p:cNvSpPr txBox="1"/>
          <p:nvPr/>
        </p:nvSpPr>
        <p:spPr>
          <a:xfrm>
            <a:off x="899592" y="1799109"/>
            <a:ext cx="4133859" cy="400110"/>
          </a:xfrm>
          <a:prstGeom prst="rect">
            <a:avLst/>
          </a:prstGeom>
          <a:noFill/>
        </p:spPr>
        <p:txBody>
          <a:bodyPr wrap="square" rtlCol="0">
            <a:spAutoFit/>
          </a:bodyPr>
          <a:lstStyle/>
          <a:p>
            <a:pPr algn="ctr"/>
            <a:r>
              <a:rPr lang="de-DE" sz="2000" b="1" dirty="0" smtClean="0"/>
              <a:t>Global </a:t>
            </a:r>
            <a:r>
              <a:rPr lang="de-DE" sz="2000" b="1" dirty="0" err="1" smtClean="0"/>
              <a:t>basis</a:t>
            </a:r>
            <a:r>
              <a:rPr lang="de-DE" sz="2000" b="1" dirty="0" smtClean="0"/>
              <a:t> </a:t>
            </a:r>
            <a:r>
              <a:rPr lang="de-DE" sz="2000" b="1" dirty="0" err="1" smtClean="0"/>
              <a:t>function</a:t>
            </a:r>
            <a:endParaRPr lang="de-DE" sz="2000" b="1" dirty="0" smtClean="0"/>
          </a:p>
        </p:txBody>
      </p:sp>
      <p:sp>
        <p:nvSpPr>
          <p:cNvPr id="7" name="Textfeld 6"/>
          <p:cNvSpPr txBox="1"/>
          <p:nvPr/>
        </p:nvSpPr>
        <p:spPr>
          <a:xfrm>
            <a:off x="4233302" y="1799109"/>
            <a:ext cx="4569332" cy="677108"/>
          </a:xfrm>
          <a:prstGeom prst="rect">
            <a:avLst/>
          </a:prstGeom>
          <a:noFill/>
        </p:spPr>
        <p:txBody>
          <a:bodyPr wrap="square" rtlCol="0">
            <a:spAutoFit/>
          </a:bodyPr>
          <a:lstStyle/>
          <a:p>
            <a:pPr algn="ctr"/>
            <a:r>
              <a:rPr lang="de-DE" sz="2000" b="1" dirty="0" err="1" smtClean="0"/>
              <a:t>Local</a:t>
            </a:r>
            <a:r>
              <a:rPr lang="de-DE" sz="2000" b="1" dirty="0" smtClean="0"/>
              <a:t> </a:t>
            </a:r>
            <a:r>
              <a:rPr lang="de-DE" sz="2000" b="1" dirty="0" err="1" smtClean="0"/>
              <a:t>basis</a:t>
            </a:r>
            <a:r>
              <a:rPr lang="de-DE" sz="2000" b="1" dirty="0" smtClean="0"/>
              <a:t> </a:t>
            </a:r>
            <a:r>
              <a:rPr lang="de-DE" sz="2000" b="1" dirty="0" err="1" smtClean="0"/>
              <a:t>function</a:t>
            </a:r>
            <a:endParaRPr lang="de-DE" sz="2000" b="1" dirty="0" smtClean="0"/>
          </a:p>
          <a:p>
            <a:pPr algn="ctr"/>
            <a:r>
              <a:rPr lang="de-DE" sz="1800" dirty="0" err="1" smtClean="0"/>
              <a:t>Spread</a:t>
            </a:r>
            <a:r>
              <a:rPr lang="de-DE" sz="1800" dirty="0" smtClean="0"/>
              <a:t> </a:t>
            </a:r>
            <a:r>
              <a:rPr lang="de-DE" sz="1800" dirty="0" err="1" smtClean="0"/>
              <a:t>parameter</a:t>
            </a:r>
            <a:r>
              <a:rPr lang="de-DE" sz="1800" dirty="0" smtClean="0"/>
              <a:t>: 0.3</a:t>
            </a:r>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23</a:t>
            </a:fld>
            <a:endParaRPr lang="de-DE" dirty="0"/>
          </a:p>
        </p:txBody>
      </p:sp>
    </p:spTree>
    <p:extLst>
      <p:ext uri="{BB962C8B-B14F-4D97-AF65-F5344CB8AC3E}">
        <p14:creationId xmlns:p14="http://schemas.microsoft.com/office/powerpoint/2010/main" val="3233559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lstStyle/>
              <a:p>
                <a:endParaRPr lang="de-DE" dirty="0" smtClean="0"/>
              </a:p>
              <a:p>
                <a:r>
                  <a:rPr lang="de-DE" dirty="0" smtClean="0"/>
                  <a:t>The </a:t>
                </a:r>
                <a:r>
                  <a:rPr lang="de-DE" dirty="0" err="1" smtClean="0"/>
                  <a:t>previous</a:t>
                </a:r>
                <a:r>
                  <a:rPr lang="de-DE" dirty="0" smtClean="0"/>
                  <a:t> </a:t>
                </a:r>
                <a:r>
                  <a:rPr lang="de-DE" dirty="0" err="1" smtClean="0"/>
                  <a:t>slide</a:t>
                </a:r>
                <a:r>
                  <a:rPr lang="de-DE" dirty="0" smtClean="0"/>
                  <a:t> </a:t>
                </a:r>
                <a:r>
                  <a:rPr lang="de-DE" dirty="0" err="1" smtClean="0"/>
                  <a:t>compares</a:t>
                </a:r>
                <a:r>
                  <a:rPr lang="de-DE" dirty="0" smtClean="0"/>
                  <a:t> </a:t>
                </a:r>
                <a:r>
                  <a:rPr lang="de-DE" dirty="0" err="1" smtClean="0"/>
                  <a:t>the</a:t>
                </a:r>
                <a:r>
                  <a:rPr lang="de-DE" dirty="0" smtClean="0"/>
                  <a:t> </a:t>
                </a:r>
                <a:r>
                  <a:rPr lang="de-DE" dirty="0" err="1" smtClean="0"/>
                  <a:t>reaction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regression</a:t>
                </a:r>
                <a:r>
                  <a:rPr lang="de-DE" dirty="0" smtClean="0"/>
                  <a:t> </a:t>
                </a:r>
                <a:r>
                  <a:rPr lang="de-DE" dirty="0" err="1" smtClean="0"/>
                  <a:t>to</a:t>
                </a:r>
                <a:r>
                  <a:rPr lang="de-DE" dirty="0" smtClean="0"/>
                  <a:t> </a:t>
                </a:r>
                <a:r>
                  <a:rPr lang="de-DE" dirty="0" err="1" smtClean="0"/>
                  <a:t>outliers</a:t>
                </a:r>
                <a:r>
                  <a:rPr lang="de-DE" dirty="0" smtClean="0"/>
                  <a:t> </a:t>
                </a:r>
                <a:r>
                  <a:rPr lang="de-DE" dirty="0" err="1" smtClean="0"/>
                  <a:t>if</a:t>
                </a:r>
                <a:r>
                  <a:rPr lang="de-DE" dirty="0" smtClean="0"/>
                  <a:t> different </a:t>
                </a:r>
                <a:r>
                  <a:rPr lang="de-DE" dirty="0" err="1" smtClean="0"/>
                  <a:t>basis</a:t>
                </a:r>
                <a:r>
                  <a:rPr lang="de-DE" dirty="0" smtClean="0"/>
                  <a:t> </a:t>
                </a:r>
                <a:r>
                  <a:rPr lang="de-DE" dirty="0" err="1" smtClean="0"/>
                  <a:t>functions</a:t>
                </a:r>
                <a:r>
                  <a:rPr lang="de-DE" dirty="0" smtClean="0"/>
                  <a:t> </a:t>
                </a:r>
                <a:r>
                  <a:rPr lang="de-DE" dirty="0" err="1" smtClean="0"/>
                  <a:t>are</a:t>
                </a:r>
                <a:r>
                  <a:rPr lang="de-DE" dirty="0" smtClean="0"/>
                  <a:t> </a:t>
                </a:r>
                <a:r>
                  <a:rPr lang="de-DE" dirty="0" err="1" smtClean="0"/>
                  <a:t>used</a:t>
                </a:r>
                <a:r>
                  <a:rPr lang="de-DE" dirty="0" smtClean="0"/>
                  <a:t>. All </a:t>
                </a:r>
                <a:r>
                  <a:rPr lang="de-DE" dirty="0" err="1" smtClean="0"/>
                  <a:t>examples</a:t>
                </a:r>
                <a:r>
                  <a:rPr lang="de-DE" dirty="0" smtClean="0"/>
                  <a:t> </a:t>
                </a:r>
                <a:r>
                  <a:rPr lang="de-DE" dirty="0" err="1" smtClean="0"/>
                  <a:t>are</a:t>
                </a:r>
                <a:r>
                  <a:rPr lang="de-DE" dirty="0" smtClean="0"/>
                  <a:t> </a:t>
                </a:r>
                <a:r>
                  <a:rPr lang="de-DE" dirty="0" err="1" smtClean="0"/>
                  <a:t>calculated</a:t>
                </a:r>
                <a:r>
                  <a:rPr lang="de-DE" dirty="0" smtClean="0"/>
                  <a:t> </a:t>
                </a:r>
                <a:r>
                  <a:rPr lang="de-DE" dirty="0" err="1" smtClean="0"/>
                  <a:t>using</a:t>
                </a:r>
                <a:r>
                  <a:rPr lang="de-DE" dirty="0" smtClean="0"/>
                  <a:t> a </a:t>
                </a:r>
                <a:r>
                  <a:rPr lang="de-DE" dirty="0" err="1" smtClean="0"/>
                  <a:t>quadratic</a:t>
                </a:r>
                <a:r>
                  <a:rPr lang="de-DE" dirty="0" smtClean="0"/>
                  <a:t> </a:t>
                </a:r>
                <a:r>
                  <a:rPr lang="de-DE" dirty="0" err="1" smtClean="0"/>
                  <a:t>loss</a:t>
                </a:r>
                <a:r>
                  <a:rPr lang="de-DE" dirty="0" smtClean="0"/>
                  <a:t> </a:t>
                </a:r>
                <a:r>
                  <a:rPr lang="de-DE" dirty="0" err="1" smtClean="0"/>
                  <a:t>function</a:t>
                </a:r>
                <a:r>
                  <a:rPr lang="de-DE" dirty="0" smtClean="0"/>
                  <a:t>. Details on </a:t>
                </a:r>
                <a:r>
                  <a:rPr lang="de-DE" dirty="0" err="1" smtClean="0"/>
                  <a:t>other</a:t>
                </a:r>
                <a:r>
                  <a:rPr lang="de-DE" dirty="0" smtClean="0"/>
                  <a:t> </a:t>
                </a:r>
                <a:r>
                  <a:rPr lang="de-DE" dirty="0" err="1" smtClean="0"/>
                  <a:t>possibilities</a:t>
                </a:r>
                <a:r>
                  <a:rPr lang="de-DE" dirty="0" smtClean="0"/>
                  <a:t> follow in </a:t>
                </a:r>
                <a:r>
                  <a:rPr lang="de-DE" dirty="0" err="1" smtClean="0"/>
                  <a:t>the</a:t>
                </a:r>
                <a:r>
                  <a:rPr lang="de-DE" dirty="0" smtClean="0"/>
                  <a:t> </a:t>
                </a:r>
                <a:r>
                  <a:rPr lang="de-DE" dirty="0" err="1" smtClean="0"/>
                  <a:t>upcoming</a:t>
                </a:r>
                <a:r>
                  <a:rPr lang="de-DE" dirty="0" smtClean="0"/>
                  <a:t> </a:t>
                </a:r>
                <a:r>
                  <a:rPr lang="de-DE" dirty="0" err="1" smtClean="0"/>
                  <a:t>slides</a:t>
                </a:r>
                <a:r>
                  <a:rPr lang="de-DE" dirty="0" smtClean="0"/>
                  <a:t>. </a:t>
                </a:r>
              </a:p>
              <a:p>
                <a:endParaRPr lang="de-DE" dirty="0"/>
              </a:p>
              <a:p>
                <a:r>
                  <a:rPr lang="de-DE" dirty="0" smtClean="0"/>
                  <a:t>The </a:t>
                </a:r>
                <a:r>
                  <a:rPr lang="de-DE" dirty="0" err="1" smtClean="0"/>
                  <a:t>upper</a:t>
                </a:r>
                <a:r>
                  <a:rPr lang="de-DE" dirty="0" smtClean="0"/>
                  <a:t> </a:t>
                </a:r>
                <a:r>
                  <a:rPr lang="de-DE" dirty="0" err="1" smtClean="0"/>
                  <a:t>plots</a:t>
                </a:r>
                <a:r>
                  <a:rPr lang="de-DE" dirty="0" smtClean="0"/>
                  <a:t> </a:t>
                </a:r>
                <a:r>
                  <a:rPr lang="de-DE" dirty="0" err="1" smtClean="0"/>
                  <a:t>are</a:t>
                </a:r>
                <a:r>
                  <a:rPr lang="de-DE" dirty="0" smtClean="0"/>
                  <a:t> </a:t>
                </a:r>
                <a:r>
                  <a:rPr lang="de-DE" dirty="0" err="1" smtClean="0"/>
                  <a:t>constructed</a:t>
                </a:r>
                <a:r>
                  <a:rPr lang="de-DE" dirty="0" smtClean="0"/>
                  <a:t> </a:t>
                </a:r>
                <a:r>
                  <a:rPr lang="de-DE" dirty="0" err="1" smtClean="0"/>
                  <a:t>based</a:t>
                </a:r>
                <a:r>
                  <a:rPr lang="de-DE" dirty="0" smtClean="0"/>
                  <a:t> on </a:t>
                </a:r>
                <a:r>
                  <a:rPr lang="de-DE" dirty="0" err="1" smtClean="0"/>
                  <a:t>slightly</a:t>
                </a:r>
                <a:r>
                  <a:rPr lang="de-DE" dirty="0" smtClean="0"/>
                  <a:t> </a:t>
                </a:r>
                <a:r>
                  <a:rPr lang="de-DE" dirty="0" err="1" smtClean="0"/>
                  <a:t>noisy</a:t>
                </a:r>
                <a:r>
                  <a:rPr lang="de-DE" dirty="0" smtClean="0"/>
                  <a:t> </a:t>
                </a:r>
                <a:r>
                  <a:rPr lang="de-DE" dirty="0" err="1" smtClean="0"/>
                  <a:t>observations</a:t>
                </a:r>
                <a:r>
                  <a:rPr lang="de-DE" dirty="0" smtClean="0"/>
                  <a:t> </a:t>
                </a:r>
                <a:r>
                  <a:rPr lang="de-DE" dirty="0" err="1" smtClean="0"/>
                  <a:t>of</a:t>
                </a:r>
                <a:r>
                  <a:rPr lang="de-DE" dirty="0" smtClean="0"/>
                  <a:t> a </a:t>
                </a:r>
                <a:r>
                  <a:rPr lang="de-DE" dirty="0" err="1" smtClean="0"/>
                  <a:t>quadratic</a:t>
                </a:r>
                <a:r>
                  <a:rPr lang="de-DE" dirty="0" smtClean="0"/>
                  <a:t> </a:t>
                </a:r>
                <a:r>
                  <a:rPr lang="de-DE" dirty="0" err="1" smtClean="0"/>
                  <a:t>polynomial</a:t>
                </a:r>
                <a:r>
                  <a:rPr lang="de-DE" dirty="0" smtClean="0"/>
                  <a:t> </a:t>
                </a:r>
                <a:r>
                  <a:rPr lang="de-DE" dirty="0" err="1" smtClean="0"/>
                  <a:t>function</a:t>
                </a:r>
                <a:r>
                  <a:rPr lang="de-DE" dirty="0" smtClean="0"/>
                  <a:t>. The </a:t>
                </a:r>
                <a:r>
                  <a:rPr lang="de-DE" dirty="0" err="1" smtClean="0"/>
                  <a:t>ground</a:t>
                </a:r>
                <a:r>
                  <a:rPr lang="de-DE" dirty="0" smtClean="0"/>
                  <a:t> </a:t>
                </a:r>
                <a:r>
                  <a:rPr lang="de-DE" dirty="0" err="1" smtClean="0"/>
                  <a:t>truth</a:t>
                </a:r>
                <a:r>
                  <a:rPr lang="de-DE" dirty="0" smtClean="0"/>
                  <a:t> </a:t>
                </a:r>
                <a:r>
                  <a:rPr lang="de-DE" dirty="0" err="1" smtClean="0"/>
                  <a:t>is</a:t>
                </a:r>
                <a:r>
                  <a:rPr lang="de-DE" dirty="0" smtClean="0"/>
                  <a:t> </a:t>
                </a:r>
                <a14:m>
                  <m:oMath xmlns:m="http://schemas.openxmlformats.org/officeDocument/2006/math">
                    <m:r>
                      <a:rPr lang="de-DE" b="0" i="1" smtClean="0">
                        <a:latin typeface="Cambria Math" panose="02040503050406030204" pitchFamily="18" charset="0"/>
                      </a:rPr>
                      <m:t>𝑦</m:t>
                    </m:r>
                    <m:r>
                      <a:rPr lang="de-DE" b="0" i="1" smtClean="0">
                        <a:latin typeface="Cambria Math" panose="02040503050406030204" pitchFamily="18" charset="0"/>
                      </a:rPr>
                      <m:t>=3</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r>
                      <a:rPr lang="de-DE" b="0" i="1" smtClean="0">
                        <a:latin typeface="Cambria Math" panose="02040503050406030204" pitchFamily="18" charset="0"/>
                      </a:rPr>
                      <m:t>−2</m:t>
                    </m:r>
                    <m:r>
                      <a:rPr lang="de-DE" b="0" i="1" smtClean="0">
                        <a:latin typeface="Cambria Math" panose="02040503050406030204" pitchFamily="18" charset="0"/>
                      </a:rPr>
                      <m:t>𝑥</m:t>
                    </m:r>
                    <m:r>
                      <a:rPr lang="de-DE" b="0" i="1" smtClean="0">
                        <a:latin typeface="Cambria Math" panose="02040503050406030204" pitchFamily="18" charset="0"/>
                      </a:rPr>
                      <m:t>+3</m:t>
                    </m:r>
                  </m:oMath>
                </a14:m>
                <a:r>
                  <a:rPr lang="de-DE" dirty="0" smtClean="0"/>
                  <a:t>. The </a:t>
                </a:r>
                <a:r>
                  <a:rPr lang="de-DE" dirty="0" err="1" smtClean="0"/>
                  <a:t>upper</a:t>
                </a:r>
                <a:r>
                  <a:rPr lang="de-DE" dirty="0" smtClean="0"/>
                  <a:t> </a:t>
                </a:r>
                <a:r>
                  <a:rPr lang="de-DE" dirty="0" err="1" smtClean="0"/>
                  <a:t>left</a:t>
                </a:r>
                <a:r>
                  <a:rPr lang="de-DE" dirty="0" smtClean="0"/>
                  <a:t> </a:t>
                </a:r>
                <a:r>
                  <a:rPr lang="de-DE" dirty="0" err="1" smtClean="0"/>
                  <a:t>plot</a:t>
                </a:r>
                <a:r>
                  <a:rPr lang="de-DE" dirty="0" smtClean="0"/>
                  <a:t> </a:t>
                </a:r>
                <a:r>
                  <a:rPr lang="de-DE" dirty="0" err="1" smtClean="0"/>
                  <a:t>uses</a:t>
                </a:r>
                <a:r>
                  <a:rPr lang="de-DE" dirty="0" smtClean="0"/>
                  <a:t> a </a:t>
                </a:r>
                <a:r>
                  <a:rPr lang="de-DE" dirty="0" err="1" smtClean="0"/>
                  <a:t>quadratic</a:t>
                </a:r>
                <a:r>
                  <a:rPr lang="de-DE" dirty="0" smtClean="0"/>
                  <a:t> </a:t>
                </a:r>
                <a:r>
                  <a:rPr lang="de-DE" dirty="0" err="1" smtClean="0"/>
                  <a:t>polynomial</a:t>
                </a:r>
                <a:r>
                  <a:rPr lang="de-DE" dirty="0"/>
                  <a:t> </a:t>
                </a:r>
                <a:r>
                  <a:rPr lang="de-DE" dirty="0" err="1" smtClean="0"/>
                  <a:t>as</a:t>
                </a:r>
                <a:r>
                  <a:rPr lang="de-DE" dirty="0" smtClean="0"/>
                  <a:t> </a:t>
                </a:r>
                <a:r>
                  <a:rPr lang="de-DE" dirty="0" err="1" smtClean="0"/>
                  <a:t>regression</a:t>
                </a:r>
                <a:r>
                  <a:rPr lang="de-DE" dirty="0" smtClean="0"/>
                  <a:t> </a:t>
                </a:r>
                <a:r>
                  <a:rPr lang="de-DE" dirty="0" err="1" smtClean="0"/>
                  <a:t>model</a:t>
                </a:r>
                <a:r>
                  <a:rPr lang="de-DE" dirty="0" smtClean="0"/>
                  <a:t>. </a:t>
                </a:r>
                <a:r>
                  <a:rPr lang="de-DE" dirty="0" err="1" smtClean="0"/>
                  <a:t>Since</a:t>
                </a:r>
                <a:r>
                  <a:rPr lang="de-DE" dirty="0" smtClean="0"/>
                  <a:t> </a:t>
                </a:r>
                <a:r>
                  <a:rPr lang="de-DE" dirty="0" err="1" smtClean="0"/>
                  <a:t>this</a:t>
                </a:r>
                <a:r>
                  <a:rPr lang="de-DE" dirty="0" smtClean="0"/>
                  <a:t> </a:t>
                </a:r>
                <a:r>
                  <a:rPr lang="de-DE" dirty="0" err="1" smtClean="0"/>
                  <a:t>exactly</a:t>
                </a:r>
                <a:r>
                  <a:rPr lang="de-DE" dirty="0" smtClean="0"/>
                  <a:t> </a:t>
                </a:r>
                <a:r>
                  <a:rPr lang="de-DE" dirty="0" err="1" smtClean="0"/>
                  <a:t>matches</a:t>
                </a:r>
                <a:r>
                  <a:rPr lang="de-DE" dirty="0" smtClean="0"/>
                  <a:t> </a:t>
                </a:r>
                <a:r>
                  <a:rPr lang="de-DE" dirty="0" err="1" smtClean="0"/>
                  <a:t>the</a:t>
                </a:r>
                <a:r>
                  <a:rPr lang="de-DE" dirty="0"/>
                  <a:t> </a:t>
                </a:r>
                <a:r>
                  <a:rPr lang="de-DE" dirty="0" err="1" smtClean="0"/>
                  <a:t>underlying</a:t>
                </a:r>
                <a:r>
                  <a:rPr lang="de-DE" dirty="0" smtClean="0"/>
                  <a:t> </a:t>
                </a:r>
                <a:r>
                  <a:rPr lang="de-DE" dirty="0" err="1" smtClean="0"/>
                  <a:t>generation</a:t>
                </a:r>
                <a:r>
                  <a:rPr lang="de-DE" dirty="0" smtClean="0"/>
                  <a:t> </a:t>
                </a:r>
                <a:r>
                  <a:rPr lang="de-DE" dirty="0" err="1" smtClean="0"/>
                  <a:t>model</a:t>
                </a:r>
                <a:r>
                  <a:rPr lang="de-DE" dirty="0" smtClean="0"/>
                  <a:t>, </a:t>
                </a:r>
                <a:r>
                  <a:rPr lang="de-DE" dirty="0" err="1" smtClean="0"/>
                  <a:t>the</a:t>
                </a:r>
                <a:r>
                  <a:rPr lang="de-DE" dirty="0" smtClean="0"/>
                  <a:t> </a:t>
                </a:r>
                <a:r>
                  <a:rPr lang="de-DE" dirty="0" err="1" smtClean="0"/>
                  <a:t>coefficients</a:t>
                </a:r>
                <a:r>
                  <a:rPr lang="de-DE" dirty="0" smtClean="0"/>
                  <a:t> </a:t>
                </a:r>
                <a:r>
                  <a:rPr lang="de-DE" dirty="0" err="1" smtClean="0"/>
                  <a:t>are</a:t>
                </a:r>
                <a:r>
                  <a:rPr lang="de-DE" dirty="0" smtClean="0"/>
                  <a:t> </a:t>
                </a:r>
                <a:r>
                  <a:rPr lang="de-DE" dirty="0" err="1" smtClean="0"/>
                  <a:t>estimated</a:t>
                </a:r>
                <a:r>
                  <a:rPr lang="de-DE" dirty="0" smtClean="0"/>
                  <a:t> </a:t>
                </a:r>
                <a:r>
                  <a:rPr lang="de-DE" dirty="0" err="1" smtClean="0"/>
                  <a:t>to</a:t>
                </a:r>
                <a:r>
                  <a:rPr lang="de-DE" dirty="0" smtClean="0"/>
                  <a:t> 2.99, -1.96 </a:t>
                </a:r>
                <a:r>
                  <a:rPr lang="de-DE" dirty="0" err="1" smtClean="0"/>
                  <a:t>and</a:t>
                </a:r>
                <a:r>
                  <a:rPr lang="de-DE" dirty="0" smtClean="0"/>
                  <a:t> 2.96. The </a:t>
                </a:r>
                <a:r>
                  <a:rPr lang="de-DE" dirty="0" err="1" smtClean="0"/>
                  <a:t>estimation</a:t>
                </a:r>
                <a:r>
                  <a:rPr lang="de-DE" dirty="0" smtClean="0"/>
                  <a:t> </a:t>
                </a:r>
                <a:r>
                  <a:rPr lang="de-DE" dirty="0" err="1" smtClean="0"/>
                  <a:t>quality</a:t>
                </a:r>
                <a:r>
                  <a:rPr lang="de-DE" dirty="0" smtClean="0"/>
                  <a:t> </a:t>
                </a:r>
                <a:r>
                  <a:rPr lang="de-DE" dirty="0" err="1" smtClean="0"/>
                  <a:t>is</a:t>
                </a:r>
                <a:r>
                  <a:rPr lang="de-DE" dirty="0" smtClean="0"/>
                  <a:t> </a:t>
                </a:r>
                <a:r>
                  <a:rPr lang="de-DE" dirty="0" err="1" smtClean="0"/>
                  <a:t>really</a:t>
                </a:r>
                <a:r>
                  <a:rPr lang="de-DE" dirty="0" smtClean="0"/>
                  <a:t> </a:t>
                </a:r>
                <a:r>
                  <a:rPr lang="de-DE" dirty="0" err="1" smtClean="0"/>
                  <a:t>good</a:t>
                </a:r>
                <a:r>
                  <a:rPr lang="de-DE" dirty="0"/>
                  <a:t> </a:t>
                </a:r>
                <a:r>
                  <a:rPr lang="de-DE" dirty="0" err="1" smtClean="0"/>
                  <a:t>which</a:t>
                </a:r>
                <a:r>
                  <a:rPr lang="de-DE" dirty="0" smtClean="0"/>
                  <a:t> </a:t>
                </a:r>
                <a:r>
                  <a:rPr lang="de-DE" dirty="0" err="1" smtClean="0"/>
                  <a:t>is</a:t>
                </a:r>
                <a:r>
                  <a:rPr lang="de-DE" dirty="0" smtClean="0"/>
                  <a:t> also </a:t>
                </a:r>
                <a:r>
                  <a:rPr lang="de-DE" dirty="0" err="1" smtClean="0"/>
                  <a:t>reflected</a:t>
                </a:r>
                <a:r>
                  <a:rPr lang="de-DE" dirty="0" smtClean="0"/>
                  <a:t> in </a:t>
                </a:r>
                <a:r>
                  <a:rPr lang="de-DE" dirty="0" err="1" smtClean="0"/>
                  <a:t>the</a:t>
                </a:r>
                <a:r>
                  <a:rPr lang="de-DE" dirty="0" smtClean="0"/>
                  <a:t> </a:t>
                </a:r>
                <a:r>
                  <a:rPr lang="de-DE" dirty="0" err="1" smtClean="0"/>
                  <a:t>plot</a:t>
                </a:r>
                <a:r>
                  <a:rPr lang="de-DE" dirty="0" smtClean="0"/>
                  <a:t>. The </a:t>
                </a:r>
                <a:r>
                  <a:rPr lang="de-DE" dirty="0" err="1" smtClean="0"/>
                  <a:t>upper</a:t>
                </a:r>
                <a:r>
                  <a:rPr lang="de-DE" dirty="0" smtClean="0"/>
                  <a:t> </a:t>
                </a:r>
                <a:r>
                  <a:rPr lang="de-DE" dirty="0" err="1" smtClean="0"/>
                  <a:t>right</a:t>
                </a:r>
                <a:r>
                  <a:rPr lang="de-DE" dirty="0" smtClean="0"/>
                  <a:t> </a:t>
                </a:r>
                <a:r>
                  <a:rPr lang="de-DE" dirty="0" err="1" smtClean="0"/>
                  <a:t>plot</a:t>
                </a:r>
                <a:r>
                  <a:rPr lang="de-DE" dirty="0" smtClean="0"/>
                  <a:t> </a:t>
                </a:r>
                <a:r>
                  <a:rPr lang="de-DE" dirty="0" err="1" smtClean="0"/>
                  <a:t>uses</a:t>
                </a:r>
                <a:r>
                  <a:rPr lang="de-DE" dirty="0" smtClean="0"/>
                  <a:t> </a:t>
                </a:r>
                <a:r>
                  <a:rPr lang="de-DE" dirty="0" err="1" smtClean="0"/>
                  <a:t>seven</a:t>
                </a:r>
                <a:r>
                  <a:rPr lang="de-DE" dirty="0" smtClean="0"/>
                  <a:t> </a:t>
                </a:r>
                <a:r>
                  <a:rPr lang="de-DE" dirty="0" err="1" smtClean="0"/>
                  <a:t>gaussian</a:t>
                </a:r>
                <a:r>
                  <a:rPr lang="de-DE" dirty="0" smtClean="0"/>
                  <a:t> </a:t>
                </a:r>
                <a:r>
                  <a:rPr lang="de-DE" dirty="0" err="1" smtClean="0"/>
                  <a:t>basis</a:t>
                </a:r>
                <a:r>
                  <a:rPr lang="de-DE" dirty="0" smtClean="0"/>
                  <a:t> </a:t>
                </a:r>
                <a:r>
                  <a:rPr lang="de-DE" dirty="0" err="1" smtClean="0"/>
                  <a:t>function</a:t>
                </a:r>
                <a:r>
                  <a:rPr lang="de-DE" dirty="0" smtClean="0"/>
                  <a:t> </a:t>
                </a:r>
                <a:r>
                  <a:rPr lang="de-DE" dirty="0" err="1" smtClean="0"/>
                  <a:t>equally</a:t>
                </a:r>
                <a:r>
                  <a:rPr lang="de-DE" dirty="0" smtClean="0"/>
                  <a:t> </a:t>
                </a:r>
                <a:r>
                  <a:rPr lang="de-DE" dirty="0" err="1" smtClean="0"/>
                  <a:t>spaced</a:t>
                </a:r>
                <a:r>
                  <a:rPr lang="de-DE" dirty="0" smtClean="0"/>
                  <a:t> </a:t>
                </a:r>
                <a:r>
                  <a:rPr lang="de-DE" dirty="0" err="1" smtClean="0"/>
                  <a:t>along</a:t>
                </a:r>
                <a:r>
                  <a:rPr lang="de-DE" dirty="0" smtClean="0"/>
                  <a:t> </a:t>
                </a:r>
                <a:r>
                  <a:rPr lang="de-DE" dirty="0" err="1" smtClean="0"/>
                  <a:t>the</a:t>
                </a:r>
                <a:r>
                  <a:rPr lang="de-DE" dirty="0" smtClean="0"/>
                  <a:t> relevant </a:t>
                </a:r>
                <a:r>
                  <a:rPr lang="de-DE" dirty="0" err="1" smtClean="0"/>
                  <a:t>interval</a:t>
                </a:r>
                <a:r>
                  <a:rPr lang="de-DE" dirty="0" smtClean="0"/>
                  <a:t> </a:t>
                </a:r>
                <a:r>
                  <a:rPr lang="de-DE" dirty="0" err="1" smtClean="0"/>
                  <a:t>of</a:t>
                </a:r>
                <a:r>
                  <a:rPr lang="de-DE" dirty="0" smtClean="0"/>
                  <a:t> </a:t>
                </a:r>
                <a:r>
                  <a:rPr lang="de-DE" dirty="0" err="1" smtClean="0"/>
                  <a:t>independent</a:t>
                </a:r>
                <a:r>
                  <a:rPr lang="de-DE" dirty="0" smtClean="0"/>
                  <a:t> variables. The </a:t>
                </a:r>
                <a:r>
                  <a:rPr lang="de-DE" dirty="0" err="1" smtClean="0"/>
                  <a:t>prediction</a:t>
                </a:r>
                <a:r>
                  <a:rPr lang="de-DE" dirty="0" smtClean="0"/>
                  <a:t> </a:t>
                </a:r>
                <a:r>
                  <a:rPr lang="de-DE" dirty="0" err="1" smtClean="0"/>
                  <a:t>quality</a:t>
                </a:r>
                <a:r>
                  <a:rPr lang="de-DE" dirty="0" smtClean="0"/>
                  <a:t> </a:t>
                </a:r>
                <a:r>
                  <a:rPr lang="de-DE" dirty="0" err="1" smtClean="0"/>
                  <a:t>is</a:t>
                </a:r>
                <a:r>
                  <a:rPr lang="de-DE" dirty="0" smtClean="0"/>
                  <a:t> </a:t>
                </a:r>
                <a:r>
                  <a:rPr lang="de-DE" dirty="0" err="1" smtClean="0"/>
                  <a:t>only</a:t>
                </a:r>
                <a:r>
                  <a:rPr lang="de-DE" dirty="0" smtClean="0"/>
                  <a:t> </a:t>
                </a:r>
                <a:r>
                  <a:rPr lang="de-DE" dirty="0" err="1" smtClean="0"/>
                  <a:t>slightly</a:t>
                </a:r>
                <a:r>
                  <a:rPr lang="de-DE" dirty="0" smtClean="0"/>
                  <a:t> </a:t>
                </a:r>
                <a:r>
                  <a:rPr lang="de-DE" dirty="0" err="1" smtClean="0"/>
                  <a:t>worse</a:t>
                </a:r>
                <a:r>
                  <a:rPr lang="de-DE" dirty="0" smtClean="0"/>
                  <a:t> </a:t>
                </a:r>
                <a:r>
                  <a:rPr lang="de-DE" dirty="0" err="1" smtClean="0"/>
                  <a:t>than</a:t>
                </a:r>
                <a:r>
                  <a:rPr lang="de-DE" dirty="0" smtClean="0"/>
                  <a:t> </a:t>
                </a:r>
                <a:r>
                  <a:rPr lang="de-DE" dirty="0" err="1" smtClean="0"/>
                  <a:t>that</a:t>
                </a:r>
                <a:r>
                  <a:rPr lang="de-DE" dirty="0" smtClean="0"/>
                  <a:t> </a:t>
                </a:r>
                <a:r>
                  <a:rPr lang="de-DE" dirty="0" err="1" smtClean="0"/>
                  <a:t>of</a:t>
                </a:r>
                <a:r>
                  <a:rPr lang="de-DE" dirty="0" smtClean="0"/>
                  <a:t> </a:t>
                </a:r>
                <a:r>
                  <a:rPr lang="de-DE" dirty="0" err="1" smtClean="0"/>
                  <a:t>the</a:t>
                </a:r>
                <a:r>
                  <a:rPr lang="de-DE" dirty="0" smtClean="0"/>
                  <a:t> </a:t>
                </a:r>
                <a:r>
                  <a:rPr lang="de-DE" dirty="0" err="1" smtClean="0"/>
                  <a:t>polynomial</a:t>
                </a:r>
                <a:r>
                  <a:rPr lang="de-DE" dirty="0" smtClean="0"/>
                  <a:t> </a:t>
                </a:r>
                <a:r>
                  <a:rPr lang="de-DE" dirty="0" err="1" smtClean="0"/>
                  <a:t>model</a:t>
                </a:r>
                <a:r>
                  <a:rPr lang="de-DE" dirty="0" smtClean="0"/>
                  <a:t>. </a:t>
                </a:r>
                <a:r>
                  <a:rPr lang="de-DE" dirty="0" err="1" smtClean="0"/>
                  <a:t>However</a:t>
                </a:r>
                <a:r>
                  <a:rPr lang="de-DE" dirty="0" smtClean="0"/>
                  <a:t>, </a:t>
                </a:r>
                <a:r>
                  <a:rPr lang="de-DE" dirty="0" err="1" smtClean="0"/>
                  <a:t>note</a:t>
                </a:r>
                <a:r>
                  <a:rPr lang="de-DE" dirty="0" smtClean="0"/>
                  <a:t> </a:t>
                </a:r>
                <a:r>
                  <a:rPr lang="de-DE" dirty="0" err="1" smtClean="0"/>
                  <a:t>the</a:t>
                </a:r>
                <a:r>
                  <a:rPr lang="de-DE" dirty="0" smtClean="0"/>
                  <a:t> </a:t>
                </a:r>
                <a:r>
                  <a:rPr lang="de-DE" dirty="0" err="1" smtClean="0"/>
                  <a:t>little</a:t>
                </a:r>
                <a:r>
                  <a:rPr lang="de-DE" dirty="0" smtClean="0"/>
                  <a:t> </a:t>
                </a:r>
                <a:r>
                  <a:rPr lang="de-DE" dirty="0" err="1" smtClean="0"/>
                  <a:t>oscillations</a:t>
                </a:r>
                <a:r>
                  <a:rPr lang="de-DE" dirty="0" smtClean="0"/>
                  <a:t> </a:t>
                </a:r>
                <a:r>
                  <a:rPr lang="de-DE" dirty="0" err="1" smtClean="0"/>
                  <a:t>which</a:t>
                </a:r>
                <a:r>
                  <a:rPr lang="de-DE" dirty="0" smtClean="0"/>
                  <a:t> </a:t>
                </a:r>
                <a:r>
                  <a:rPr lang="de-DE" dirty="0" err="1" smtClean="0"/>
                  <a:t>are</a:t>
                </a:r>
                <a:r>
                  <a:rPr lang="de-DE" dirty="0" smtClean="0"/>
                  <a:t> </a:t>
                </a:r>
                <a:r>
                  <a:rPr lang="de-DE" dirty="0" err="1" smtClean="0"/>
                  <a:t>induced</a:t>
                </a:r>
                <a:r>
                  <a:rPr lang="de-DE" dirty="0" smtClean="0"/>
                  <a:t> </a:t>
                </a:r>
                <a:r>
                  <a:rPr lang="de-DE" dirty="0" err="1" smtClean="0"/>
                  <a:t>by</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a:t>
                </a:r>
                <a:r>
                  <a:rPr lang="de-DE" dirty="0" smtClean="0"/>
                  <a:t> </a:t>
                </a:r>
                <a:r>
                  <a:rPr lang="de-DE" dirty="0" err="1" smtClean="0"/>
                  <a:t>regression</a:t>
                </a:r>
                <a:r>
                  <a:rPr lang="de-DE" dirty="0" smtClean="0"/>
                  <a:t> </a:t>
                </a:r>
                <a:r>
                  <a:rPr lang="de-DE" dirty="0" err="1" smtClean="0"/>
                  <a:t>model</a:t>
                </a:r>
                <a:r>
                  <a:rPr lang="de-DE" dirty="0" smtClean="0"/>
                  <a:t> </a:t>
                </a:r>
                <a:r>
                  <a:rPr lang="de-DE" dirty="0" err="1" smtClean="0"/>
                  <a:t>does</a:t>
                </a:r>
                <a:r>
                  <a:rPr lang="de-DE" dirty="0" smtClean="0"/>
                  <a:t> not </a:t>
                </a:r>
                <a:r>
                  <a:rPr lang="de-DE" dirty="0" err="1" smtClean="0"/>
                  <a:t>perfectly</a:t>
                </a:r>
                <a:r>
                  <a:rPr lang="de-DE" dirty="0" smtClean="0"/>
                  <a:t> fit </a:t>
                </a:r>
                <a:r>
                  <a:rPr lang="de-DE" dirty="0" err="1" smtClean="0"/>
                  <a:t>the</a:t>
                </a:r>
                <a:r>
                  <a:rPr lang="de-DE" dirty="0" smtClean="0"/>
                  <a:t> </a:t>
                </a:r>
                <a:r>
                  <a:rPr lang="de-DE" dirty="0" err="1" smtClean="0"/>
                  <a:t>underlying</a:t>
                </a:r>
                <a:r>
                  <a:rPr lang="de-DE" dirty="0" smtClean="0"/>
                  <a:t> </a:t>
                </a:r>
                <a:r>
                  <a:rPr lang="de-DE" dirty="0" err="1" smtClean="0"/>
                  <a:t>model</a:t>
                </a:r>
                <a:r>
                  <a:rPr lang="de-DE" dirty="0" smtClean="0"/>
                  <a:t>. This </a:t>
                </a:r>
                <a:r>
                  <a:rPr lang="de-DE" dirty="0" err="1" smtClean="0"/>
                  <a:t>leads</a:t>
                </a:r>
                <a:r>
                  <a:rPr lang="de-DE" dirty="0" smtClean="0"/>
                  <a:t> </a:t>
                </a:r>
                <a:r>
                  <a:rPr lang="de-DE" dirty="0" err="1" smtClean="0"/>
                  <a:t>to</a:t>
                </a:r>
                <a:r>
                  <a:rPr lang="de-DE" dirty="0" smtClean="0"/>
                  <a:t> </a:t>
                </a:r>
                <a:r>
                  <a:rPr lang="de-DE" dirty="0" err="1" smtClean="0"/>
                  <a:t>local</a:t>
                </a:r>
                <a:r>
                  <a:rPr lang="de-DE" dirty="0" smtClean="0"/>
                  <a:t> </a:t>
                </a:r>
                <a:r>
                  <a:rPr lang="de-DE" dirty="0" err="1" smtClean="0"/>
                  <a:t>overfitting</a:t>
                </a:r>
                <a:r>
                  <a:rPr lang="de-DE" dirty="0" smtClean="0"/>
                  <a:t>. </a:t>
                </a:r>
              </a:p>
              <a:p>
                <a:endParaRPr lang="de-DE" dirty="0"/>
              </a:p>
              <a:p>
                <a:r>
                  <a:rPr lang="de-DE" dirty="0" smtClean="0"/>
                  <a:t>The </a:t>
                </a:r>
                <a:r>
                  <a:rPr lang="de-DE" dirty="0" err="1" smtClean="0"/>
                  <a:t>lower</a:t>
                </a:r>
                <a:r>
                  <a:rPr lang="de-DE" dirty="0" smtClean="0"/>
                  <a:t> </a:t>
                </a:r>
                <a:r>
                  <a:rPr lang="de-DE" dirty="0" err="1" smtClean="0"/>
                  <a:t>plots</a:t>
                </a:r>
                <a:r>
                  <a:rPr lang="de-DE" dirty="0" smtClean="0"/>
                  <a:t> </a:t>
                </a:r>
                <a:r>
                  <a:rPr lang="de-DE" dirty="0" err="1" smtClean="0"/>
                  <a:t>contain</a:t>
                </a:r>
                <a:r>
                  <a:rPr lang="de-DE" dirty="0" smtClean="0"/>
                  <a:t> </a:t>
                </a:r>
                <a:r>
                  <a:rPr lang="de-DE" dirty="0" err="1" smtClean="0"/>
                  <a:t>four</a:t>
                </a:r>
                <a:r>
                  <a:rPr lang="de-DE" dirty="0" smtClean="0"/>
                  <a:t> </a:t>
                </a:r>
                <a:r>
                  <a:rPr lang="de-DE" dirty="0" err="1" smtClean="0"/>
                  <a:t>outliers</a:t>
                </a:r>
                <a:r>
                  <a:rPr lang="de-DE" dirty="0" smtClean="0"/>
                  <a:t>. This </a:t>
                </a:r>
                <a:r>
                  <a:rPr lang="de-DE" dirty="0" err="1" smtClean="0"/>
                  <a:t>heavily</a:t>
                </a:r>
                <a:r>
                  <a:rPr lang="de-DE" dirty="0" smtClean="0"/>
                  <a:t> </a:t>
                </a:r>
                <a:r>
                  <a:rPr lang="de-DE" dirty="0" err="1" smtClean="0"/>
                  <a:t>influences</a:t>
                </a:r>
                <a:r>
                  <a:rPr lang="de-DE" dirty="0" smtClean="0"/>
                  <a:t> </a:t>
                </a:r>
                <a:r>
                  <a:rPr lang="de-DE" dirty="0" err="1" smtClean="0"/>
                  <a:t>the</a:t>
                </a:r>
                <a:r>
                  <a:rPr lang="de-DE" dirty="0" smtClean="0"/>
                  <a:t> </a:t>
                </a:r>
                <a:r>
                  <a:rPr lang="de-DE" dirty="0" err="1" smtClean="0"/>
                  <a:t>polynomial</a:t>
                </a:r>
                <a:r>
                  <a:rPr lang="de-DE" dirty="0" smtClean="0"/>
                  <a:t> </a:t>
                </a:r>
                <a:r>
                  <a:rPr lang="de-DE" dirty="0" err="1" smtClean="0"/>
                  <a:t>model</a:t>
                </a:r>
                <a:r>
                  <a:rPr lang="de-DE" dirty="0" smtClean="0"/>
                  <a:t> (</a:t>
                </a:r>
                <a:r>
                  <a:rPr lang="de-DE" dirty="0" err="1" smtClean="0"/>
                  <a:t>right</a:t>
                </a:r>
                <a:r>
                  <a:rPr lang="de-DE" dirty="0" smtClean="0"/>
                  <a:t>). </a:t>
                </a:r>
                <a:r>
                  <a:rPr lang="de-DE" dirty="0" err="1" smtClean="0"/>
                  <a:t>Its</a:t>
                </a:r>
                <a:r>
                  <a:rPr lang="de-DE" dirty="0" smtClean="0"/>
                  <a:t> </a:t>
                </a:r>
                <a:r>
                  <a:rPr lang="de-DE" dirty="0" err="1" smtClean="0"/>
                  <a:t>characteristic</a:t>
                </a:r>
                <a:r>
                  <a:rPr lang="de-DE" dirty="0" smtClean="0"/>
                  <a:t> </a:t>
                </a:r>
                <a:r>
                  <a:rPr lang="de-DE" dirty="0" err="1" smtClean="0"/>
                  <a:t>does</a:t>
                </a:r>
                <a:r>
                  <a:rPr lang="de-DE" dirty="0" smtClean="0"/>
                  <a:t> not fit </a:t>
                </a:r>
                <a:r>
                  <a:rPr lang="de-DE" dirty="0" err="1" smtClean="0"/>
                  <a:t>the</a:t>
                </a:r>
                <a:r>
                  <a:rPr lang="de-DE" dirty="0" smtClean="0"/>
                  <a:t> </a:t>
                </a:r>
                <a:r>
                  <a:rPr lang="de-DE" dirty="0" err="1" smtClean="0"/>
                  <a:t>rest</a:t>
                </a:r>
                <a:r>
                  <a:rPr lang="de-DE" dirty="0" smtClean="0"/>
                  <a:t> </a:t>
                </a:r>
                <a:r>
                  <a:rPr lang="de-DE" dirty="0" err="1" smtClean="0"/>
                  <a:t>of</a:t>
                </a:r>
                <a:r>
                  <a:rPr lang="de-DE" dirty="0" smtClean="0"/>
                  <a:t> </a:t>
                </a:r>
                <a:r>
                  <a:rPr lang="de-DE" dirty="0" err="1" smtClean="0"/>
                  <a:t>the</a:t>
                </a:r>
                <a:r>
                  <a:rPr lang="de-DE" dirty="0" smtClean="0"/>
                  <a:t> </a:t>
                </a:r>
                <a:r>
                  <a:rPr lang="de-DE" dirty="0" err="1" smtClean="0"/>
                  <a:t>data</a:t>
                </a:r>
                <a:r>
                  <a:rPr lang="de-DE" dirty="0" smtClean="0"/>
                  <a:t> at all. This </a:t>
                </a:r>
                <a:r>
                  <a:rPr lang="de-DE" dirty="0" err="1" smtClean="0"/>
                  <a:t>is</a:t>
                </a:r>
                <a:r>
                  <a:rPr lang="de-DE" dirty="0" smtClean="0"/>
                  <a:t> also </a:t>
                </a:r>
                <a:r>
                  <a:rPr lang="de-DE" dirty="0" err="1" smtClean="0"/>
                  <a:t>reflected</a:t>
                </a:r>
                <a:r>
                  <a:rPr lang="de-DE" dirty="0" smtClean="0"/>
                  <a:t> in </a:t>
                </a:r>
                <a:r>
                  <a:rPr lang="de-DE" dirty="0" err="1" smtClean="0"/>
                  <a:t>the</a:t>
                </a:r>
                <a:r>
                  <a:rPr lang="de-DE" dirty="0" smtClean="0"/>
                  <a:t> </a:t>
                </a:r>
                <a:r>
                  <a:rPr lang="de-DE" dirty="0" err="1" smtClean="0"/>
                  <a:t>coefficients</a:t>
                </a:r>
                <a:r>
                  <a:rPr lang="de-DE" dirty="0" smtClean="0"/>
                  <a:t>, </a:t>
                </a:r>
                <a:r>
                  <a:rPr lang="de-DE" dirty="0" err="1" smtClean="0"/>
                  <a:t>which</a:t>
                </a:r>
                <a:r>
                  <a:rPr lang="de-DE" dirty="0" smtClean="0"/>
                  <a:t> </a:t>
                </a:r>
                <a:r>
                  <a:rPr lang="de-DE" dirty="0" err="1" smtClean="0"/>
                  <a:t>are</a:t>
                </a:r>
                <a:r>
                  <a:rPr lang="de-DE" dirty="0" smtClean="0"/>
                  <a:t> </a:t>
                </a:r>
                <a:r>
                  <a:rPr lang="de-DE" dirty="0" err="1" smtClean="0"/>
                  <a:t>estimated</a:t>
                </a:r>
                <a:r>
                  <a:rPr lang="de-DE" dirty="0" smtClean="0"/>
                  <a:t> </a:t>
                </a:r>
                <a:r>
                  <a:rPr lang="de-DE" dirty="0" err="1" smtClean="0"/>
                  <a:t>to</a:t>
                </a:r>
                <a:r>
                  <a:rPr lang="de-DE" dirty="0" smtClean="0"/>
                  <a:t> -0.38, 5.55 </a:t>
                </a:r>
                <a:r>
                  <a:rPr lang="de-DE" dirty="0" err="1" smtClean="0"/>
                  <a:t>and</a:t>
                </a:r>
                <a:r>
                  <a:rPr lang="de-DE" dirty="0" smtClean="0"/>
                  <a:t> 0.97. Note </a:t>
                </a:r>
                <a:r>
                  <a:rPr lang="de-DE" dirty="0" err="1" smtClean="0"/>
                  <a:t>that</a:t>
                </a:r>
                <a:r>
                  <a:rPr lang="de-DE" dirty="0" smtClean="0"/>
                  <a:t> not </a:t>
                </a:r>
                <a:r>
                  <a:rPr lang="de-DE" dirty="0" err="1" smtClean="0"/>
                  <a:t>even</a:t>
                </a:r>
                <a:r>
                  <a:rPr lang="de-DE" dirty="0" smtClean="0"/>
                  <a:t> </a:t>
                </a:r>
                <a:r>
                  <a:rPr lang="de-DE" dirty="0" err="1" smtClean="0"/>
                  <a:t>the</a:t>
                </a:r>
                <a:r>
                  <a:rPr lang="de-DE" dirty="0" smtClean="0"/>
                  <a:t> </a:t>
                </a:r>
                <a:r>
                  <a:rPr lang="de-DE" dirty="0" err="1" smtClean="0"/>
                  <a:t>coefficient</a:t>
                </a:r>
                <a:r>
                  <a:rPr lang="de-DE" dirty="0" smtClean="0"/>
                  <a:t> </a:t>
                </a:r>
                <a:r>
                  <a:rPr lang="de-DE" dirty="0" err="1" smtClean="0"/>
                  <a:t>signs</a:t>
                </a:r>
                <a:r>
                  <a:rPr lang="de-DE" dirty="0" smtClean="0"/>
                  <a:t> </a:t>
                </a:r>
                <a:r>
                  <a:rPr lang="de-DE" dirty="0" err="1" smtClean="0"/>
                  <a:t>are</a:t>
                </a:r>
                <a:r>
                  <a:rPr lang="de-DE" dirty="0" smtClean="0"/>
                  <a:t> </a:t>
                </a:r>
                <a:r>
                  <a:rPr lang="de-DE" dirty="0" err="1" smtClean="0"/>
                  <a:t>estimated</a:t>
                </a:r>
                <a:r>
                  <a:rPr lang="de-DE" dirty="0" smtClean="0"/>
                  <a:t> </a:t>
                </a:r>
                <a:r>
                  <a:rPr lang="de-DE" dirty="0" err="1" smtClean="0"/>
                  <a:t>correctly</a:t>
                </a:r>
                <a:r>
                  <a:rPr lang="de-DE" dirty="0" smtClean="0"/>
                  <a:t>. As a </a:t>
                </a:r>
                <a:r>
                  <a:rPr lang="de-DE" dirty="0" err="1" smtClean="0"/>
                  <a:t>consequence</a:t>
                </a:r>
                <a:r>
                  <a:rPr lang="de-DE" dirty="0" smtClean="0"/>
                  <a:t> </a:t>
                </a:r>
                <a:r>
                  <a:rPr lang="de-DE" dirty="0" err="1" smtClean="0"/>
                  <a:t>of</a:t>
                </a:r>
                <a:r>
                  <a:rPr lang="de-DE" dirty="0" smtClean="0"/>
                  <a:t> </a:t>
                </a:r>
                <a:r>
                  <a:rPr lang="de-DE" dirty="0" err="1" smtClean="0"/>
                  <a:t>the</a:t>
                </a:r>
                <a:r>
                  <a:rPr lang="de-DE" dirty="0" smtClean="0"/>
                  <a:t> global </a:t>
                </a:r>
                <a:r>
                  <a:rPr lang="de-DE" dirty="0" err="1" smtClean="0"/>
                  <a:t>nature</a:t>
                </a:r>
                <a:r>
                  <a:rPr lang="de-DE" dirty="0" smtClean="0"/>
                  <a:t> </a:t>
                </a:r>
                <a:r>
                  <a:rPr lang="de-DE" dirty="0" err="1" smtClean="0"/>
                  <a:t>of</a:t>
                </a:r>
                <a:r>
                  <a:rPr lang="de-DE" dirty="0" smtClean="0"/>
                  <a:t> </a:t>
                </a:r>
                <a:r>
                  <a:rPr lang="de-DE" dirty="0" err="1" smtClean="0"/>
                  <a:t>the</a:t>
                </a:r>
                <a:r>
                  <a:rPr lang="de-DE" dirty="0" smtClean="0"/>
                  <a:t> </a:t>
                </a:r>
                <a:r>
                  <a:rPr lang="de-DE" dirty="0" err="1" smtClean="0"/>
                  <a:t>basis</a:t>
                </a:r>
                <a:r>
                  <a:rPr lang="de-DE" dirty="0" smtClean="0"/>
                  <a:t> </a:t>
                </a:r>
                <a:r>
                  <a:rPr lang="de-DE" dirty="0" err="1" smtClean="0"/>
                  <a:t>functions</a:t>
                </a:r>
                <a:r>
                  <a:rPr lang="de-DE" dirty="0" smtClean="0"/>
                  <a:t>, </a:t>
                </a:r>
                <a:r>
                  <a:rPr lang="de-DE" dirty="0" err="1" smtClean="0"/>
                  <a:t>the</a:t>
                </a:r>
                <a:r>
                  <a:rPr lang="de-DE" dirty="0" smtClean="0"/>
                  <a:t> </a:t>
                </a:r>
                <a:r>
                  <a:rPr lang="de-DE" dirty="0" err="1" smtClean="0"/>
                  <a:t>model</a:t>
                </a:r>
                <a:r>
                  <a:rPr lang="de-DE" dirty="0" smtClean="0"/>
                  <a:t> </a:t>
                </a:r>
                <a:r>
                  <a:rPr lang="de-DE" dirty="0" err="1" smtClean="0"/>
                  <a:t>does</a:t>
                </a:r>
                <a:r>
                  <a:rPr lang="de-DE" dirty="0" smtClean="0"/>
                  <a:t> not </a:t>
                </a:r>
                <a:r>
                  <a:rPr lang="de-DE" dirty="0" err="1" smtClean="0"/>
                  <a:t>match</a:t>
                </a:r>
                <a:r>
                  <a:rPr lang="de-DE" dirty="0" smtClean="0"/>
                  <a:t> </a:t>
                </a:r>
                <a:r>
                  <a:rPr lang="de-DE" dirty="0" err="1" smtClean="0"/>
                  <a:t>the</a:t>
                </a:r>
                <a:r>
                  <a:rPr lang="de-DE" dirty="0" smtClean="0"/>
                  <a:t> </a:t>
                </a:r>
                <a:r>
                  <a:rPr lang="de-DE" dirty="0" err="1" smtClean="0"/>
                  <a:t>data</a:t>
                </a:r>
                <a:r>
                  <a:rPr lang="de-DE" dirty="0" smtClean="0"/>
                  <a:t> </a:t>
                </a:r>
                <a:r>
                  <a:rPr lang="de-DE" dirty="0" err="1" smtClean="0"/>
                  <a:t>over</a:t>
                </a:r>
                <a:r>
                  <a:rPr lang="de-DE" dirty="0" smtClean="0"/>
                  <a:t> </a:t>
                </a:r>
                <a:r>
                  <a:rPr lang="de-DE" dirty="0" err="1" smtClean="0"/>
                  <a:t>the</a:t>
                </a:r>
                <a:r>
                  <a:rPr lang="de-DE" dirty="0" smtClean="0"/>
                  <a:t> </a:t>
                </a:r>
                <a:r>
                  <a:rPr lang="de-DE" dirty="0" err="1" smtClean="0"/>
                  <a:t>complete</a:t>
                </a:r>
                <a:r>
                  <a:rPr lang="de-DE" dirty="0" smtClean="0"/>
                  <a:t> </a:t>
                </a:r>
                <a:r>
                  <a:rPr lang="de-DE" dirty="0" err="1" smtClean="0"/>
                  <a:t>interval</a:t>
                </a:r>
                <a:r>
                  <a:rPr lang="de-DE" dirty="0" smtClean="0"/>
                  <a:t>. The </a:t>
                </a:r>
                <a:r>
                  <a:rPr lang="de-DE" dirty="0" err="1" smtClean="0"/>
                  <a:t>gaussian</a:t>
                </a:r>
                <a:r>
                  <a:rPr lang="de-DE" dirty="0" smtClean="0"/>
                  <a:t> </a:t>
                </a:r>
                <a:r>
                  <a:rPr lang="de-DE" dirty="0" err="1" smtClean="0"/>
                  <a:t>model</a:t>
                </a:r>
                <a:r>
                  <a:rPr lang="de-DE" dirty="0" smtClean="0"/>
                  <a:t> </a:t>
                </a:r>
                <a:r>
                  <a:rPr lang="de-DE" dirty="0" err="1" smtClean="0"/>
                  <a:t>performs</a:t>
                </a:r>
                <a:r>
                  <a:rPr lang="de-DE" dirty="0" smtClean="0"/>
                  <a:t> </a:t>
                </a:r>
                <a:r>
                  <a:rPr lang="de-DE" dirty="0" err="1" smtClean="0"/>
                  <a:t>way</a:t>
                </a:r>
                <a:r>
                  <a:rPr lang="de-DE" dirty="0" smtClean="0"/>
                  <a:t> </a:t>
                </a:r>
                <a:r>
                  <a:rPr lang="de-DE" dirty="0" err="1" smtClean="0"/>
                  <a:t>better</a:t>
                </a:r>
                <a:r>
                  <a:rPr lang="de-DE" dirty="0" smtClean="0"/>
                  <a:t>. </a:t>
                </a:r>
                <a:r>
                  <a:rPr lang="de-DE" dirty="0" err="1" smtClean="0"/>
                  <a:t>It</a:t>
                </a:r>
                <a:r>
                  <a:rPr lang="de-DE" dirty="0" smtClean="0"/>
                  <a:t> </a:t>
                </a:r>
                <a:r>
                  <a:rPr lang="de-DE" dirty="0" err="1" smtClean="0"/>
                  <a:t>is</a:t>
                </a:r>
                <a:r>
                  <a:rPr lang="de-DE" dirty="0" smtClean="0"/>
                  <a:t> </a:t>
                </a:r>
                <a:r>
                  <a:rPr lang="de-DE" dirty="0" err="1" smtClean="0"/>
                  <a:t>only</a:t>
                </a:r>
                <a:r>
                  <a:rPr lang="de-DE" dirty="0" smtClean="0"/>
                  <a:t> </a:t>
                </a:r>
                <a:r>
                  <a:rPr lang="de-DE" dirty="0" err="1" smtClean="0"/>
                  <a:t>affected</a:t>
                </a:r>
                <a:r>
                  <a:rPr lang="de-DE" dirty="0" smtClean="0"/>
                  <a:t> </a:t>
                </a:r>
                <a:r>
                  <a:rPr lang="de-DE" dirty="0" err="1" smtClean="0"/>
                  <a:t>locally</a:t>
                </a:r>
                <a:r>
                  <a:rPr lang="de-DE" dirty="0" smtClean="0"/>
                  <a:t> </a:t>
                </a:r>
                <a:r>
                  <a:rPr lang="de-DE" dirty="0" err="1" smtClean="0"/>
                  <a:t>by</a:t>
                </a:r>
                <a:r>
                  <a:rPr lang="de-DE" dirty="0" smtClean="0"/>
                  <a:t> </a:t>
                </a:r>
                <a:r>
                  <a:rPr lang="de-DE" dirty="0" err="1" smtClean="0"/>
                  <a:t>the</a:t>
                </a:r>
                <a:r>
                  <a:rPr lang="de-DE" dirty="0" smtClean="0"/>
                  <a:t> </a:t>
                </a:r>
                <a:r>
                  <a:rPr lang="de-DE" dirty="0" err="1" smtClean="0"/>
                  <a:t>outliers</a:t>
                </a:r>
                <a:r>
                  <a:rPr lang="de-DE" dirty="0" smtClean="0"/>
                  <a:t> </a:t>
                </a:r>
                <a:r>
                  <a:rPr lang="de-DE" dirty="0" err="1" smtClean="0"/>
                  <a:t>and</a:t>
                </a:r>
                <a:r>
                  <a:rPr lang="de-DE" dirty="0" smtClean="0"/>
                  <a:t> </a:t>
                </a:r>
                <a:r>
                  <a:rPr lang="de-DE" dirty="0" err="1" smtClean="0"/>
                  <a:t>performs</a:t>
                </a:r>
                <a:r>
                  <a:rPr lang="de-DE" dirty="0" smtClean="0"/>
                  <a:t> </a:t>
                </a:r>
                <a:r>
                  <a:rPr lang="de-DE" dirty="0" err="1" smtClean="0"/>
                  <a:t>well</a:t>
                </a:r>
                <a:r>
                  <a:rPr lang="de-DE" dirty="0" smtClean="0"/>
                  <a:t> on </a:t>
                </a:r>
                <a:r>
                  <a:rPr lang="de-DE" dirty="0" err="1" smtClean="0"/>
                  <a:t>the</a:t>
                </a:r>
                <a:r>
                  <a:rPr lang="de-DE" dirty="0" smtClean="0"/>
                  <a:t> </a:t>
                </a:r>
                <a:r>
                  <a:rPr lang="de-DE" dirty="0" err="1" smtClean="0"/>
                  <a:t>rest</a:t>
                </a:r>
                <a:r>
                  <a:rPr lang="de-DE" dirty="0" smtClean="0"/>
                  <a:t> </a:t>
                </a:r>
                <a:r>
                  <a:rPr lang="de-DE" dirty="0" err="1" smtClean="0"/>
                  <a:t>of</a:t>
                </a:r>
                <a:r>
                  <a:rPr lang="de-DE" dirty="0" smtClean="0"/>
                  <a:t> </a:t>
                </a:r>
                <a:r>
                  <a:rPr lang="de-DE" dirty="0" err="1" smtClean="0"/>
                  <a:t>the</a:t>
                </a:r>
                <a:r>
                  <a:rPr lang="de-DE" dirty="0" smtClean="0"/>
                  <a:t> </a:t>
                </a:r>
                <a:r>
                  <a:rPr lang="de-DE" dirty="0" err="1" smtClean="0"/>
                  <a:t>intervall</a:t>
                </a:r>
                <a:r>
                  <a:rPr lang="de-DE" dirty="0" smtClean="0"/>
                  <a:t>. </a:t>
                </a:r>
              </a:p>
              <a:p>
                <a:endParaRPr lang="de-DE" dirty="0"/>
              </a:p>
              <a:p>
                <a:endParaRPr lang="de-DE"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a:blip r:embed="rId2"/>
                <a:stretch>
                  <a:fillRect l="-225" r="-300"/>
                </a:stretch>
              </a:blipFill>
            </p:spPr>
            <p:txBody>
              <a:bodyPr/>
              <a:lstStyle/>
              <a:p>
                <a:r>
                  <a:rPr lang="de-DE">
                    <a:noFill/>
                  </a:rPr>
                  <a:t> </a:t>
                </a:r>
              </a:p>
            </p:txBody>
          </p:sp>
        </mc:Fallback>
      </mc:AlternateContent>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24</a:t>
            </a:fld>
            <a:endParaRPr lang="de-DE" dirty="0"/>
          </a:p>
        </p:txBody>
      </p:sp>
    </p:spTree>
    <p:extLst>
      <p:ext uri="{BB962C8B-B14F-4D97-AF65-F5344CB8AC3E}">
        <p14:creationId xmlns:p14="http://schemas.microsoft.com/office/powerpoint/2010/main" val="129562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 19"/>
          <p:cNvGraphicFramePr/>
          <p:nvPr>
            <p:extLst>
              <p:ext uri="{D42A27DB-BD31-4B8C-83A1-F6EECF244321}">
                <p14:modId xmlns:p14="http://schemas.microsoft.com/office/powerpoint/2010/main" val="2835901849"/>
              </p:ext>
            </p:extLst>
          </p:nvPr>
        </p:nvGraphicFramePr>
        <p:xfrm>
          <a:off x="697279" y="1519691"/>
          <a:ext cx="7776864" cy="265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dirty="0" smtClean="0"/>
              <a:t>Basis </a:t>
            </a:r>
            <a:r>
              <a:rPr lang="de-DE" dirty="0" err="1" smtClean="0"/>
              <a:t>functions</a:t>
            </a:r>
            <a:r>
              <a:rPr lang="de-DE" dirty="0" smtClean="0"/>
              <a:t> – </a:t>
            </a:r>
            <a:r>
              <a:rPr lang="de-DE" dirty="0" err="1" smtClean="0"/>
              <a:t>other</a:t>
            </a:r>
            <a:r>
              <a:rPr lang="de-DE" dirty="0" smtClean="0"/>
              <a:t> </a:t>
            </a:r>
            <a:endParaRPr lang="de-DE" dirty="0"/>
          </a:p>
        </p:txBody>
      </p:sp>
      <p:pic>
        <p:nvPicPr>
          <p:cNvPr id="65" name="Grafik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3755" y="4581128"/>
            <a:ext cx="2446469" cy="1834152"/>
          </a:xfrm>
          <a:prstGeom prst="rect">
            <a:avLst/>
          </a:prstGeom>
        </p:spPr>
      </p:pic>
      <p:pic>
        <p:nvPicPr>
          <p:cNvPr id="66" name="Grafik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0422" y="4581128"/>
            <a:ext cx="2446469" cy="1834152"/>
          </a:xfrm>
          <a:prstGeom prst="rect">
            <a:avLst/>
          </a:prstGeom>
        </p:spPr>
      </p:pic>
      <p:pic>
        <p:nvPicPr>
          <p:cNvPr id="67" name="Grafik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088" y="4581128"/>
            <a:ext cx="2446469" cy="1834152"/>
          </a:xfrm>
          <a:prstGeom prst="rect">
            <a:avLst/>
          </a:prstGeom>
        </p:spPr>
      </p:pic>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25</a:t>
            </a:fld>
            <a:endParaRPr lang="de-DE" dirty="0"/>
          </a:p>
        </p:txBody>
      </p:sp>
    </p:spTree>
    <p:extLst>
      <p:ext uri="{BB962C8B-B14F-4D97-AF65-F5344CB8AC3E}">
        <p14:creationId xmlns:p14="http://schemas.microsoft.com/office/powerpoint/2010/main" val="3245651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dirty="0" smtClean="0"/>
              <a:t>Background </a:t>
            </a:r>
            <a:r>
              <a:rPr lang="de-DE" dirty="0" err="1" smtClean="0"/>
              <a:t>details</a:t>
            </a:r>
            <a:r>
              <a:rPr lang="de-DE" dirty="0" smtClean="0"/>
              <a:t> on different </a:t>
            </a:r>
            <a:r>
              <a:rPr lang="de-DE" dirty="0" err="1" smtClean="0"/>
              <a:t>basis</a:t>
            </a:r>
            <a:r>
              <a:rPr lang="de-DE" dirty="0" smtClean="0"/>
              <a:t> </a:t>
            </a:r>
            <a:r>
              <a:rPr lang="de-DE" dirty="0" err="1" smtClean="0"/>
              <a:t>functions</a:t>
            </a:r>
            <a:r>
              <a:rPr lang="de-DE" dirty="0" smtClean="0"/>
              <a:t>:</a:t>
            </a:r>
          </a:p>
          <a:p>
            <a:pPr>
              <a:buFont typeface="Arial" panose="020B0604020202020204" pitchFamily="34" charset="0"/>
              <a:buChar char="•"/>
            </a:pPr>
            <a:r>
              <a:rPr lang="de-DE" dirty="0">
                <a:sym typeface="Wingdings" panose="05000000000000000000" pitchFamily="2" charset="2"/>
              </a:rPr>
              <a:t>http://madrury.github.io/jekyll/update/statistics/2017/08/04/basis-expansions.html</a:t>
            </a:r>
            <a:r>
              <a:rPr lang="de-DE" dirty="0" smtClean="0"/>
              <a:t> </a:t>
            </a:r>
          </a:p>
          <a:p>
            <a:endParaRPr lang="de-DE" dirty="0" smtClean="0"/>
          </a:p>
          <a:p>
            <a:endParaRPr lang="de-DE" dirty="0"/>
          </a:p>
          <a:p>
            <a:endParaRPr lang="de-DE" dirty="0"/>
          </a:p>
        </p:txBody>
      </p:sp>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26</a:t>
            </a:fld>
            <a:endParaRPr lang="de-DE" dirty="0"/>
          </a:p>
        </p:txBody>
      </p:sp>
    </p:spTree>
    <p:extLst>
      <p:ext uri="{BB962C8B-B14F-4D97-AF65-F5344CB8AC3E}">
        <p14:creationId xmlns:p14="http://schemas.microsoft.com/office/powerpoint/2010/main" val="48998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28625" indent="-342900">
              <a:buFont typeface="+mj-lt"/>
              <a:buAutoNum type="arabicPeriod"/>
            </a:pPr>
            <a:r>
              <a:rPr lang="de-DE" dirty="0" smtClean="0"/>
              <a:t>Chapter: Motivation</a:t>
            </a:r>
          </a:p>
          <a:p>
            <a:pPr marL="428625" indent="-342900">
              <a:buFont typeface="+mj-lt"/>
              <a:buAutoNum type="arabicPeriod"/>
            </a:pPr>
            <a:r>
              <a:rPr lang="de-DE" dirty="0"/>
              <a:t>Chapter: Linear </a:t>
            </a:r>
            <a:r>
              <a:rPr lang="de-DE" dirty="0" smtClean="0"/>
              <a:t>Models</a:t>
            </a:r>
          </a:p>
          <a:p>
            <a:pPr marL="428625" indent="-342900">
              <a:buFont typeface="+mj-lt"/>
              <a:buAutoNum type="arabicPeriod"/>
            </a:pPr>
            <a:r>
              <a:rPr lang="de-DE" b="1" dirty="0" smtClean="0"/>
              <a:t>Chapter: Loss </a:t>
            </a:r>
            <a:r>
              <a:rPr lang="de-DE" b="1" dirty="0" err="1" smtClean="0"/>
              <a:t>functions</a:t>
            </a:r>
            <a:endParaRPr lang="de-DE" b="1" dirty="0" smtClean="0"/>
          </a:p>
          <a:p>
            <a:pPr marL="428625" indent="-342900">
              <a:buFont typeface="+mj-lt"/>
              <a:buAutoNum type="arabicPeriod"/>
            </a:pPr>
            <a:r>
              <a:rPr lang="de-DE" dirty="0"/>
              <a:t>Chapter: </a:t>
            </a:r>
            <a:r>
              <a:rPr lang="de-DE" dirty="0" err="1"/>
              <a:t>Regularization</a:t>
            </a:r>
            <a:r>
              <a:rPr lang="de-DE" dirty="0"/>
              <a:t> &amp; Validation</a:t>
            </a:r>
          </a:p>
          <a:p>
            <a:pPr marL="428625" indent="-342900">
              <a:buFont typeface="+mj-lt"/>
              <a:buAutoNum type="arabicPeriod"/>
            </a:pPr>
            <a:r>
              <a:rPr lang="de-DE" dirty="0"/>
              <a:t>Chapter: </a:t>
            </a:r>
            <a:r>
              <a:rPr lang="de-DE" dirty="0" err="1"/>
              <a:t>Practical</a:t>
            </a:r>
            <a:r>
              <a:rPr lang="de-DE" dirty="0"/>
              <a:t> </a:t>
            </a:r>
            <a:r>
              <a:rPr lang="de-DE" dirty="0" err="1" smtClean="0"/>
              <a:t>considerations</a:t>
            </a:r>
            <a:endParaRPr lang="de-DE" b="1" dirty="0"/>
          </a:p>
          <a:p>
            <a:pPr marL="428625" indent="-342900">
              <a:buFont typeface="+mj-lt"/>
              <a:buAutoNum type="arabicPeriod"/>
            </a:pPr>
            <a:r>
              <a:rPr lang="de-DE" dirty="0"/>
              <a:t>Chapter: Summary</a:t>
            </a:r>
            <a:endParaRPr lang="de-DE" dirty="0" smtClean="0"/>
          </a:p>
          <a:p>
            <a:pPr marL="85725" indent="0">
              <a:buNone/>
            </a:pPr>
            <a:endParaRPr lang="de-DE" b="1" u="sng" dirty="0" smtClean="0"/>
          </a:p>
          <a:p>
            <a:pPr marL="85725" indent="0">
              <a:buNone/>
            </a:pPr>
            <a:r>
              <a:rPr lang="de-DE" dirty="0" smtClean="0"/>
              <a:t>  </a:t>
            </a:r>
            <a:endParaRPr lang="de-DE" dirty="0"/>
          </a:p>
        </p:txBody>
      </p:sp>
    </p:spTree>
    <p:extLst>
      <p:ext uri="{BB962C8B-B14F-4D97-AF65-F5344CB8AC3E}">
        <p14:creationId xmlns:p14="http://schemas.microsoft.com/office/powerpoint/2010/main" val="3733940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Loss </a:t>
            </a:r>
            <a:r>
              <a:rPr lang="de-DE" dirty="0" err="1" smtClean="0"/>
              <a:t>functions</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4294967295"/>
              </p:nvPr>
            </p:nvSpPr>
            <p:spPr>
              <a:xfrm>
                <a:off x="571473" y="1524000"/>
                <a:ext cx="8064500" cy="4343400"/>
              </a:xfrm>
            </p:spPr>
            <p:txBody>
              <a:bodyPr/>
              <a:lstStyle/>
              <a:p>
                <a:r>
                  <a:rPr lang="de-DE" dirty="0" smtClean="0"/>
                  <a:t>The </a:t>
                </a:r>
                <a:r>
                  <a:rPr lang="de-DE" dirty="0" err="1" smtClean="0"/>
                  <a:t>loss</a:t>
                </a:r>
                <a:r>
                  <a:rPr lang="de-DE" dirty="0" smtClean="0"/>
                  <a:t> </a:t>
                </a:r>
                <a:r>
                  <a:rPr lang="de-DE" dirty="0" err="1" smtClean="0"/>
                  <a:t>functions</a:t>
                </a:r>
                <a:r>
                  <a:rPr lang="de-DE" dirty="0" smtClean="0"/>
                  <a:t> </a:t>
                </a:r>
                <a:r>
                  <a:rPr lang="de-DE" dirty="0" err="1" smtClean="0"/>
                  <a:t>measures</a:t>
                </a:r>
                <a:r>
                  <a:rPr lang="de-DE" dirty="0"/>
                  <a:t> </a:t>
                </a:r>
                <a:r>
                  <a:rPr lang="de-DE" dirty="0" err="1" smtClean="0"/>
                  <a:t>the</a:t>
                </a:r>
                <a:r>
                  <a:rPr lang="de-DE" dirty="0" smtClean="0"/>
                  <a:t> </a:t>
                </a:r>
                <a:r>
                  <a:rPr lang="de-DE" dirty="0" err="1" smtClean="0"/>
                  <a:t>accuracy</a:t>
                </a:r>
                <a:r>
                  <a:rPr lang="de-DE" dirty="0" smtClean="0"/>
                  <a:t> </a:t>
                </a:r>
                <a:r>
                  <a:rPr lang="de-DE" dirty="0" err="1" smtClean="0"/>
                  <a:t>of</a:t>
                </a:r>
                <a:r>
                  <a:rPr lang="de-DE" dirty="0" smtClean="0"/>
                  <a:t> </a:t>
                </a:r>
                <a:r>
                  <a:rPr lang="de-DE" dirty="0" err="1" smtClean="0"/>
                  <a:t>the</a:t>
                </a:r>
                <a:r>
                  <a:rPr lang="de-DE" dirty="0" smtClean="0"/>
                  <a:t> </a:t>
                </a:r>
                <a:r>
                  <a:rPr lang="de-DE" dirty="0" err="1" smtClean="0"/>
                  <a:t>model</a:t>
                </a:r>
                <a:r>
                  <a:rPr lang="de-DE" dirty="0" smtClean="0"/>
                  <a:t> </a:t>
                </a:r>
                <a:r>
                  <a:rPr lang="de-DE" dirty="0" err="1" smtClean="0"/>
                  <a:t>based</a:t>
                </a:r>
                <a:r>
                  <a:rPr lang="de-DE" dirty="0" smtClean="0"/>
                  <a:t> on </a:t>
                </a:r>
                <a:r>
                  <a:rPr lang="de-DE" dirty="0" err="1" smtClean="0"/>
                  <a:t>the</a:t>
                </a:r>
                <a:r>
                  <a:rPr lang="de-DE" dirty="0" smtClean="0"/>
                  <a:t> </a:t>
                </a:r>
                <a:r>
                  <a:rPr lang="de-DE" dirty="0" err="1" smtClean="0"/>
                  <a:t>training</a:t>
                </a:r>
                <a:r>
                  <a:rPr lang="de-DE" dirty="0" smtClean="0"/>
                  <a:t> </a:t>
                </a:r>
                <a:r>
                  <a:rPr lang="de-DE" dirty="0" err="1" smtClean="0"/>
                  <a:t>dataset</a:t>
                </a:r>
                <a:endParaRPr lang="de-DE" dirty="0"/>
              </a:p>
              <a:p>
                <a:r>
                  <a:rPr lang="de-DE" dirty="0" smtClean="0"/>
                  <a:t>The </a:t>
                </a:r>
                <a:r>
                  <a:rPr lang="de-DE" dirty="0" err="1" smtClean="0"/>
                  <a:t>best</a:t>
                </a:r>
                <a:r>
                  <a:rPr lang="de-DE" dirty="0" smtClean="0"/>
                  <a:t> </a:t>
                </a:r>
                <a:r>
                  <a:rPr lang="de-DE" dirty="0" err="1" smtClean="0"/>
                  <a:t>model</a:t>
                </a:r>
                <a:r>
                  <a:rPr lang="de-DE" dirty="0" smtClean="0"/>
                  <a:t> </a:t>
                </a:r>
                <a:r>
                  <a:rPr lang="de-DE" dirty="0" err="1" smtClean="0"/>
                  <a:t>we</a:t>
                </a:r>
                <a:r>
                  <a:rPr lang="de-DE" dirty="0" smtClean="0"/>
                  <a:t> </a:t>
                </a:r>
                <a:r>
                  <a:rPr lang="de-DE" dirty="0" err="1" smtClean="0"/>
                  <a:t>can</a:t>
                </a:r>
                <a:r>
                  <a:rPr lang="de-DE" dirty="0" smtClean="0"/>
                  <a:t> </a:t>
                </a:r>
                <a:r>
                  <a:rPr lang="de-DE" dirty="0" err="1" smtClean="0"/>
                  <a:t>obtain</a:t>
                </a:r>
                <a:r>
                  <a:rPr lang="de-DE" dirty="0" smtClean="0"/>
                  <a:t>, </a:t>
                </a:r>
                <a:r>
                  <a:rPr lang="de-DE" dirty="0" err="1" smtClean="0"/>
                  <a:t>is</a:t>
                </a:r>
                <a:r>
                  <a:rPr lang="de-DE" dirty="0" smtClean="0"/>
                  <a:t> </a:t>
                </a:r>
                <a:r>
                  <a:rPr lang="de-DE" dirty="0" err="1" smtClean="0"/>
                  <a:t>the</a:t>
                </a:r>
                <a:r>
                  <a:rPr lang="de-DE" dirty="0" smtClean="0"/>
                  <a:t> </a:t>
                </a:r>
                <a:r>
                  <a:rPr lang="de-DE" dirty="0" err="1" smtClean="0"/>
                  <a:t>minimum</a:t>
                </a:r>
                <a:r>
                  <a:rPr lang="de-DE" dirty="0" smtClean="0"/>
                  <a:t> </a:t>
                </a:r>
                <a:r>
                  <a:rPr lang="de-DE" dirty="0" err="1" smtClean="0"/>
                  <a:t>loss</a:t>
                </a:r>
                <a:r>
                  <a:rPr lang="de-DE" dirty="0" smtClean="0"/>
                  <a:t> </a:t>
                </a:r>
                <a:r>
                  <a:rPr lang="de-DE" dirty="0" err="1" smtClean="0"/>
                  <a:t>model</a:t>
                </a:r>
                <a:r>
                  <a:rPr lang="de-DE" dirty="0" smtClean="0"/>
                  <a:t> </a:t>
                </a:r>
              </a:p>
              <a:p>
                <a:pPr lvl="1">
                  <a:buFont typeface="Wingdings" panose="05000000000000000000" pitchFamily="2" charset="2"/>
                  <a:buChar char="à"/>
                </a:pPr>
                <a:r>
                  <a:rPr lang="de-DE" dirty="0" smtClean="0">
                    <a:sym typeface="Wingdings" panose="05000000000000000000" pitchFamily="2" charset="2"/>
                  </a:rPr>
                  <a:t>Choice </a:t>
                </a:r>
                <a:r>
                  <a:rPr lang="de-DE" dirty="0" err="1" smtClean="0">
                    <a:sym typeface="Wingdings" panose="05000000000000000000" pitchFamily="2" charset="2"/>
                  </a:rPr>
                  <a:t>of</a:t>
                </a:r>
                <a:r>
                  <a:rPr lang="de-DE" dirty="0" smtClean="0">
                    <a:sym typeface="Wingdings" panose="05000000000000000000" pitchFamily="2" charset="2"/>
                  </a:rPr>
                  <a:t> a </a:t>
                </a:r>
                <a:r>
                  <a:rPr lang="de-DE" dirty="0" err="1" smtClean="0">
                    <a:sym typeface="Wingdings" panose="05000000000000000000" pitchFamily="2" charset="2"/>
                  </a:rPr>
                  <a:t>loss</a:t>
                </a:r>
                <a:r>
                  <a:rPr lang="de-DE" dirty="0" smtClean="0">
                    <a:sym typeface="Wingdings" panose="05000000000000000000" pitchFamily="2" charset="2"/>
                  </a:rPr>
                  <a:t> </a:t>
                </a:r>
                <a:r>
                  <a:rPr lang="de-DE" dirty="0" err="1" smtClean="0">
                    <a:sym typeface="Wingdings" panose="05000000000000000000" pitchFamily="2" charset="2"/>
                  </a:rPr>
                  <a:t>function</a:t>
                </a:r>
                <a:r>
                  <a:rPr lang="de-DE" dirty="0" smtClean="0">
                    <a:sym typeface="Wingdings" panose="05000000000000000000" pitchFamily="2" charset="2"/>
                  </a:rPr>
                  <a:t> </a:t>
                </a:r>
                <a:r>
                  <a:rPr lang="de-DE" dirty="0" err="1" smtClean="0">
                    <a:sym typeface="Wingdings" panose="05000000000000000000" pitchFamily="2" charset="2"/>
                  </a:rPr>
                  <a:t>is</a:t>
                </a:r>
                <a:r>
                  <a:rPr lang="de-DE" dirty="0" smtClean="0">
                    <a:sym typeface="Wingdings" panose="05000000000000000000" pitchFamily="2" charset="2"/>
                  </a:rPr>
                  <a:t> fundamental in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regression</a:t>
                </a:r>
                <a:r>
                  <a:rPr lang="de-DE" dirty="0" smtClean="0">
                    <a:sym typeface="Wingdings" panose="05000000000000000000" pitchFamily="2" charset="2"/>
                  </a:rPr>
                  <a:t> </a:t>
                </a:r>
                <a:r>
                  <a:rPr lang="de-DE" dirty="0" err="1" smtClean="0">
                    <a:sym typeface="Wingdings" panose="05000000000000000000" pitchFamily="2" charset="2"/>
                  </a:rPr>
                  <a:t>problem</a:t>
                </a:r>
                <a:endParaRPr lang="de-DE" dirty="0" smtClean="0">
                  <a:sym typeface="Wingdings" panose="05000000000000000000" pitchFamily="2" charset="2"/>
                </a:endParaRPr>
              </a:p>
              <a:p>
                <a:pPr lvl="1">
                  <a:buFont typeface="Wingdings" panose="05000000000000000000" pitchFamily="2" charset="2"/>
                  <a:buChar char="à"/>
                </a:pPr>
                <a:endParaRPr lang="de-DE" dirty="0">
                  <a:sym typeface="Wingdings" panose="05000000000000000000" pitchFamily="2" charset="2"/>
                </a:endParaRPr>
              </a:p>
              <a:p>
                <a:pPr marL="457200" lvl="1" indent="0">
                  <a:buNone/>
                </a:pPr>
                <a:endParaRPr lang="de-DE" dirty="0" smtClean="0">
                  <a:sym typeface="Wingdings" panose="05000000000000000000" pitchFamily="2" charset="2"/>
                </a:endParaRPr>
              </a:p>
              <a:p>
                <a:pPr marL="457200" lvl="1" indent="0">
                  <a:buNone/>
                </a:pPr>
                <a:endParaRPr lang="de-DE" dirty="0">
                  <a:sym typeface="Wingdings" panose="05000000000000000000" pitchFamily="2" charset="2"/>
                </a:endParaRPr>
              </a:p>
              <a:p>
                <a:pPr lvl="1">
                  <a:buFont typeface="Wingdings" panose="05000000000000000000" pitchFamily="2" charset="2"/>
                  <a:buChar char="à"/>
                </a:pPr>
                <a:r>
                  <a:rPr lang="de-DE" dirty="0" err="1" smtClean="0">
                    <a:sym typeface="Wingdings" panose="05000000000000000000" pitchFamily="2" charset="2"/>
                  </a:rPr>
                  <a:t>Minimize</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loss</a:t>
                </a:r>
                <a:r>
                  <a:rPr lang="de-DE" dirty="0" smtClean="0">
                    <a:sym typeface="Wingdings" panose="05000000000000000000" pitchFamily="2" charset="2"/>
                  </a:rPr>
                  <a:t> </a:t>
                </a:r>
                <a:r>
                  <a:rPr lang="de-DE" dirty="0" err="1" smtClean="0">
                    <a:sym typeface="Wingdings" panose="05000000000000000000" pitchFamily="2" charset="2"/>
                  </a:rPr>
                  <a:t>function</a:t>
                </a:r>
                <a:r>
                  <a:rPr lang="de-DE" dirty="0" smtClean="0">
                    <a:sym typeface="Wingdings" panose="05000000000000000000" pitchFamily="2" charset="2"/>
                  </a:rPr>
                  <a:t> </a:t>
                </a:r>
                <a14:m>
                  <m:oMath xmlns:m="http://schemas.openxmlformats.org/officeDocument/2006/math">
                    <m:r>
                      <a:rPr lang="de-DE" b="0" i="1" smtClean="0">
                        <a:latin typeface="Cambria Math" panose="02040503050406030204" pitchFamily="18" charset="0"/>
                        <a:sym typeface="Wingdings" panose="05000000000000000000" pitchFamily="2" charset="2"/>
                      </a:rPr>
                      <m:t>𝐿</m:t>
                    </m:r>
                  </m:oMath>
                </a14:m>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training</a:t>
                </a:r>
                <a:r>
                  <a:rPr lang="de-DE" dirty="0" smtClean="0">
                    <a:sym typeface="Wingdings" panose="05000000000000000000" pitchFamily="2" charset="2"/>
                  </a:rPr>
                  <a:t> </a:t>
                </a:r>
                <a:r>
                  <a:rPr lang="de-DE" dirty="0" err="1" smtClean="0">
                    <a:sym typeface="Wingdings" panose="05000000000000000000" pitchFamily="2" charset="2"/>
                  </a:rPr>
                  <a:t>dataset</a:t>
                </a:r>
                <a:r>
                  <a:rPr lang="de-DE" dirty="0" smtClean="0">
                    <a:sym typeface="Wingdings" panose="05000000000000000000" pitchFamily="2" charset="2"/>
                  </a:rPr>
                  <a:t> </a:t>
                </a:r>
                <a:r>
                  <a:rPr lang="de-DE" dirty="0" err="1" smtClean="0">
                    <a:sym typeface="Wingdings" panose="05000000000000000000" pitchFamily="2" charset="2"/>
                  </a:rPr>
                  <a:t>consisting</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independent</a:t>
                </a:r>
                <a:r>
                  <a:rPr lang="de-DE" dirty="0" smtClean="0">
                    <a:sym typeface="Wingdings" panose="05000000000000000000" pitchFamily="2" charset="2"/>
                  </a:rPr>
                  <a:t> variables </a:t>
                </a:r>
                <a14:m>
                  <m:oMath xmlns:m="http://schemas.openxmlformats.org/officeDocument/2006/math">
                    <m:acc>
                      <m:accPr>
                        <m:chr m:val="⃗"/>
                        <m:ctrlPr>
                          <a:rPr lang="de-DE" b="0" i="1" smtClean="0">
                            <a:latin typeface="Cambria Math" panose="02040503050406030204" pitchFamily="18" charset="0"/>
                            <a:sym typeface="Wingdings" panose="05000000000000000000" pitchFamily="2" charset="2"/>
                          </a:rPr>
                        </m:ctrlPr>
                      </m:accPr>
                      <m:e>
                        <m:r>
                          <a:rPr lang="de-DE" b="0" i="1" smtClean="0">
                            <a:latin typeface="Cambria Math" panose="02040503050406030204" pitchFamily="18" charset="0"/>
                            <a:sym typeface="Wingdings" panose="05000000000000000000" pitchFamily="2" charset="2"/>
                          </a:rPr>
                          <m:t>𝑥</m:t>
                        </m:r>
                      </m:e>
                    </m:acc>
                  </m:oMath>
                </a14:m>
                <a:r>
                  <a:rPr lang="de-DE" dirty="0" smtClean="0">
                    <a:sym typeface="Wingdings" panose="05000000000000000000" pitchFamily="2" charset="2"/>
                  </a:rPr>
                  <a:t> </a:t>
                </a:r>
                <a:r>
                  <a:rPr lang="de-DE" dirty="0" err="1" smtClean="0">
                    <a:sym typeface="Wingdings" panose="05000000000000000000" pitchFamily="2" charset="2"/>
                  </a:rPr>
                  <a:t>and</a:t>
                </a:r>
                <a:r>
                  <a:rPr lang="de-DE" dirty="0" smtClean="0">
                    <a:sym typeface="Wingdings" panose="05000000000000000000" pitchFamily="2" charset="2"/>
                  </a:rPr>
                  <a:t> </a:t>
                </a:r>
                <a:r>
                  <a:rPr lang="de-DE" dirty="0" err="1" smtClean="0">
                    <a:sym typeface="Wingdings" panose="05000000000000000000" pitchFamily="2" charset="2"/>
                  </a:rPr>
                  <a:t>target</a:t>
                </a:r>
                <a:r>
                  <a:rPr lang="de-DE" dirty="0" smtClean="0">
                    <a:sym typeface="Wingdings" panose="05000000000000000000" pitchFamily="2" charset="2"/>
                  </a:rPr>
                  <a:t> variables </a:t>
                </a:r>
                <a14:m>
                  <m:oMath xmlns:m="http://schemas.openxmlformats.org/officeDocument/2006/math">
                    <m:acc>
                      <m:accPr>
                        <m:chr m:val="⃗"/>
                        <m:ctrlPr>
                          <a:rPr lang="de-DE" i="1" smtClean="0">
                            <a:latin typeface="Cambria Math" panose="02040503050406030204" pitchFamily="18" charset="0"/>
                            <a:sym typeface="Wingdings" panose="05000000000000000000" pitchFamily="2" charset="2"/>
                          </a:rPr>
                        </m:ctrlPr>
                      </m:accPr>
                      <m:e>
                        <m:r>
                          <a:rPr lang="de-DE" b="0" i="1" smtClean="0">
                            <a:latin typeface="Cambria Math" panose="02040503050406030204" pitchFamily="18" charset="0"/>
                            <a:sym typeface="Wingdings" panose="05000000000000000000" pitchFamily="2" charset="2"/>
                          </a:rPr>
                          <m:t>𝑦</m:t>
                        </m:r>
                      </m:e>
                    </m:acc>
                  </m:oMath>
                </a14:m>
                <a:r>
                  <a:rPr lang="de-DE" dirty="0" smtClean="0">
                    <a:sym typeface="Wingdings" panose="05000000000000000000" pitchFamily="2" charset="2"/>
                  </a:rPr>
                  <a:t> </a:t>
                </a:r>
                <a:r>
                  <a:rPr lang="de-DE" dirty="0" err="1" smtClean="0">
                    <a:sym typeface="Wingdings" panose="05000000000000000000" pitchFamily="2" charset="2"/>
                  </a:rPr>
                  <a:t>by</a:t>
                </a:r>
                <a:r>
                  <a:rPr lang="de-DE" dirty="0" smtClean="0">
                    <a:sym typeface="Wingdings" panose="05000000000000000000" pitchFamily="2" charset="2"/>
                  </a:rPr>
                  <a:t> </a:t>
                </a:r>
                <a:r>
                  <a:rPr lang="de-DE" dirty="0" err="1" smtClean="0">
                    <a:sym typeface="Wingdings" panose="05000000000000000000" pitchFamily="2" charset="2"/>
                  </a:rPr>
                  <a:t>variation</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basis</a:t>
                </a:r>
                <a:r>
                  <a:rPr lang="de-DE" dirty="0" smtClean="0">
                    <a:sym typeface="Wingdings" panose="05000000000000000000" pitchFamily="2" charset="2"/>
                  </a:rPr>
                  <a:t> </a:t>
                </a:r>
                <a:r>
                  <a:rPr lang="de-DE" dirty="0" err="1" smtClean="0">
                    <a:sym typeface="Wingdings" panose="05000000000000000000" pitchFamily="2" charset="2"/>
                  </a:rPr>
                  <a:t>function</a:t>
                </a:r>
                <a:r>
                  <a:rPr lang="de-DE" dirty="0" smtClean="0">
                    <a:sym typeface="Wingdings" panose="05000000000000000000" pitchFamily="2" charset="2"/>
                  </a:rPr>
                  <a:t> </a:t>
                </a:r>
                <a:r>
                  <a:rPr lang="de-DE" dirty="0" err="1" smtClean="0">
                    <a:sym typeface="Wingdings" panose="05000000000000000000" pitchFamily="2" charset="2"/>
                  </a:rPr>
                  <a:t>weights</a:t>
                </a:r>
                <a:r>
                  <a:rPr lang="de-DE" dirty="0" smtClean="0">
                    <a:sym typeface="Wingdings" panose="05000000000000000000" pitchFamily="2" charset="2"/>
                  </a:rPr>
                  <a:t> </a:t>
                </a:r>
                <a14:m>
                  <m:oMath xmlns:m="http://schemas.openxmlformats.org/officeDocument/2006/math">
                    <m:acc>
                      <m:accPr>
                        <m:chr m:val="⃗"/>
                        <m:ctrlPr>
                          <a:rPr lang="de-DE" i="1" smtClean="0">
                            <a:latin typeface="Cambria Math" panose="02040503050406030204" pitchFamily="18" charset="0"/>
                            <a:sym typeface="Wingdings" panose="05000000000000000000" pitchFamily="2" charset="2"/>
                          </a:rPr>
                        </m:ctrlPr>
                      </m:accPr>
                      <m:e>
                        <m:r>
                          <a:rPr lang="de-DE" b="0" i="1" smtClean="0">
                            <a:latin typeface="Cambria Math" panose="02040503050406030204" pitchFamily="18" charset="0"/>
                            <a:sym typeface="Wingdings" panose="05000000000000000000" pitchFamily="2" charset="2"/>
                          </a:rPr>
                          <m:t>𝑤</m:t>
                        </m:r>
                      </m:e>
                    </m:acc>
                  </m:oMath>
                </a14:m>
                <a:r>
                  <a:rPr lang="de-DE" dirty="0" smtClean="0">
                    <a:sym typeface="Wingdings" panose="05000000000000000000" pitchFamily="2" charset="2"/>
                  </a:rPr>
                  <a:t>. </a:t>
                </a:r>
              </a:p>
            </p:txBody>
          </p:sp>
        </mc:Choice>
        <mc:Fallback xmlns="">
          <p:sp>
            <p:nvSpPr>
              <p:cNvPr id="3" name="Inhaltsplatzhalter 2"/>
              <p:cNvSpPr>
                <a:spLocks noGrp="1" noRot="1" noChangeAspect="1" noMove="1" noResize="1" noEditPoints="1" noAdjustHandles="1" noChangeArrowheads="1" noChangeShapeType="1" noTextEdit="1"/>
              </p:cNvSpPr>
              <p:nvPr>
                <p:ph idx="4294967295"/>
              </p:nvPr>
            </p:nvSpPr>
            <p:spPr>
              <a:xfrm>
                <a:off x="571473" y="1524000"/>
                <a:ext cx="8064500" cy="4343400"/>
              </a:xfrm>
              <a:blipFill>
                <a:blip r:embed="rId3"/>
                <a:stretch>
                  <a:fillRect l="-680" t="-561"/>
                </a:stretch>
              </a:blipFill>
            </p:spPr>
            <p:txBody>
              <a:bodyPr/>
              <a:lstStyle/>
              <a:p>
                <a:r>
                  <a:rPr lang="de-DE">
                    <a:noFill/>
                  </a:rPr>
                  <a:t> </a:t>
                </a:r>
              </a:p>
            </p:txBody>
          </p:sp>
        </mc:Fallback>
      </mc:AlternateContent>
      <p:pic>
        <p:nvPicPr>
          <p:cNvPr id="10" name="Grafik 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79913" y="3284984"/>
            <a:ext cx="1901321" cy="326471"/>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28</a:t>
            </a:fld>
            <a:endParaRPr lang="de-DE" dirty="0"/>
          </a:p>
        </p:txBody>
      </p:sp>
    </p:spTree>
    <p:extLst>
      <p:ext uri="{BB962C8B-B14F-4D97-AF65-F5344CB8AC3E}">
        <p14:creationId xmlns:p14="http://schemas.microsoft.com/office/powerpoint/2010/main" val="2049933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Loss </a:t>
            </a:r>
            <a:r>
              <a:rPr lang="de-DE" dirty="0" err="1" smtClean="0"/>
              <a:t>functions</a:t>
            </a:r>
            <a:r>
              <a:rPr lang="de-DE" dirty="0" smtClean="0"/>
              <a:t> – </a:t>
            </a:r>
            <a:r>
              <a:rPr lang="de-DE" dirty="0" err="1" smtClean="0"/>
              <a:t>Mean</a:t>
            </a:r>
            <a:r>
              <a:rPr lang="de-DE" dirty="0" smtClean="0"/>
              <a:t> </a:t>
            </a:r>
            <a:r>
              <a:rPr lang="de-DE" dirty="0" err="1" smtClean="0"/>
              <a:t>Squared</a:t>
            </a:r>
            <a:r>
              <a:rPr lang="de-DE" dirty="0" smtClean="0"/>
              <a:t> Error (MSE </a:t>
            </a:r>
            <a:r>
              <a:rPr lang="de-DE" dirty="0" err="1" smtClean="0"/>
              <a:t>or</a:t>
            </a:r>
            <a:r>
              <a:rPr lang="de-DE" dirty="0" smtClean="0"/>
              <a:t> L2) </a:t>
            </a:r>
            <a:endParaRPr lang="de-DE" dirty="0"/>
          </a:p>
        </p:txBody>
      </p:sp>
      <p:sp>
        <p:nvSpPr>
          <p:cNvPr id="3" name="Inhaltsplatzhalter 2"/>
          <p:cNvSpPr>
            <a:spLocks noGrp="1"/>
          </p:cNvSpPr>
          <p:nvPr>
            <p:ph idx="4294967295"/>
          </p:nvPr>
        </p:nvSpPr>
        <p:spPr>
          <a:xfrm>
            <a:off x="572269" y="1828800"/>
            <a:ext cx="3495675" cy="4343400"/>
          </a:xfrm>
        </p:spPr>
        <p:txBody>
          <a:bodyPr/>
          <a:lstStyle/>
          <a:p>
            <a:pPr marL="0" indent="0">
              <a:buNone/>
            </a:pPr>
            <a:r>
              <a:rPr lang="de-DE" dirty="0" err="1" smtClean="0"/>
              <a:t>Pro‘s</a:t>
            </a:r>
            <a:r>
              <a:rPr lang="de-DE" dirty="0" smtClean="0"/>
              <a:t>: </a:t>
            </a:r>
          </a:p>
          <a:p>
            <a:r>
              <a:rPr lang="de-DE" dirty="0" err="1" smtClean="0"/>
              <a:t>Very</a:t>
            </a:r>
            <a:r>
              <a:rPr lang="de-DE" dirty="0" smtClean="0"/>
              <a:t> </a:t>
            </a:r>
            <a:r>
              <a:rPr lang="de-DE" dirty="0" err="1" smtClean="0"/>
              <a:t>important</a:t>
            </a:r>
            <a:r>
              <a:rPr lang="de-DE" dirty="0" smtClean="0"/>
              <a:t> in </a:t>
            </a:r>
            <a:r>
              <a:rPr lang="de-DE" dirty="0" err="1" smtClean="0"/>
              <a:t>practical</a:t>
            </a:r>
            <a:r>
              <a:rPr lang="de-DE" dirty="0" smtClean="0"/>
              <a:t> </a:t>
            </a:r>
            <a:r>
              <a:rPr lang="de-DE" dirty="0" err="1" smtClean="0"/>
              <a:t>applications</a:t>
            </a:r>
            <a:r>
              <a:rPr lang="de-DE" dirty="0" smtClean="0"/>
              <a:t> </a:t>
            </a:r>
          </a:p>
          <a:p>
            <a:r>
              <a:rPr lang="de-DE" dirty="0" smtClean="0"/>
              <a:t>Solution </a:t>
            </a:r>
            <a:r>
              <a:rPr lang="de-DE" dirty="0" err="1" smtClean="0"/>
              <a:t>can</a:t>
            </a:r>
            <a:r>
              <a:rPr lang="de-DE" dirty="0" smtClean="0"/>
              <a:t> </a:t>
            </a:r>
            <a:r>
              <a:rPr lang="de-DE" dirty="0" err="1" smtClean="0"/>
              <a:t>be</a:t>
            </a:r>
            <a:r>
              <a:rPr lang="de-DE" dirty="0" smtClean="0"/>
              <a:t> </a:t>
            </a:r>
            <a:r>
              <a:rPr lang="de-DE" dirty="0" err="1" smtClean="0"/>
              <a:t>easily</a:t>
            </a:r>
            <a:r>
              <a:rPr lang="de-DE" dirty="0" smtClean="0"/>
              <a:t> </a:t>
            </a:r>
            <a:r>
              <a:rPr lang="de-DE" dirty="0" err="1" smtClean="0"/>
              <a:t>obtained</a:t>
            </a:r>
            <a:r>
              <a:rPr lang="de-DE" dirty="0" smtClean="0"/>
              <a:t> </a:t>
            </a:r>
            <a:r>
              <a:rPr lang="de-DE" dirty="0" err="1" smtClean="0"/>
              <a:t>analytically</a:t>
            </a:r>
            <a:endParaRPr lang="de-DE" dirty="0" smtClean="0"/>
          </a:p>
          <a:p>
            <a:pPr marL="0" indent="0">
              <a:buNone/>
            </a:pPr>
            <a:r>
              <a:rPr lang="de-DE" dirty="0" err="1" smtClean="0"/>
              <a:t>Con‘s</a:t>
            </a:r>
            <a:r>
              <a:rPr lang="de-DE" dirty="0" smtClean="0"/>
              <a:t>:  </a:t>
            </a:r>
          </a:p>
          <a:p>
            <a:r>
              <a:rPr lang="de-DE" dirty="0" smtClean="0"/>
              <a:t>Not robust </a:t>
            </a:r>
            <a:r>
              <a:rPr lang="de-DE" dirty="0" err="1" smtClean="0"/>
              <a:t>to</a:t>
            </a:r>
            <a:r>
              <a:rPr lang="de-DE" dirty="0" smtClean="0"/>
              <a:t> </a:t>
            </a:r>
            <a:r>
              <a:rPr lang="de-DE" dirty="0" err="1" smtClean="0"/>
              <a:t>outliers</a:t>
            </a:r>
            <a:endParaRPr lang="de-DE" dirty="0" smtClean="0"/>
          </a:p>
          <a:p>
            <a:endParaRPr lang="de-DE" dirty="0"/>
          </a:p>
          <a:p>
            <a:pPr marL="0" indent="0">
              <a:buNone/>
            </a:pPr>
            <a:r>
              <a:rPr lang="de-DE" dirty="0" err="1" smtClean="0"/>
              <a:t>Examples</a:t>
            </a:r>
            <a:r>
              <a:rPr lang="de-DE" dirty="0" smtClean="0"/>
              <a:t>: </a:t>
            </a:r>
          </a:p>
          <a:p>
            <a:r>
              <a:rPr lang="de-DE" dirty="0" smtClean="0"/>
              <a:t>Basic </a:t>
            </a:r>
            <a:r>
              <a:rPr lang="de-DE" dirty="0" err="1" smtClean="0"/>
              <a:t>regression</a:t>
            </a:r>
            <a:endParaRPr lang="de-DE" dirty="0" smtClean="0"/>
          </a:p>
          <a:p>
            <a:r>
              <a:rPr lang="de-DE" dirty="0" err="1" smtClean="0"/>
              <a:t>Energy</a:t>
            </a:r>
            <a:r>
              <a:rPr lang="de-DE" dirty="0" smtClean="0"/>
              <a:t> </a:t>
            </a:r>
            <a:r>
              <a:rPr lang="de-DE" dirty="0" err="1" smtClean="0"/>
              <a:t>optimization</a:t>
            </a:r>
            <a:r>
              <a:rPr lang="de-DE" dirty="0" smtClean="0"/>
              <a:t> </a:t>
            </a:r>
          </a:p>
          <a:p>
            <a:r>
              <a:rPr lang="de-DE" dirty="0" smtClean="0"/>
              <a:t>Control </a:t>
            </a:r>
            <a:r>
              <a:rPr lang="de-DE" dirty="0" err="1" smtClean="0"/>
              <a:t>applications</a:t>
            </a:r>
            <a:endParaRPr lang="de-DE" dirty="0" smtClean="0"/>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852936"/>
            <a:ext cx="4567053" cy="3423985"/>
          </a:xfrm>
          <a:prstGeom prst="rect">
            <a:avLst/>
          </a:prstGeom>
        </p:spPr>
      </p:pic>
      <p:pic>
        <p:nvPicPr>
          <p:cNvPr id="5" name="Grafik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754168" y="2009976"/>
            <a:ext cx="2103802" cy="517909"/>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29</a:t>
            </a:fld>
            <a:endParaRPr lang="de-DE" dirty="0"/>
          </a:p>
        </p:txBody>
      </p:sp>
    </p:spTree>
    <p:extLst>
      <p:ext uri="{BB962C8B-B14F-4D97-AF65-F5344CB8AC3E}">
        <p14:creationId xmlns:p14="http://schemas.microsoft.com/office/powerpoint/2010/main" val="3445994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9415" name="think-cell Folie" r:id="rId5" imgW="592" imgH="591" progId="TCLayout.ActiveDocument.1">
                  <p:embed/>
                </p:oleObj>
              </mc:Choice>
              <mc:Fallback>
                <p:oleObj name="think-cell Folie" r:id="rId5" imgW="592" imgH="591"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036309535"/>
              </p:ext>
            </p:extLst>
          </p:nvPr>
        </p:nvGraphicFramePr>
        <p:xfrm>
          <a:off x="179512" y="1772816"/>
          <a:ext cx="8709636" cy="4069550"/>
        </p:xfrm>
        <a:graphic>
          <a:graphicData uri="http://schemas.openxmlformats.org/drawingml/2006/table">
            <a:tbl>
              <a:tblPr firstRow="1" bandRow="1">
                <a:tableStyleId>{9D7B26C5-4107-4FEC-AEDC-1716B250A1EF}</a:tableStyleId>
              </a:tblPr>
              <a:tblGrid>
                <a:gridCol w="2951005">
                  <a:extLst>
                    <a:ext uri="{9D8B030D-6E8A-4147-A177-3AD203B41FA5}">
                      <a16:colId xmlns:a16="http://schemas.microsoft.com/office/drawing/2014/main" val="3353139632"/>
                    </a:ext>
                  </a:extLst>
                </a:gridCol>
                <a:gridCol w="3290295">
                  <a:extLst>
                    <a:ext uri="{9D8B030D-6E8A-4147-A177-3AD203B41FA5}">
                      <a16:colId xmlns:a16="http://schemas.microsoft.com/office/drawing/2014/main" val="2919579894"/>
                    </a:ext>
                  </a:extLst>
                </a:gridCol>
                <a:gridCol w="2468336">
                  <a:extLst>
                    <a:ext uri="{9D8B030D-6E8A-4147-A177-3AD203B41FA5}">
                      <a16:colId xmlns:a16="http://schemas.microsoft.com/office/drawing/2014/main" val="3497675085"/>
                    </a:ext>
                  </a:extLst>
                </a:gridCol>
              </a:tblGrid>
              <a:tr h="272256">
                <a:tc>
                  <a:txBody>
                    <a:bodyPr/>
                    <a:lstStyle/>
                    <a:p>
                      <a:pPr algn="ctr"/>
                      <a:endParaRPr lang="de-DE" sz="1200" dirty="0">
                        <a:solidFill>
                          <a:schemeClr val="bg1"/>
                        </a:solidFill>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2">
                  <a:txBody>
                    <a:bodyPr/>
                    <a:lstStyle/>
                    <a:p>
                      <a:pPr algn="ctr"/>
                      <a:endParaRPr lang="de-DE" sz="1200" dirty="0">
                        <a:latin typeface="Arial" panose="020B0604020202020204" pitchFamily="34" charset="0"/>
                        <a:cs typeface="Arial" panose="020B0604020202020204" pitchFamily="34" charset="0"/>
                      </a:endParaRPr>
                    </a:p>
                  </a:txBody>
                  <a:tcPr anchor="ctr">
                    <a:lnL>
                      <a:noFill/>
                    </a:lnL>
                    <a:lnR>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de-DE" dirty="0"/>
                    </a:p>
                  </a:txBody>
                  <a:tcPr/>
                </a:tc>
                <a:extLst>
                  <a:ext uri="{0D108BD9-81ED-4DB2-BD59-A6C34878D82A}">
                    <a16:rowId xmlns:a16="http://schemas.microsoft.com/office/drawing/2014/main" val="3975605571"/>
                  </a:ext>
                </a:extLst>
              </a:tr>
              <a:tr h="379523">
                <a:tc>
                  <a:txBody>
                    <a:bodyPr/>
                    <a:lstStyle/>
                    <a:p>
                      <a:r>
                        <a:rPr lang="de-DE" sz="1150" b="1" dirty="0" smtClean="0">
                          <a:solidFill>
                            <a:schemeClr val="tx1"/>
                          </a:solidFill>
                          <a:latin typeface="Arial" panose="020B0604020202020204" pitchFamily="34" charset="0"/>
                          <a:cs typeface="Arial" panose="020B0604020202020204" pitchFamily="34" charset="0"/>
                        </a:rPr>
                        <a:t>Overall</a:t>
                      </a:r>
                      <a:r>
                        <a:rPr lang="de-DE" sz="1150" b="1" baseline="0" dirty="0" smtClean="0">
                          <a:solidFill>
                            <a:schemeClr val="tx1"/>
                          </a:solidFill>
                          <a:latin typeface="Arial" panose="020B0604020202020204" pitchFamily="34" charset="0"/>
                          <a:cs typeface="Arial" panose="020B0604020202020204" pitchFamily="34" charset="0"/>
                        </a:rPr>
                        <a:t> </a:t>
                      </a:r>
                      <a:r>
                        <a:rPr lang="de-DE" sz="1150" b="1" baseline="0" dirty="0" err="1" smtClean="0">
                          <a:solidFill>
                            <a:schemeClr val="tx1"/>
                          </a:solidFill>
                          <a:latin typeface="Arial" panose="020B0604020202020204" pitchFamily="34" charset="0"/>
                          <a:cs typeface="Arial" panose="020B0604020202020204" pitchFamily="34" charset="0"/>
                        </a:rPr>
                        <a:t>Introduction</a:t>
                      </a:r>
                      <a:r>
                        <a:rPr lang="de-DE" sz="1150" b="1" baseline="0" dirty="0" smtClean="0">
                          <a:solidFill>
                            <a:schemeClr val="tx1"/>
                          </a:solidFill>
                          <a:latin typeface="Arial" panose="020B0604020202020204" pitchFamily="34" charset="0"/>
                          <a:cs typeface="Arial" panose="020B0604020202020204" pitchFamily="34" charset="0"/>
                        </a:rPr>
                        <a:t> </a:t>
                      </a:r>
                      <a:r>
                        <a:rPr lang="de-DE" sz="1150" b="1" baseline="0" dirty="0" err="1" smtClean="0">
                          <a:solidFill>
                            <a:schemeClr val="tx1"/>
                          </a:solidFill>
                          <a:latin typeface="Arial" panose="020B0604020202020204" pitchFamily="34" charset="0"/>
                          <a:cs typeface="Arial" panose="020B0604020202020204" pitchFamily="34" charset="0"/>
                        </a:rPr>
                        <a:t>for</a:t>
                      </a:r>
                      <a:r>
                        <a:rPr lang="de-DE" sz="1150" b="1" baseline="0" dirty="0" smtClean="0">
                          <a:solidFill>
                            <a:schemeClr val="tx1"/>
                          </a:solidFill>
                          <a:latin typeface="Arial" panose="020B0604020202020204" pitchFamily="34" charset="0"/>
                          <a:cs typeface="Arial" panose="020B0604020202020204" pitchFamily="34" charset="0"/>
                        </a:rPr>
                        <a:t> </a:t>
                      </a:r>
                      <a:r>
                        <a:rPr lang="de-DE" sz="1150" b="1" baseline="0" dirty="0" err="1" smtClean="0">
                          <a:solidFill>
                            <a:schemeClr val="tx1"/>
                          </a:solidFill>
                          <a:latin typeface="Arial" panose="020B0604020202020204" pitchFamily="34" charset="0"/>
                          <a:cs typeface="Arial" panose="020B0604020202020204" pitchFamily="34" charset="0"/>
                        </a:rPr>
                        <a:t>the</a:t>
                      </a:r>
                      <a:r>
                        <a:rPr lang="de-DE" sz="1150" b="1" baseline="0" dirty="0" smtClean="0">
                          <a:solidFill>
                            <a:schemeClr val="tx1"/>
                          </a:solidFill>
                          <a:latin typeface="Arial" panose="020B0604020202020204" pitchFamily="34" charset="0"/>
                          <a:cs typeface="Arial" panose="020B0604020202020204" pitchFamily="34" charset="0"/>
                        </a:rPr>
                        <a:t> </a:t>
                      </a:r>
                      <a:r>
                        <a:rPr lang="de-DE" sz="1150" b="1" baseline="0" dirty="0" err="1" smtClean="0">
                          <a:solidFill>
                            <a:schemeClr val="tx1"/>
                          </a:solidFill>
                          <a:latin typeface="Arial" panose="020B0604020202020204" pitchFamily="34" charset="0"/>
                          <a:cs typeface="Arial" panose="020B0604020202020204" pitchFamily="34" charset="0"/>
                        </a:rPr>
                        <a:t>Lecture</a:t>
                      </a:r>
                      <a:endParaRPr lang="de-DE" sz="1150" b="1"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150" baseline="0" dirty="0" smtClean="0">
                          <a:solidFill>
                            <a:schemeClr val="tx1"/>
                          </a:solidFill>
                          <a:latin typeface="Arial" panose="020B0604020202020204" pitchFamily="34" charset="0"/>
                          <a:cs typeface="Arial" panose="020B0604020202020204" pitchFamily="34" charset="0"/>
                        </a:rPr>
                        <a:t>18.10.2018 </a:t>
                      </a:r>
                      <a:r>
                        <a:rPr lang="de-DE" sz="1150" baseline="0" dirty="0">
                          <a:solidFill>
                            <a:schemeClr val="tx1"/>
                          </a:solidFill>
                          <a:latin typeface="Arial" panose="020B0604020202020204" pitchFamily="34" charset="0"/>
                          <a:cs typeface="Arial" panose="020B0604020202020204" pitchFamily="34" charset="0"/>
                        </a:rPr>
                        <a:t>– </a:t>
                      </a:r>
                      <a:r>
                        <a:rPr lang="de-DE" sz="1150" dirty="0" smtClean="0">
                          <a:solidFill>
                            <a:schemeClr val="tx1"/>
                          </a:solidFill>
                          <a:latin typeface="Arial" panose="020B0604020202020204" pitchFamily="34" charset="0"/>
                          <a:cs typeface="Arial" panose="020B0604020202020204" pitchFamily="34" charset="0"/>
                        </a:rPr>
                        <a:t>Betz Johannes</a:t>
                      </a:r>
                      <a:endParaRPr lang="de-DE" sz="1150" dirty="0">
                        <a:solidFill>
                          <a:schemeClr val="tx1"/>
                        </a:solidFill>
                        <a:latin typeface="Arial" panose="020B0604020202020204" pitchFamily="34" charset="0"/>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6 </a:t>
                      </a:r>
                      <a:r>
                        <a:rPr lang="de-DE" sz="1150" b="1" kern="1200" dirty="0" err="1" smtClean="0">
                          <a:solidFill>
                            <a:schemeClr val="tx1"/>
                          </a:solidFill>
                          <a:latin typeface="Arial" panose="020B0604020202020204" pitchFamily="34" charset="0"/>
                          <a:ea typeface="+mn-ea"/>
                          <a:cs typeface="Arial" panose="020B0604020202020204" pitchFamily="34" charset="0"/>
                        </a:rPr>
                        <a:t>Pathfinding</a:t>
                      </a:r>
                      <a:r>
                        <a:rPr lang="de-DE" sz="1150" b="1" kern="1200" dirty="0" smtClean="0">
                          <a:solidFill>
                            <a:schemeClr val="tx1"/>
                          </a:solidFill>
                          <a:latin typeface="Arial" panose="020B0604020202020204" pitchFamily="34" charset="0"/>
                          <a:ea typeface="+mn-ea"/>
                          <a:cs typeface="Arial" panose="020B0604020202020204" pitchFamily="34" charset="0"/>
                        </a:rPr>
                        <a:t>: </a:t>
                      </a:r>
                      <a:r>
                        <a:rPr lang="de-DE" sz="1150" b="1" kern="1200" dirty="0" err="1" smtClean="0">
                          <a:solidFill>
                            <a:schemeClr val="tx1"/>
                          </a:solidFill>
                          <a:latin typeface="Arial" panose="020B0604020202020204" pitchFamily="34" charset="0"/>
                          <a:ea typeface="+mn-ea"/>
                          <a:cs typeface="Arial" panose="020B0604020202020204" pitchFamily="34" charset="0"/>
                        </a:rPr>
                        <a:t>From</a:t>
                      </a:r>
                      <a:r>
                        <a:rPr lang="de-DE" sz="1150" b="1" kern="1200" dirty="0" smtClean="0">
                          <a:solidFill>
                            <a:schemeClr val="tx1"/>
                          </a:solidFill>
                          <a:latin typeface="Arial" panose="020B0604020202020204" pitchFamily="34" charset="0"/>
                          <a:ea typeface="+mn-ea"/>
                          <a:cs typeface="Arial" panose="020B0604020202020204" pitchFamily="34" charset="0"/>
                        </a:rPr>
                        <a:t> </a:t>
                      </a:r>
                      <a:r>
                        <a:rPr lang="de-DE" sz="1150" b="1" kern="1200" baseline="0" dirty="0" smtClean="0">
                          <a:solidFill>
                            <a:schemeClr val="tx1"/>
                          </a:solidFill>
                          <a:latin typeface="Arial" panose="020B0604020202020204" pitchFamily="34" charset="0"/>
                          <a:ea typeface="+mn-ea"/>
                          <a:cs typeface="Arial" panose="020B0604020202020204" pitchFamily="34" charset="0"/>
                        </a:rPr>
                        <a:t>British Museum </a:t>
                      </a:r>
                      <a:r>
                        <a:rPr lang="de-DE" sz="1150" b="1" kern="1200" baseline="0" dirty="0" err="1" smtClean="0">
                          <a:solidFill>
                            <a:schemeClr val="tx1"/>
                          </a:solidFill>
                          <a:latin typeface="Arial" panose="020B0604020202020204" pitchFamily="34" charset="0"/>
                          <a:ea typeface="+mn-ea"/>
                          <a:cs typeface="Arial" panose="020B0604020202020204" pitchFamily="34" charset="0"/>
                        </a:rPr>
                        <a:t>to</a:t>
                      </a:r>
                      <a:r>
                        <a:rPr lang="de-DE" sz="1150" b="1" kern="1200" baseline="0" dirty="0" smtClean="0">
                          <a:solidFill>
                            <a:schemeClr val="tx1"/>
                          </a:solidFill>
                          <a:latin typeface="Arial" panose="020B0604020202020204" pitchFamily="34" charset="0"/>
                          <a:ea typeface="+mn-ea"/>
                          <a:cs typeface="Arial" panose="020B0604020202020204" pitchFamily="34" charset="0"/>
                        </a:rPr>
                        <a:t> A*</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29.11.2018 – Lennart Adenaw</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11 Reinforcement Learning</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17.01.2019 – Christian Dengler</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95672939"/>
                  </a:ext>
                </a:extLst>
              </a:tr>
              <a:tr h="379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50" b="1" dirty="0">
                          <a:solidFill>
                            <a:schemeClr val="tx1"/>
                          </a:solidFill>
                          <a:latin typeface="Arial" panose="020B0604020202020204" pitchFamily="34" charset="0"/>
                          <a:cs typeface="Arial" panose="020B0604020202020204" pitchFamily="34" charset="0"/>
                        </a:rPr>
                        <a:t>1</a:t>
                      </a:r>
                      <a:r>
                        <a:rPr lang="de-DE" sz="1150" b="1" dirty="0" smtClean="0">
                          <a:solidFill>
                            <a:schemeClr val="tx1"/>
                          </a:solidFill>
                          <a:latin typeface="Arial" panose="020B0604020202020204" pitchFamily="34" charset="0"/>
                          <a:cs typeface="Arial" panose="020B0604020202020204" pitchFamily="34" charset="0"/>
                        </a:rPr>
                        <a:t> </a:t>
                      </a:r>
                      <a:r>
                        <a:rPr lang="de-DE" sz="1150" b="1" dirty="0" err="1" smtClean="0">
                          <a:solidFill>
                            <a:schemeClr val="tx1"/>
                          </a:solidFill>
                          <a:latin typeface="Arial" panose="020B0604020202020204" pitchFamily="34" charset="0"/>
                          <a:cs typeface="Arial" panose="020B0604020202020204" pitchFamily="34" charset="0"/>
                        </a:rPr>
                        <a:t>Introduction</a:t>
                      </a:r>
                      <a:r>
                        <a:rPr lang="de-DE" sz="1150" b="1" dirty="0" smtClean="0">
                          <a:solidFill>
                            <a:schemeClr val="tx1"/>
                          </a:solidFill>
                          <a:latin typeface="Arial" panose="020B0604020202020204" pitchFamily="34" charset="0"/>
                          <a:cs typeface="Arial" panose="020B0604020202020204" pitchFamily="34" charset="0"/>
                        </a:rPr>
                        <a:t>:</a:t>
                      </a:r>
                      <a:r>
                        <a:rPr lang="de-DE" sz="1150" b="1" baseline="0" dirty="0" smtClean="0">
                          <a:solidFill>
                            <a:schemeClr val="tx1"/>
                          </a:solidFill>
                          <a:latin typeface="Arial" panose="020B0604020202020204" pitchFamily="34" charset="0"/>
                          <a:cs typeface="Arial" panose="020B0604020202020204" pitchFamily="34" charset="0"/>
                        </a:rPr>
                        <a:t> </a:t>
                      </a:r>
                      <a:r>
                        <a:rPr lang="de-DE" sz="1150" b="1" baseline="0" dirty="0" err="1" smtClean="0">
                          <a:solidFill>
                            <a:schemeClr val="tx1"/>
                          </a:solidFill>
                          <a:latin typeface="Arial" panose="020B0604020202020204" pitchFamily="34" charset="0"/>
                          <a:cs typeface="Arial" panose="020B0604020202020204" pitchFamily="34" charset="0"/>
                        </a:rPr>
                        <a:t>Artificial</a:t>
                      </a:r>
                      <a:r>
                        <a:rPr lang="de-DE" sz="1150" b="1" baseline="0" dirty="0" smtClean="0">
                          <a:solidFill>
                            <a:schemeClr val="tx1"/>
                          </a:solidFill>
                          <a:latin typeface="Arial" panose="020B0604020202020204" pitchFamily="34" charset="0"/>
                          <a:cs typeface="Arial" panose="020B0604020202020204" pitchFamily="34" charset="0"/>
                        </a:rPr>
                        <a:t> </a:t>
                      </a:r>
                      <a:r>
                        <a:rPr lang="de-DE" sz="1150" b="1" baseline="0" dirty="0" err="1" smtClean="0">
                          <a:solidFill>
                            <a:schemeClr val="tx1"/>
                          </a:solidFill>
                          <a:latin typeface="Arial" panose="020B0604020202020204" pitchFamily="34" charset="0"/>
                          <a:cs typeface="Arial" panose="020B0604020202020204" pitchFamily="34" charset="0"/>
                        </a:rPr>
                        <a:t>Intelligence</a:t>
                      </a:r>
                      <a:r>
                        <a:rPr lang="de-DE" sz="1150" dirty="0" smtClean="0">
                          <a:solidFill>
                            <a:schemeClr val="tx1"/>
                          </a:solidFill>
                          <a:latin typeface="Arial" panose="020B0604020202020204" pitchFamily="34" charset="0"/>
                          <a:cs typeface="Arial" panose="020B0604020202020204" pitchFamily="34" charset="0"/>
                        </a:rPr>
                        <a:t/>
                      </a:r>
                      <a:br>
                        <a:rPr lang="de-DE" sz="1150" dirty="0" smtClean="0">
                          <a:solidFill>
                            <a:schemeClr val="tx1"/>
                          </a:solidFill>
                          <a:latin typeface="Arial" panose="020B0604020202020204" pitchFamily="34" charset="0"/>
                          <a:cs typeface="Arial" panose="020B0604020202020204" pitchFamily="34" charset="0"/>
                        </a:rPr>
                      </a:br>
                      <a:r>
                        <a:rPr lang="de-DE" sz="1150" baseline="0" dirty="0" smtClean="0">
                          <a:solidFill>
                            <a:schemeClr val="tx1"/>
                          </a:solidFill>
                          <a:latin typeface="Arial" panose="020B0604020202020204" pitchFamily="34" charset="0"/>
                          <a:cs typeface="Arial" panose="020B0604020202020204" pitchFamily="34" charset="0"/>
                        </a:rPr>
                        <a:t>18.10.2018 – </a:t>
                      </a:r>
                      <a:r>
                        <a:rPr lang="de-DE" sz="1150" dirty="0" smtClean="0">
                          <a:solidFill>
                            <a:schemeClr val="tx1"/>
                          </a:solidFill>
                          <a:latin typeface="Arial" panose="020B0604020202020204" pitchFamily="34" charset="0"/>
                          <a:cs typeface="Arial" panose="020B0604020202020204" pitchFamily="34" charset="0"/>
                        </a:rPr>
                        <a:t>Betz Johannes</a:t>
                      </a:r>
                      <a:endParaRPr lang="de-DE" sz="1150" dirty="0">
                        <a:solidFill>
                          <a:schemeClr val="tx1"/>
                        </a:solidFill>
                        <a:latin typeface="Arial" panose="020B0604020202020204" pitchFamily="34" charset="0"/>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P6:</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29.11.2018 – Lennart Adenaw</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P11</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17.01.2019 – Christian Dengler</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03137118"/>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P1:</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aseline="0" dirty="0" smtClean="0">
                          <a:solidFill>
                            <a:schemeClr val="tx1"/>
                          </a:solidFill>
                          <a:latin typeface="Arial" panose="020B0604020202020204" pitchFamily="34" charset="0"/>
                          <a:cs typeface="Arial" panose="020B0604020202020204" pitchFamily="34" charset="0"/>
                        </a:rPr>
                        <a:t>18.10.2018 – </a:t>
                      </a:r>
                      <a:r>
                        <a:rPr lang="de-DE" sz="1150" dirty="0" smtClean="0">
                          <a:solidFill>
                            <a:schemeClr val="tx1"/>
                          </a:solidFill>
                          <a:latin typeface="Arial" panose="020B0604020202020204" pitchFamily="34" charset="0"/>
                          <a:cs typeface="Arial" panose="020B0604020202020204" pitchFamily="34" charset="0"/>
                        </a:rPr>
                        <a:t>Betz Johannes</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7</a:t>
                      </a:r>
                      <a:r>
                        <a:rPr lang="de-DE" sz="1150" b="1" kern="1200" baseline="0" dirty="0" smtClean="0">
                          <a:solidFill>
                            <a:schemeClr val="tx1"/>
                          </a:solidFill>
                          <a:latin typeface="Arial" panose="020B0604020202020204" pitchFamily="34" charset="0"/>
                          <a:ea typeface="+mn-ea"/>
                          <a:cs typeface="Arial" panose="020B0604020202020204" pitchFamily="34" charset="0"/>
                        </a:rPr>
                        <a:t> </a:t>
                      </a:r>
                      <a:r>
                        <a:rPr lang="de-DE" sz="1150" b="1" kern="1200" baseline="0" dirty="0" err="1" smtClean="0">
                          <a:solidFill>
                            <a:schemeClr val="tx1"/>
                          </a:solidFill>
                          <a:latin typeface="Arial" panose="020B0604020202020204" pitchFamily="34" charset="0"/>
                          <a:ea typeface="+mn-ea"/>
                          <a:cs typeface="Arial" panose="020B0604020202020204" pitchFamily="34" charset="0"/>
                        </a:rPr>
                        <a:t>Introduction</a:t>
                      </a:r>
                      <a:r>
                        <a:rPr lang="de-DE" sz="1150" b="1" kern="1200" baseline="0" dirty="0" smtClean="0">
                          <a:solidFill>
                            <a:schemeClr val="tx1"/>
                          </a:solidFill>
                          <a:latin typeface="Arial" panose="020B0604020202020204" pitchFamily="34" charset="0"/>
                          <a:ea typeface="+mn-ea"/>
                          <a:cs typeface="Arial" panose="020B0604020202020204" pitchFamily="34" charset="0"/>
                        </a:rPr>
                        <a:t>: </a:t>
                      </a:r>
                      <a:r>
                        <a:rPr lang="de-DE" sz="1150" b="1" kern="1200" baseline="0" dirty="0" err="1" smtClean="0">
                          <a:solidFill>
                            <a:schemeClr val="tx1"/>
                          </a:solidFill>
                          <a:latin typeface="Arial" panose="020B0604020202020204" pitchFamily="34" charset="0"/>
                          <a:ea typeface="+mn-ea"/>
                          <a:cs typeface="Arial" panose="020B0604020202020204" pitchFamily="34" charset="0"/>
                        </a:rPr>
                        <a:t>Artificial</a:t>
                      </a:r>
                      <a:r>
                        <a:rPr lang="de-DE" sz="1150" b="1" kern="1200" baseline="0" dirty="0" smtClean="0">
                          <a:solidFill>
                            <a:schemeClr val="tx1"/>
                          </a:solidFill>
                          <a:latin typeface="Arial" panose="020B0604020202020204" pitchFamily="34" charset="0"/>
                          <a:ea typeface="+mn-ea"/>
                          <a:cs typeface="Arial" panose="020B0604020202020204" pitchFamily="34" charset="0"/>
                        </a:rPr>
                        <a:t> Neural Networks</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06.12.2018 – Lennart Adenaw</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12 AI-Development</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24.01.2019 – Johannes Betz</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25740566"/>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2 </a:t>
                      </a:r>
                      <a:r>
                        <a:rPr lang="de-DE" sz="1150" b="1" kern="1200" dirty="0" err="1" smtClean="0">
                          <a:solidFill>
                            <a:schemeClr val="tx1"/>
                          </a:solidFill>
                          <a:latin typeface="Arial" panose="020B0604020202020204" pitchFamily="34" charset="0"/>
                          <a:ea typeface="+mn-ea"/>
                          <a:cs typeface="Arial" panose="020B0604020202020204" pitchFamily="34" charset="0"/>
                        </a:rPr>
                        <a:t>Perception</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25</a:t>
                      </a:r>
                      <a:r>
                        <a:rPr lang="de-DE" sz="1150" kern="1200" baseline="0" dirty="0" smtClean="0">
                          <a:solidFill>
                            <a:schemeClr val="tx1"/>
                          </a:solidFill>
                          <a:latin typeface="Arial" panose="020B0604020202020204" pitchFamily="34" charset="0"/>
                          <a:ea typeface="+mn-ea"/>
                          <a:cs typeface="Arial" panose="020B0604020202020204" pitchFamily="34" charset="0"/>
                        </a:rPr>
                        <a:t>.10.2018 – Betz Johannes</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P7</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06.12.2018 – Lennart Adenaw</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P12</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24.01.2019 – Johannes Betz</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0379932"/>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P2:</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25</a:t>
                      </a:r>
                      <a:r>
                        <a:rPr lang="de-DE" sz="1150" kern="1200" baseline="0" dirty="0" smtClean="0">
                          <a:solidFill>
                            <a:schemeClr val="tx1"/>
                          </a:solidFill>
                          <a:latin typeface="Arial" panose="020B0604020202020204" pitchFamily="34" charset="0"/>
                          <a:ea typeface="+mn-ea"/>
                          <a:cs typeface="Arial" panose="020B0604020202020204" pitchFamily="34" charset="0"/>
                        </a:rPr>
                        <a:t>.10.2018 – Betz Johannes</a:t>
                      </a:r>
                    </a:p>
                  </a:txBody>
                  <a:tcPr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8 Deep Neural Networks</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13.12.2018 – Jean-Michael Georg</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13 Free </a:t>
                      </a:r>
                      <a:r>
                        <a:rPr lang="de-DE" sz="1150" b="1" kern="1200" baseline="0" dirty="0" err="1" smtClean="0">
                          <a:solidFill>
                            <a:schemeClr val="tx1"/>
                          </a:solidFill>
                          <a:latin typeface="Arial" panose="020B0604020202020204" pitchFamily="34" charset="0"/>
                          <a:ea typeface="+mn-ea"/>
                          <a:cs typeface="Arial" panose="020B0604020202020204" pitchFamily="34" charset="0"/>
                        </a:rPr>
                        <a:t>Discussion</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31.01.2019 – Betz/Adenaw</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95548838"/>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3 Supervised Learning: Regression</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08.11.2018 – Alexander Wischnewski</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P8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50" b="0" kern="1200" baseline="0" dirty="0" smtClean="0">
                          <a:solidFill>
                            <a:schemeClr val="tx1"/>
                          </a:solidFill>
                          <a:latin typeface="Arial" panose="020B0604020202020204" pitchFamily="34" charset="0"/>
                          <a:ea typeface="+mn-ea"/>
                          <a:cs typeface="Arial" panose="020B0604020202020204" pitchFamily="34" charset="0"/>
                        </a:rPr>
                        <a:t>13.12.2018 – Jean-Michael Georg</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50" b="1" kern="1200" dirty="0">
                        <a:solidFill>
                          <a:schemeClr val="tx1"/>
                        </a:solidFill>
                        <a:latin typeface="Arial" panose="020B0604020202020204" pitchFamily="34" charset="0"/>
                        <a:ea typeface="+mn-ea"/>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80975989"/>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P3:</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08.11.2018 – Alexander Wischnewski</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9 Convolutional Neural Networks</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20.12.2018 – Jean-Michael Georg</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150" b="1" kern="1200" dirty="0">
                        <a:solidFill>
                          <a:schemeClr val="tx1"/>
                        </a:solidFill>
                        <a:latin typeface="Arial" panose="020B0604020202020204" pitchFamily="34" charset="0"/>
                        <a:ea typeface="+mn-ea"/>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99514774"/>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4 Supervised Learning: Classification</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15.11.2018 – Jan-Cedric Mertens</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P9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50" b="0" kern="1200" baseline="0" dirty="0" smtClean="0">
                          <a:solidFill>
                            <a:schemeClr val="tx1"/>
                          </a:solidFill>
                          <a:latin typeface="Arial" panose="020B0604020202020204" pitchFamily="34" charset="0"/>
                          <a:ea typeface="+mn-ea"/>
                          <a:cs typeface="Arial" panose="020B0604020202020204" pitchFamily="34" charset="0"/>
                        </a:rPr>
                        <a:t>20.12.2018 – Jean-Michael Georg</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150" b="1" kern="1200" dirty="0">
                        <a:solidFill>
                          <a:schemeClr val="tx1"/>
                        </a:solidFill>
                        <a:latin typeface="Arial" panose="020B0604020202020204" pitchFamily="34" charset="0"/>
                        <a:ea typeface="+mn-ea"/>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72407744"/>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P4:</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15.11.2018 – Jan-Cedric Mertens</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10 </a:t>
                      </a:r>
                      <a:r>
                        <a:rPr lang="de-DE" sz="1150" b="1" kern="1200" baseline="0" dirty="0" err="1" smtClean="0">
                          <a:solidFill>
                            <a:schemeClr val="tx1"/>
                          </a:solidFill>
                          <a:latin typeface="Arial" panose="020B0604020202020204" pitchFamily="34" charset="0"/>
                          <a:ea typeface="+mn-ea"/>
                          <a:cs typeface="Arial" panose="020B0604020202020204" pitchFamily="34" charset="0"/>
                        </a:rPr>
                        <a:t>Recurrent</a:t>
                      </a:r>
                      <a:r>
                        <a:rPr lang="de-DE" sz="1150" b="1" kern="1200" baseline="0" dirty="0" smtClean="0">
                          <a:solidFill>
                            <a:schemeClr val="tx1"/>
                          </a:solidFill>
                          <a:latin typeface="Arial" panose="020B0604020202020204" pitchFamily="34" charset="0"/>
                          <a:ea typeface="+mn-ea"/>
                          <a:cs typeface="Arial" panose="020B0604020202020204" pitchFamily="34" charset="0"/>
                        </a:rPr>
                        <a:t> Neural Networks</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10.01.2019 – Christian Dengler</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150" b="1" kern="1200" dirty="0">
                        <a:solidFill>
                          <a:schemeClr val="tx1"/>
                        </a:solidFill>
                        <a:latin typeface="Arial" panose="020B0604020202020204" pitchFamily="34" charset="0"/>
                        <a:ea typeface="+mn-ea"/>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86256576"/>
                  </a:ext>
                </a:extLst>
              </a:tr>
              <a:tr h="37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dirty="0" smtClean="0">
                          <a:solidFill>
                            <a:schemeClr val="tx1"/>
                          </a:solidFill>
                          <a:latin typeface="Arial" panose="020B0604020202020204" pitchFamily="34" charset="0"/>
                          <a:ea typeface="+mn-ea"/>
                          <a:cs typeface="Arial" panose="020B0604020202020204" pitchFamily="34" charset="0"/>
                        </a:rPr>
                        <a:t>5 Unsupervised Learning: Clustering</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22.11.2018 – Jan-Cedric Mertens</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50" b="1" kern="1200" baseline="0" dirty="0" smtClean="0">
                          <a:solidFill>
                            <a:schemeClr val="tx1"/>
                          </a:solidFill>
                          <a:latin typeface="Arial" panose="020B0604020202020204" pitchFamily="34" charset="0"/>
                          <a:ea typeface="+mn-ea"/>
                          <a:cs typeface="Arial" panose="020B0604020202020204" pitchFamily="34" charset="0"/>
                        </a:rPr>
                        <a:t>P10</a:t>
                      </a:r>
                      <a:r>
                        <a:rPr lang="de-DE" sz="1150" b="1" kern="1200" dirty="0" smtClean="0">
                          <a:solidFill>
                            <a:schemeClr val="tx1"/>
                          </a:solidFill>
                          <a:latin typeface="Arial" panose="020B0604020202020204" pitchFamily="34" charset="0"/>
                          <a:ea typeface="+mn-ea"/>
                          <a:cs typeface="Arial" panose="020B0604020202020204" pitchFamily="34" charset="0"/>
                        </a:rPr>
                        <a:t/>
                      </a:r>
                      <a:br>
                        <a:rPr lang="de-DE" sz="1150" b="1" kern="1200" dirty="0" smtClean="0">
                          <a:solidFill>
                            <a:schemeClr val="tx1"/>
                          </a:solidFill>
                          <a:latin typeface="Arial" panose="020B0604020202020204" pitchFamily="34" charset="0"/>
                          <a:ea typeface="+mn-ea"/>
                          <a:cs typeface="Arial" panose="020B0604020202020204" pitchFamily="34" charset="0"/>
                        </a:rPr>
                      </a:br>
                      <a:r>
                        <a:rPr lang="de-DE" sz="1150" b="0" kern="1200" baseline="0" dirty="0" smtClean="0">
                          <a:solidFill>
                            <a:schemeClr val="tx1"/>
                          </a:solidFill>
                          <a:latin typeface="Arial" panose="020B0604020202020204" pitchFamily="34" charset="0"/>
                          <a:ea typeface="+mn-ea"/>
                          <a:cs typeface="Arial" panose="020B0604020202020204" pitchFamily="34" charset="0"/>
                        </a:rPr>
                        <a:t>10.01.2019 – Christian Dengler</a:t>
                      </a: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150" b="1" kern="1200" dirty="0">
                        <a:solidFill>
                          <a:schemeClr val="tx1"/>
                        </a:solidFill>
                        <a:latin typeface="Arial" panose="020B0604020202020204" pitchFamily="34" charset="0"/>
                        <a:ea typeface="+mn-ea"/>
                        <a:cs typeface="Arial" panose="020B0604020202020204" pitchFamily="34" charset="0"/>
                      </a:endParaRPr>
                    </a:p>
                  </a:txBody>
                  <a:tcPr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85489391"/>
                  </a:ext>
                </a:extLst>
              </a:tr>
            </a:tbl>
          </a:graphicData>
        </a:graphic>
      </p:graphicFrame>
      <p:sp>
        <p:nvSpPr>
          <p:cNvPr id="3" name="Rechteck 2"/>
          <p:cNvSpPr/>
          <p:nvPr/>
        </p:nvSpPr>
        <p:spPr bwMode="auto">
          <a:xfrm>
            <a:off x="179512" y="3933056"/>
            <a:ext cx="2952328" cy="432048"/>
          </a:xfrm>
          <a:prstGeom prst="rect">
            <a:avLst/>
          </a:prstGeom>
          <a:noFill/>
          <a:ln w="28575" algn="ctr">
            <a:solidFill>
              <a:srgbClr val="FF0000"/>
            </a:solidFill>
            <a:round/>
            <a:headEnd/>
            <a:tailEnd/>
          </a:ln>
        </p:spPr>
        <p:txBody>
          <a:bodyPr rtlCol="0" anchor="ctr"/>
          <a:lstStyle/>
          <a:p>
            <a:pPr algn="ctr"/>
            <a:endParaRPr lang="de-DE"/>
          </a:p>
        </p:txBody>
      </p:sp>
    </p:spTree>
    <p:extLst>
      <p:ext uri="{BB962C8B-B14F-4D97-AF65-F5344CB8AC3E}">
        <p14:creationId xmlns:p14="http://schemas.microsoft.com/office/powerpoint/2010/main" val="1713448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Loss </a:t>
            </a:r>
            <a:r>
              <a:rPr lang="de-DE" dirty="0" err="1" smtClean="0"/>
              <a:t>functions</a:t>
            </a:r>
            <a:r>
              <a:rPr lang="de-DE" dirty="0" smtClean="0"/>
              <a:t> – </a:t>
            </a:r>
            <a:r>
              <a:rPr lang="de-DE" dirty="0" err="1" smtClean="0"/>
              <a:t>Mean</a:t>
            </a:r>
            <a:r>
              <a:rPr lang="de-DE" dirty="0" smtClean="0"/>
              <a:t> Absolute Error (MAE </a:t>
            </a:r>
            <a:r>
              <a:rPr lang="de-DE" dirty="0" err="1" smtClean="0"/>
              <a:t>or</a:t>
            </a:r>
            <a:r>
              <a:rPr lang="de-DE" dirty="0" smtClean="0"/>
              <a:t> L1) </a:t>
            </a:r>
            <a:endParaRPr lang="de-DE" dirty="0"/>
          </a:p>
        </p:txBody>
      </p:sp>
      <p:sp>
        <p:nvSpPr>
          <p:cNvPr id="3" name="Inhaltsplatzhalter 2"/>
          <p:cNvSpPr>
            <a:spLocks noGrp="1"/>
          </p:cNvSpPr>
          <p:nvPr>
            <p:ph idx="4294967295"/>
          </p:nvPr>
        </p:nvSpPr>
        <p:spPr>
          <a:xfrm>
            <a:off x="572269" y="1828800"/>
            <a:ext cx="3495675" cy="4343400"/>
          </a:xfrm>
        </p:spPr>
        <p:txBody>
          <a:bodyPr/>
          <a:lstStyle/>
          <a:p>
            <a:pPr marL="0" indent="0">
              <a:buNone/>
            </a:pPr>
            <a:r>
              <a:rPr lang="de-DE" dirty="0" err="1" smtClean="0"/>
              <a:t>Pro‘s</a:t>
            </a:r>
            <a:r>
              <a:rPr lang="de-DE" dirty="0" smtClean="0"/>
              <a:t>: </a:t>
            </a:r>
          </a:p>
          <a:p>
            <a:r>
              <a:rPr lang="de-DE" dirty="0" smtClean="0"/>
              <a:t>Robust </a:t>
            </a:r>
            <a:r>
              <a:rPr lang="de-DE" dirty="0" err="1" smtClean="0"/>
              <a:t>to</a:t>
            </a:r>
            <a:r>
              <a:rPr lang="de-DE" dirty="0" smtClean="0"/>
              <a:t> </a:t>
            </a:r>
            <a:r>
              <a:rPr lang="de-DE" dirty="0" err="1" smtClean="0"/>
              <a:t>outliers</a:t>
            </a:r>
            <a:r>
              <a:rPr lang="de-DE" dirty="0" smtClean="0"/>
              <a:t> </a:t>
            </a:r>
          </a:p>
          <a:p>
            <a:pPr marL="0" indent="0">
              <a:buNone/>
            </a:pPr>
            <a:endParaRPr lang="de-DE" dirty="0" smtClean="0"/>
          </a:p>
          <a:p>
            <a:pPr marL="0" indent="0">
              <a:buNone/>
            </a:pPr>
            <a:endParaRPr lang="de-DE" dirty="0" smtClean="0"/>
          </a:p>
          <a:p>
            <a:pPr marL="0" indent="0">
              <a:buNone/>
            </a:pPr>
            <a:r>
              <a:rPr lang="de-DE" dirty="0" err="1" smtClean="0"/>
              <a:t>Con‘s</a:t>
            </a:r>
            <a:r>
              <a:rPr lang="de-DE" dirty="0" smtClean="0"/>
              <a:t>: </a:t>
            </a:r>
          </a:p>
          <a:p>
            <a:r>
              <a:rPr lang="de-DE" dirty="0" err="1" smtClean="0"/>
              <a:t>No</a:t>
            </a:r>
            <a:r>
              <a:rPr lang="de-DE" dirty="0" smtClean="0"/>
              <a:t> </a:t>
            </a:r>
            <a:r>
              <a:rPr lang="de-DE" dirty="0" err="1" smtClean="0"/>
              <a:t>analytical</a:t>
            </a:r>
            <a:r>
              <a:rPr lang="de-DE" dirty="0" smtClean="0"/>
              <a:t> </a:t>
            </a:r>
            <a:r>
              <a:rPr lang="de-DE" dirty="0" err="1" smtClean="0"/>
              <a:t>solution</a:t>
            </a:r>
            <a:endParaRPr lang="de-DE" dirty="0" smtClean="0"/>
          </a:p>
          <a:p>
            <a:r>
              <a:rPr lang="de-DE" dirty="0" smtClean="0"/>
              <a:t>Non-</a:t>
            </a:r>
            <a:r>
              <a:rPr lang="de-DE" dirty="0" err="1" smtClean="0"/>
              <a:t>differentiable</a:t>
            </a:r>
            <a:r>
              <a:rPr lang="de-DE" dirty="0" smtClean="0"/>
              <a:t> in </a:t>
            </a:r>
            <a:r>
              <a:rPr lang="de-DE" dirty="0" err="1" smtClean="0"/>
              <a:t>the</a:t>
            </a:r>
            <a:r>
              <a:rPr lang="de-DE" dirty="0" smtClean="0"/>
              <a:t> </a:t>
            </a:r>
            <a:r>
              <a:rPr lang="de-DE" dirty="0" err="1" smtClean="0"/>
              <a:t>origin</a:t>
            </a:r>
            <a:endParaRPr lang="de-DE" dirty="0" smtClean="0"/>
          </a:p>
          <a:p>
            <a:endParaRPr lang="de-DE" dirty="0"/>
          </a:p>
          <a:p>
            <a:pPr marL="0" indent="0">
              <a:buNone/>
            </a:pPr>
            <a:r>
              <a:rPr lang="de-DE" dirty="0" err="1" smtClean="0"/>
              <a:t>Examples</a:t>
            </a:r>
            <a:r>
              <a:rPr lang="de-DE" dirty="0" smtClean="0"/>
              <a:t>: </a:t>
            </a:r>
          </a:p>
          <a:p>
            <a:r>
              <a:rPr lang="de-DE" dirty="0" smtClean="0"/>
              <a:t>Financial </a:t>
            </a:r>
            <a:r>
              <a:rPr lang="de-DE" dirty="0" err="1" smtClean="0"/>
              <a:t>applications</a:t>
            </a:r>
            <a:endParaRPr lang="de-DE" dirty="0" smtClean="0"/>
          </a:p>
          <a:p>
            <a:pPr marL="0" indent="0">
              <a:buNone/>
            </a:pPr>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852936"/>
            <a:ext cx="4567053" cy="3423985"/>
          </a:xfrm>
          <a:prstGeom prst="rect">
            <a:avLst/>
          </a:prstGeom>
        </p:spPr>
      </p:pic>
      <p:pic>
        <p:nvPicPr>
          <p:cNvPr id="5" name="Grafik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754168" y="2009976"/>
            <a:ext cx="2100808" cy="522253"/>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30</a:t>
            </a:fld>
            <a:endParaRPr lang="de-DE" dirty="0"/>
          </a:p>
        </p:txBody>
      </p:sp>
    </p:spTree>
    <p:extLst>
      <p:ext uri="{BB962C8B-B14F-4D97-AF65-F5344CB8AC3E}">
        <p14:creationId xmlns:p14="http://schemas.microsoft.com/office/powerpoint/2010/main" val="947278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Loss </a:t>
            </a:r>
            <a:r>
              <a:rPr lang="de-DE" dirty="0" err="1" smtClean="0"/>
              <a:t>functions</a:t>
            </a:r>
            <a:r>
              <a:rPr lang="de-DE" dirty="0" smtClean="0"/>
              <a:t> – Huber Loss </a:t>
            </a:r>
            <a:endParaRPr lang="de-DE" dirty="0"/>
          </a:p>
        </p:txBody>
      </p:sp>
      <p:sp>
        <p:nvSpPr>
          <p:cNvPr id="3" name="Inhaltsplatzhalter 2"/>
          <p:cNvSpPr>
            <a:spLocks noGrp="1"/>
          </p:cNvSpPr>
          <p:nvPr>
            <p:ph idx="4294967295"/>
          </p:nvPr>
        </p:nvSpPr>
        <p:spPr>
          <a:xfrm>
            <a:off x="572269" y="1828800"/>
            <a:ext cx="3495675" cy="4343400"/>
          </a:xfrm>
        </p:spPr>
        <p:txBody>
          <a:bodyPr/>
          <a:lstStyle/>
          <a:p>
            <a:pPr marL="0" indent="0">
              <a:buNone/>
            </a:pPr>
            <a:r>
              <a:rPr lang="de-DE" dirty="0" err="1" smtClean="0"/>
              <a:t>Pro‘s</a:t>
            </a:r>
            <a:r>
              <a:rPr lang="de-DE" dirty="0" smtClean="0"/>
              <a:t>: </a:t>
            </a:r>
          </a:p>
          <a:p>
            <a:r>
              <a:rPr lang="de-DE" dirty="0" err="1" smtClean="0"/>
              <a:t>Combines</a:t>
            </a:r>
            <a:r>
              <a:rPr lang="de-DE" dirty="0" smtClean="0"/>
              <a:t> </a:t>
            </a:r>
            <a:r>
              <a:rPr lang="de-DE" dirty="0" err="1" smtClean="0"/>
              <a:t>strengths</a:t>
            </a:r>
            <a:r>
              <a:rPr lang="de-DE" dirty="0" smtClean="0"/>
              <a:t> </a:t>
            </a:r>
            <a:r>
              <a:rPr lang="de-DE" dirty="0" err="1" smtClean="0"/>
              <a:t>and</a:t>
            </a:r>
            <a:r>
              <a:rPr lang="de-DE" dirty="0" smtClean="0"/>
              <a:t> </a:t>
            </a:r>
            <a:r>
              <a:rPr lang="de-DE" dirty="0" err="1" smtClean="0"/>
              <a:t>weaknesses</a:t>
            </a:r>
            <a:r>
              <a:rPr lang="de-DE" dirty="0" smtClean="0"/>
              <a:t> </a:t>
            </a:r>
            <a:r>
              <a:rPr lang="de-DE" dirty="0" err="1" smtClean="0"/>
              <a:t>of</a:t>
            </a:r>
            <a:r>
              <a:rPr lang="de-DE" dirty="0" smtClean="0"/>
              <a:t> L1 </a:t>
            </a:r>
            <a:r>
              <a:rPr lang="de-DE" dirty="0" err="1" smtClean="0"/>
              <a:t>and</a:t>
            </a:r>
            <a:r>
              <a:rPr lang="de-DE" dirty="0" smtClean="0"/>
              <a:t> L2 </a:t>
            </a:r>
            <a:r>
              <a:rPr lang="de-DE" dirty="0" err="1" smtClean="0"/>
              <a:t>loss</a:t>
            </a:r>
            <a:r>
              <a:rPr lang="de-DE" dirty="0" smtClean="0"/>
              <a:t> </a:t>
            </a:r>
            <a:r>
              <a:rPr lang="de-DE" dirty="0" err="1" smtClean="0"/>
              <a:t>functions</a:t>
            </a:r>
            <a:endParaRPr lang="de-DE" dirty="0" smtClean="0"/>
          </a:p>
          <a:p>
            <a:r>
              <a:rPr lang="de-DE" dirty="0" smtClean="0"/>
              <a:t>Robust + </a:t>
            </a:r>
            <a:r>
              <a:rPr lang="de-DE" dirty="0" err="1" smtClean="0"/>
              <a:t>differentiable</a:t>
            </a:r>
            <a:endParaRPr lang="de-DE" dirty="0" smtClean="0"/>
          </a:p>
          <a:p>
            <a:pPr marL="0" indent="0">
              <a:buNone/>
            </a:pPr>
            <a:endParaRPr lang="de-DE" dirty="0" smtClean="0"/>
          </a:p>
          <a:p>
            <a:pPr marL="0" indent="0">
              <a:buNone/>
            </a:pPr>
            <a:r>
              <a:rPr lang="de-DE" dirty="0" err="1" smtClean="0"/>
              <a:t>Con‘s</a:t>
            </a:r>
            <a:r>
              <a:rPr lang="de-DE" dirty="0" smtClean="0"/>
              <a:t>: </a:t>
            </a:r>
          </a:p>
          <a:p>
            <a:r>
              <a:rPr lang="de-DE" dirty="0" smtClean="0"/>
              <a:t>More </a:t>
            </a:r>
            <a:r>
              <a:rPr lang="de-DE" dirty="0" err="1" smtClean="0"/>
              <a:t>hyperparameters</a:t>
            </a:r>
            <a:endParaRPr lang="de-DE" dirty="0" smtClean="0"/>
          </a:p>
          <a:p>
            <a:r>
              <a:rPr lang="de-DE" dirty="0" err="1" smtClean="0"/>
              <a:t>No</a:t>
            </a:r>
            <a:r>
              <a:rPr lang="de-DE" dirty="0" smtClean="0"/>
              <a:t> </a:t>
            </a:r>
            <a:r>
              <a:rPr lang="de-DE" dirty="0" err="1" smtClean="0"/>
              <a:t>analytical</a:t>
            </a:r>
            <a:r>
              <a:rPr lang="de-DE" dirty="0" smtClean="0"/>
              <a:t> </a:t>
            </a:r>
            <a:r>
              <a:rPr lang="de-DE" dirty="0" err="1" smtClean="0"/>
              <a:t>solution</a:t>
            </a:r>
            <a:endParaRPr lang="de-DE" dirty="0" smtClean="0"/>
          </a:p>
          <a:p>
            <a:endParaRPr lang="de-DE" dirty="0"/>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852936"/>
            <a:ext cx="4567053" cy="3423984"/>
          </a:xfrm>
          <a:prstGeom prst="rect">
            <a:avLst/>
          </a:prstGeom>
        </p:spPr>
      </p:pic>
      <p:pic>
        <p:nvPicPr>
          <p:cNvPr id="11" name="Grafik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067944" y="1794479"/>
            <a:ext cx="4921793" cy="759779"/>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31</a:t>
            </a:fld>
            <a:endParaRPr lang="de-DE" dirty="0"/>
          </a:p>
        </p:txBody>
      </p:sp>
    </p:spTree>
    <p:extLst>
      <p:ext uri="{BB962C8B-B14F-4D97-AF65-F5344CB8AC3E}">
        <p14:creationId xmlns:p14="http://schemas.microsoft.com/office/powerpoint/2010/main" val="2324055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Loss </a:t>
            </a:r>
            <a:r>
              <a:rPr lang="de-DE" dirty="0" err="1" smtClean="0"/>
              <a:t>functions</a:t>
            </a:r>
            <a:r>
              <a:rPr lang="de-DE" dirty="0" smtClean="0"/>
              <a:t> – </a:t>
            </a:r>
            <a:r>
              <a:rPr lang="de-DE" dirty="0" err="1" smtClean="0"/>
              <a:t>Comparison</a:t>
            </a:r>
            <a:endParaRPr lang="de-DE" dirty="0"/>
          </a:p>
        </p:txBody>
      </p:sp>
      <p:sp>
        <p:nvSpPr>
          <p:cNvPr id="3" name="Inhaltsplatzhalter 2"/>
          <p:cNvSpPr>
            <a:spLocks noGrp="1"/>
          </p:cNvSpPr>
          <p:nvPr>
            <p:ph idx="4294967295"/>
          </p:nvPr>
        </p:nvSpPr>
        <p:spPr>
          <a:xfrm>
            <a:off x="572269" y="1828800"/>
            <a:ext cx="3495675" cy="4343400"/>
          </a:xfrm>
        </p:spPr>
        <p:txBody>
          <a:bodyPr/>
          <a:lstStyle/>
          <a:p>
            <a:r>
              <a:rPr lang="de-DE" dirty="0" smtClean="0"/>
              <a:t>L2 </a:t>
            </a:r>
            <a:r>
              <a:rPr lang="de-DE" dirty="0" err="1" smtClean="0"/>
              <a:t>loss</a:t>
            </a:r>
            <a:r>
              <a:rPr lang="de-DE" dirty="0" smtClean="0"/>
              <a:t> </a:t>
            </a:r>
            <a:r>
              <a:rPr lang="de-DE" dirty="0" err="1" smtClean="0"/>
              <a:t>is</a:t>
            </a:r>
            <a:r>
              <a:rPr lang="de-DE" dirty="0" smtClean="0"/>
              <a:t> </a:t>
            </a:r>
            <a:r>
              <a:rPr lang="de-DE" dirty="0" err="1" smtClean="0"/>
              <a:t>differentiable</a:t>
            </a:r>
            <a:endParaRPr lang="de-DE" dirty="0" smtClean="0"/>
          </a:p>
          <a:p>
            <a:r>
              <a:rPr lang="de-DE" dirty="0" smtClean="0"/>
              <a:t>L1 </a:t>
            </a:r>
            <a:r>
              <a:rPr lang="de-DE" dirty="0" err="1" smtClean="0"/>
              <a:t>loss</a:t>
            </a:r>
            <a:r>
              <a:rPr lang="de-DE" dirty="0" smtClean="0"/>
              <a:t> </a:t>
            </a:r>
            <a:r>
              <a:rPr lang="de-DE" dirty="0" err="1" smtClean="0"/>
              <a:t>is</a:t>
            </a:r>
            <a:r>
              <a:rPr lang="de-DE" dirty="0" smtClean="0"/>
              <a:t> </a:t>
            </a:r>
            <a:r>
              <a:rPr lang="de-DE" dirty="0" err="1" smtClean="0"/>
              <a:t>more</a:t>
            </a:r>
            <a:r>
              <a:rPr lang="de-DE" dirty="0" smtClean="0"/>
              <a:t> intuitive </a:t>
            </a:r>
          </a:p>
          <a:p>
            <a:r>
              <a:rPr lang="de-DE" dirty="0" smtClean="0"/>
              <a:t>Huber Loss </a:t>
            </a:r>
            <a:r>
              <a:rPr lang="de-DE" dirty="0" err="1" smtClean="0"/>
              <a:t>combines</a:t>
            </a:r>
            <a:r>
              <a:rPr lang="de-DE" dirty="0" smtClean="0"/>
              <a:t> </a:t>
            </a:r>
            <a:r>
              <a:rPr lang="de-DE" dirty="0" err="1" smtClean="0"/>
              <a:t>theoretical</a:t>
            </a:r>
            <a:r>
              <a:rPr lang="de-DE" dirty="0" smtClean="0"/>
              <a:t> </a:t>
            </a:r>
            <a:r>
              <a:rPr lang="de-DE" dirty="0" err="1" smtClean="0"/>
              <a:t>strengths</a:t>
            </a:r>
            <a:r>
              <a:rPr lang="de-DE" dirty="0" smtClean="0"/>
              <a:t> </a:t>
            </a:r>
            <a:r>
              <a:rPr lang="de-DE" dirty="0" err="1" smtClean="0"/>
              <a:t>of</a:t>
            </a:r>
            <a:r>
              <a:rPr lang="de-DE" dirty="0" smtClean="0"/>
              <a:t> </a:t>
            </a:r>
            <a:r>
              <a:rPr lang="de-DE" dirty="0" err="1" smtClean="0"/>
              <a:t>both</a:t>
            </a:r>
            <a:r>
              <a:rPr lang="de-DE" dirty="0" smtClean="0"/>
              <a:t> </a:t>
            </a:r>
          </a:p>
          <a:p>
            <a:pPr marL="0" indent="0">
              <a:buNone/>
            </a:pPr>
            <a:endParaRPr lang="de-DE" dirty="0" smtClean="0"/>
          </a:p>
          <a:p>
            <a:pPr marL="0" indent="0">
              <a:buNone/>
            </a:pPr>
            <a:r>
              <a:rPr lang="de-DE" dirty="0" err="1" smtClean="0"/>
              <a:t>Practical</a:t>
            </a:r>
            <a:r>
              <a:rPr lang="de-DE" dirty="0" smtClean="0"/>
              <a:t> </a:t>
            </a:r>
            <a:r>
              <a:rPr lang="de-DE" dirty="0" err="1" smtClean="0"/>
              <a:t>hints</a:t>
            </a:r>
            <a:r>
              <a:rPr lang="de-DE" dirty="0" smtClean="0"/>
              <a:t>: </a:t>
            </a:r>
          </a:p>
          <a:p>
            <a:r>
              <a:rPr lang="de-DE" dirty="0" smtClean="0"/>
              <a:t>Start </a:t>
            </a:r>
            <a:r>
              <a:rPr lang="de-DE" dirty="0" err="1" smtClean="0"/>
              <a:t>with</a:t>
            </a:r>
            <a:r>
              <a:rPr lang="de-DE" dirty="0" smtClean="0"/>
              <a:t> L2 </a:t>
            </a:r>
            <a:r>
              <a:rPr lang="de-DE" dirty="0" err="1" smtClean="0"/>
              <a:t>loss</a:t>
            </a:r>
            <a:r>
              <a:rPr lang="de-DE" dirty="0" smtClean="0"/>
              <a:t> </a:t>
            </a:r>
            <a:r>
              <a:rPr lang="de-DE" dirty="0" err="1" smtClean="0"/>
              <a:t>whenever</a:t>
            </a:r>
            <a:r>
              <a:rPr lang="de-DE" dirty="0" smtClean="0"/>
              <a:t> </a:t>
            </a:r>
            <a:r>
              <a:rPr lang="de-DE" dirty="0" err="1" smtClean="0"/>
              <a:t>possible</a:t>
            </a:r>
            <a:endParaRPr lang="de-DE" dirty="0" smtClean="0"/>
          </a:p>
          <a:p>
            <a:r>
              <a:rPr lang="de-DE" dirty="0" smtClean="0"/>
              <a:t>Think </a:t>
            </a:r>
            <a:r>
              <a:rPr lang="de-DE" dirty="0" err="1" smtClean="0"/>
              <a:t>about</a:t>
            </a:r>
            <a:r>
              <a:rPr lang="de-DE" dirty="0" smtClean="0"/>
              <a:t> </a:t>
            </a:r>
            <a:r>
              <a:rPr lang="de-DE" dirty="0" err="1" smtClean="0"/>
              <a:t>physical</a:t>
            </a:r>
            <a:r>
              <a:rPr lang="de-DE" dirty="0" smtClean="0"/>
              <a:t> </a:t>
            </a:r>
            <a:r>
              <a:rPr lang="de-DE" dirty="0" err="1" smtClean="0"/>
              <a:t>insights</a:t>
            </a:r>
            <a:r>
              <a:rPr lang="de-DE" dirty="0" smtClean="0"/>
              <a:t> </a:t>
            </a:r>
            <a:r>
              <a:rPr lang="de-DE" dirty="0" err="1" smtClean="0"/>
              <a:t>and</a:t>
            </a:r>
            <a:r>
              <a:rPr lang="de-DE" dirty="0" smtClean="0"/>
              <a:t> </a:t>
            </a:r>
            <a:r>
              <a:rPr lang="de-DE" dirty="0" err="1" smtClean="0"/>
              <a:t>your</a:t>
            </a:r>
            <a:r>
              <a:rPr lang="de-DE" dirty="0" smtClean="0"/>
              <a:t> </a:t>
            </a:r>
            <a:r>
              <a:rPr lang="de-DE" dirty="0" err="1" smtClean="0"/>
              <a:t>intent</a:t>
            </a:r>
            <a:r>
              <a:rPr lang="de-DE" dirty="0" smtClean="0"/>
              <a:t>!  </a:t>
            </a:r>
          </a:p>
          <a:p>
            <a:endParaRPr lang="de-DE" dirty="0" smtClean="0"/>
          </a:p>
          <a:p>
            <a:endParaRPr lang="de-DE" dirty="0"/>
          </a:p>
          <a:p>
            <a:pPr marL="0" indent="0">
              <a:buNone/>
            </a:pP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852936"/>
            <a:ext cx="4567052" cy="3423984"/>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32</a:t>
            </a:fld>
            <a:endParaRPr lang="de-DE" dirty="0"/>
          </a:p>
        </p:txBody>
      </p:sp>
    </p:spTree>
    <p:extLst>
      <p:ext uri="{BB962C8B-B14F-4D97-AF65-F5344CB8AC3E}">
        <p14:creationId xmlns:p14="http://schemas.microsoft.com/office/powerpoint/2010/main" val="3955511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dirty="0" smtClean="0"/>
              <a:t>Additional material on </a:t>
            </a:r>
            <a:r>
              <a:rPr lang="de-DE" dirty="0" err="1" smtClean="0"/>
              <a:t>loss</a:t>
            </a:r>
            <a:r>
              <a:rPr lang="de-DE" dirty="0" smtClean="0"/>
              <a:t> </a:t>
            </a:r>
            <a:r>
              <a:rPr lang="de-DE" dirty="0" err="1" smtClean="0"/>
              <a:t>functions</a:t>
            </a:r>
            <a:r>
              <a:rPr lang="de-DE" dirty="0" smtClean="0"/>
              <a:t>:</a:t>
            </a:r>
          </a:p>
          <a:p>
            <a:pPr>
              <a:buFont typeface="Arial" panose="020B0604020202020204" pitchFamily="34" charset="0"/>
              <a:buChar char="•"/>
            </a:pPr>
            <a:r>
              <a:rPr lang="de-DE" dirty="0" err="1" smtClean="0"/>
              <a:t>Good</a:t>
            </a:r>
            <a:r>
              <a:rPr lang="de-DE" dirty="0" smtClean="0"/>
              <a:t> </a:t>
            </a:r>
            <a:r>
              <a:rPr lang="de-DE" dirty="0" err="1" smtClean="0"/>
              <a:t>overview</a:t>
            </a:r>
            <a:r>
              <a:rPr lang="de-DE" dirty="0" smtClean="0"/>
              <a:t> </a:t>
            </a:r>
            <a:r>
              <a:rPr lang="de-DE" dirty="0" err="1" smtClean="0"/>
              <a:t>and</a:t>
            </a:r>
            <a:r>
              <a:rPr lang="de-DE" dirty="0" smtClean="0"/>
              <a:t> </a:t>
            </a:r>
            <a:r>
              <a:rPr lang="de-DE" dirty="0" err="1" smtClean="0"/>
              <a:t>basic</a:t>
            </a:r>
            <a:r>
              <a:rPr lang="de-DE" dirty="0" smtClean="0"/>
              <a:t> </a:t>
            </a:r>
            <a:r>
              <a:rPr lang="de-DE" dirty="0" err="1" smtClean="0"/>
              <a:t>discussion</a:t>
            </a:r>
            <a:r>
              <a:rPr lang="de-DE" dirty="0" smtClean="0"/>
              <a:t> </a:t>
            </a:r>
            <a:r>
              <a:rPr lang="de-DE" dirty="0" err="1" smtClean="0"/>
              <a:t>of</a:t>
            </a:r>
            <a:r>
              <a:rPr lang="de-DE" dirty="0" smtClean="0"/>
              <a:t> </a:t>
            </a:r>
            <a:r>
              <a:rPr lang="de-DE" dirty="0" err="1" smtClean="0"/>
              <a:t>pro‘s</a:t>
            </a:r>
            <a:r>
              <a:rPr lang="de-DE" dirty="0" smtClean="0"/>
              <a:t> </a:t>
            </a:r>
            <a:r>
              <a:rPr lang="de-DE" dirty="0" err="1" smtClean="0"/>
              <a:t>and</a:t>
            </a:r>
            <a:r>
              <a:rPr lang="de-DE" dirty="0" smtClean="0"/>
              <a:t> </a:t>
            </a:r>
            <a:r>
              <a:rPr lang="de-DE" dirty="0" err="1" smtClean="0"/>
              <a:t>con‘s</a:t>
            </a:r>
            <a:r>
              <a:rPr lang="de-DE" dirty="0" smtClean="0"/>
              <a:t> </a:t>
            </a:r>
            <a:r>
              <a:rPr lang="de-DE" dirty="0" err="1" smtClean="0"/>
              <a:t>of</a:t>
            </a:r>
            <a:r>
              <a:rPr lang="de-DE" dirty="0" smtClean="0"/>
              <a:t> different </a:t>
            </a:r>
            <a:r>
              <a:rPr lang="de-DE" dirty="0" err="1" smtClean="0"/>
              <a:t>loss</a:t>
            </a:r>
            <a:r>
              <a:rPr lang="de-DE" dirty="0" smtClean="0"/>
              <a:t> </a:t>
            </a:r>
            <a:r>
              <a:rPr lang="de-DE" dirty="0" err="1" smtClean="0"/>
              <a:t>functions</a:t>
            </a:r>
            <a:r>
              <a:rPr lang="de-DE" dirty="0" smtClean="0"/>
              <a:t> </a:t>
            </a:r>
          </a:p>
          <a:p>
            <a:pPr indent="0"/>
            <a:r>
              <a:rPr lang="de-DE" dirty="0">
                <a:hlinkClick r:id="rId2"/>
              </a:rPr>
              <a:t>https://</a:t>
            </a:r>
            <a:r>
              <a:rPr lang="de-DE" dirty="0" smtClean="0">
                <a:hlinkClick r:id="rId2"/>
              </a:rPr>
              <a:t>heartbeat.fritz.ai/5-regression-loss-functions-all-machine-learners-should-know-4fb140e9d4b0</a:t>
            </a:r>
            <a:endParaRPr lang="de-DE" dirty="0" smtClean="0"/>
          </a:p>
          <a:p>
            <a:pPr indent="0"/>
            <a:r>
              <a:rPr lang="de-DE" dirty="0" smtClean="0"/>
              <a:t>In </a:t>
            </a:r>
            <a:r>
              <a:rPr lang="de-DE" dirty="0" err="1" smtClean="0"/>
              <a:t>detail</a:t>
            </a:r>
            <a:r>
              <a:rPr lang="de-DE" dirty="0" smtClean="0"/>
              <a:t> </a:t>
            </a:r>
            <a:r>
              <a:rPr lang="de-DE" dirty="0" err="1" smtClean="0"/>
              <a:t>comparison</a:t>
            </a:r>
            <a:r>
              <a:rPr lang="de-DE" dirty="0" smtClean="0"/>
              <a:t> </a:t>
            </a:r>
            <a:r>
              <a:rPr lang="de-DE" dirty="0" err="1" smtClean="0"/>
              <a:t>of</a:t>
            </a:r>
            <a:r>
              <a:rPr lang="de-DE" dirty="0" smtClean="0"/>
              <a:t> MSE </a:t>
            </a:r>
            <a:r>
              <a:rPr lang="de-DE" dirty="0" err="1" smtClean="0"/>
              <a:t>and</a:t>
            </a:r>
            <a:r>
              <a:rPr lang="de-DE" dirty="0" smtClean="0"/>
              <a:t> MAE </a:t>
            </a:r>
            <a:r>
              <a:rPr lang="de-DE" dirty="0" err="1" smtClean="0"/>
              <a:t>loss</a:t>
            </a:r>
            <a:r>
              <a:rPr lang="de-DE" dirty="0" smtClean="0"/>
              <a:t> </a:t>
            </a:r>
            <a:r>
              <a:rPr lang="de-DE" dirty="0" err="1" smtClean="0"/>
              <a:t>functions</a:t>
            </a:r>
            <a:r>
              <a:rPr lang="de-DE" dirty="0" smtClean="0"/>
              <a:t> </a:t>
            </a:r>
            <a:r>
              <a:rPr lang="de-DE" dirty="0" err="1" smtClean="0"/>
              <a:t>and</a:t>
            </a:r>
            <a:r>
              <a:rPr lang="de-DE" dirty="0" smtClean="0"/>
              <a:t> </a:t>
            </a:r>
            <a:r>
              <a:rPr lang="de-DE" dirty="0" err="1" smtClean="0"/>
              <a:t>their</a:t>
            </a:r>
            <a:r>
              <a:rPr lang="de-DE" dirty="0" smtClean="0"/>
              <a:t> </a:t>
            </a:r>
            <a:r>
              <a:rPr lang="de-DE" dirty="0" err="1" smtClean="0"/>
              <a:t>robustness</a:t>
            </a:r>
            <a:r>
              <a:rPr lang="de-DE" dirty="0" smtClean="0"/>
              <a:t> </a:t>
            </a:r>
          </a:p>
          <a:p>
            <a:pPr indent="0"/>
            <a:r>
              <a:rPr lang="de-DE" dirty="0"/>
              <a:t>http://rishy.github.io/ml/2015/07/28/l1-vs-l2-loss/</a:t>
            </a:r>
          </a:p>
        </p:txBody>
      </p:sp>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33</a:t>
            </a:fld>
            <a:endParaRPr lang="de-DE" dirty="0"/>
          </a:p>
        </p:txBody>
      </p:sp>
    </p:spTree>
    <p:extLst>
      <p:ext uri="{BB962C8B-B14F-4D97-AF65-F5344CB8AC3E}">
        <p14:creationId xmlns:p14="http://schemas.microsoft.com/office/powerpoint/2010/main" val="271935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Analytic</a:t>
            </a:r>
            <a:r>
              <a:rPr lang="de-DE" dirty="0" smtClean="0"/>
              <a:t> Solution – Low dimensional </a:t>
            </a:r>
            <a:r>
              <a:rPr lang="de-DE" dirty="0" err="1" smtClean="0"/>
              <a:t>example</a:t>
            </a:r>
            <a:endParaRPr lang="de-DE" dirty="0"/>
          </a:p>
        </p:txBody>
      </p:sp>
      <p:sp>
        <p:nvSpPr>
          <p:cNvPr id="3" name="Inhaltsplatzhalter 2"/>
          <p:cNvSpPr>
            <a:spLocks noGrp="1"/>
          </p:cNvSpPr>
          <p:nvPr>
            <p:ph idx="4294967295"/>
          </p:nvPr>
        </p:nvSpPr>
        <p:spPr>
          <a:xfrm>
            <a:off x="571501" y="1524000"/>
            <a:ext cx="8064500" cy="4343400"/>
          </a:xfrm>
        </p:spPr>
        <p:txBody>
          <a:bodyPr/>
          <a:lstStyle/>
          <a:p>
            <a:pPr marL="0" indent="0">
              <a:buNone/>
            </a:pPr>
            <a:r>
              <a:rPr lang="de-DE" dirty="0" smtClean="0"/>
              <a:t>Solve </a:t>
            </a:r>
            <a:r>
              <a:rPr lang="de-DE" dirty="0" err="1" smtClean="0"/>
              <a:t>the</a:t>
            </a:r>
            <a:r>
              <a:rPr lang="de-DE" dirty="0" smtClean="0"/>
              <a:t> </a:t>
            </a:r>
            <a:r>
              <a:rPr lang="de-DE" dirty="0" err="1" smtClean="0"/>
              <a:t>optimization</a:t>
            </a:r>
            <a:r>
              <a:rPr lang="de-DE" dirty="0" smtClean="0"/>
              <a:t> </a:t>
            </a:r>
            <a:r>
              <a:rPr lang="de-DE" dirty="0" err="1" smtClean="0"/>
              <a:t>problem</a:t>
            </a:r>
            <a:endParaRPr lang="de-DE" i="1" dirty="0" smtClean="0">
              <a:latin typeface="Cambria Math" panose="02040503050406030204" pitchFamily="18" charset="0"/>
            </a:endParaRPr>
          </a:p>
          <a:p>
            <a:pPr marL="0" indent="0">
              <a:buNone/>
            </a:pPr>
            <a:endParaRPr lang="de-DE" dirty="0" smtClean="0"/>
          </a:p>
          <a:p>
            <a:pPr marL="0" indent="0">
              <a:buNone/>
            </a:pPr>
            <a:endParaRPr lang="de-DE" dirty="0" smtClean="0"/>
          </a:p>
          <a:p>
            <a:pPr marL="0" indent="0">
              <a:buNone/>
            </a:pPr>
            <a:r>
              <a:rPr lang="de-DE" dirty="0"/>
              <a:t>with </a:t>
            </a:r>
            <a:r>
              <a:rPr lang="de-DE" dirty="0" err="1"/>
              <a:t>the</a:t>
            </a:r>
            <a:r>
              <a:rPr lang="de-DE" dirty="0"/>
              <a:t> </a:t>
            </a:r>
            <a:r>
              <a:rPr lang="de-DE" dirty="0" err="1" smtClean="0"/>
              <a:t>model</a:t>
            </a:r>
            <a:r>
              <a:rPr lang="de-DE" dirty="0" smtClean="0"/>
              <a:t> </a:t>
            </a:r>
          </a:p>
          <a:p>
            <a:pPr marL="0" indent="0">
              <a:buNone/>
            </a:pPr>
            <a:endParaRPr lang="de-DE" dirty="0"/>
          </a:p>
          <a:p>
            <a:pPr marL="0" indent="0">
              <a:buNone/>
            </a:pPr>
            <a:r>
              <a:rPr lang="de-DE" dirty="0" smtClean="0"/>
              <a:t>Insert </a:t>
            </a:r>
            <a:r>
              <a:rPr lang="de-DE" dirty="0" err="1" smtClean="0"/>
              <a:t>the</a:t>
            </a:r>
            <a:r>
              <a:rPr lang="de-DE" dirty="0" smtClean="0"/>
              <a:t> </a:t>
            </a:r>
            <a:r>
              <a:rPr lang="de-DE" dirty="0" err="1" smtClean="0"/>
              <a:t>model</a:t>
            </a:r>
            <a:r>
              <a:rPr lang="de-DE" dirty="0"/>
              <a:t> </a:t>
            </a:r>
            <a:r>
              <a:rPr lang="de-DE" dirty="0" err="1" smtClean="0"/>
              <a:t>and</a:t>
            </a:r>
            <a:r>
              <a:rPr lang="de-DE" dirty="0" smtClean="0"/>
              <a:t> </a:t>
            </a:r>
            <a:r>
              <a:rPr lang="de-DE" dirty="0" err="1" smtClean="0"/>
              <a:t>data</a:t>
            </a:r>
            <a:r>
              <a:rPr lang="de-DE" dirty="0" smtClean="0"/>
              <a:t> </a:t>
            </a:r>
            <a:r>
              <a:rPr lang="de-DE" dirty="0" err="1" smtClean="0"/>
              <a:t>points</a:t>
            </a:r>
            <a:endParaRPr lang="de-DE" dirty="0" smtClean="0"/>
          </a:p>
          <a:p>
            <a:pPr marL="0" indent="0">
              <a:buNone/>
            </a:pPr>
            <a:endParaRPr lang="de-DE" dirty="0" smtClean="0"/>
          </a:p>
          <a:p>
            <a:pPr marL="0" indent="0">
              <a:buNone/>
            </a:pPr>
            <a:endParaRPr lang="de-DE" dirty="0" smtClean="0"/>
          </a:p>
          <a:p>
            <a:pPr marL="0" indent="0">
              <a:buNone/>
            </a:pPr>
            <a:endParaRPr lang="de-DE" dirty="0"/>
          </a:p>
          <a:p>
            <a:pPr marL="0" indent="0">
              <a:buNone/>
            </a:pPr>
            <a:r>
              <a:rPr lang="de-DE" dirty="0" smtClean="0"/>
              <a:t>In </a:t>
            </a:r>
            <a:r>
              <a:rPr lang="de-DE" dirty="0" err="1" smtClean="0"/>
              <a:t>general</a:t>
            </a:r>
            <a:r>
              <a:rPr lang="de-DE" dirty="0" smtClean="0"/>
              <a:t>, optimal </a:t>
            </a:r>
            <a:r>
              <a:rPr lang="de-DE" dirty="0" err="1" smtClean="0"/>
              <a:t>solutions</a:t>
            </a:r>
            <a:r>
              <a:rPr lang="de-DE" dirty="0" smtClean="0"/>
              <a:t> </a:t>
            </a:r>
            <a:r>
              <a:rPr lang="de-DE" dirty="0" err="1" smtClean="0"/>
              <a:t>are</a:t>
            </a:r>
            <a:r>
              <a:rPr lang="de-DE" dirty="0" smtClean="0"/>
              <a:t> </a:t>
            </a:r>
            <a:r>
              <a:rPr lang="de-DE" dirty="0" err="1" smtClean="0"/>
              <a:t>obtained</a:t>
            </a:r>
            <a:r>
              <a:rPr lang="de-DE" dirty="0" smtClean="0"/>
              <a:t> at </a:t>
            </a:r>
            <a:r>
              <a:rPr lang="de-DE" dirty="0" err="1" smtClean="0"/>
              <a:t>the</a:t>
            </a:r>
            <a:r>
              <a:rPr lang="de-DE" dirty="0" smtClean="0"/>
              <a:t> </a:t>
            </a:r>
            <a:r>
              <a:rPr lang="de-DE" dirty="0" err="1" smtClean="0"/>
              <a:t>points</a:t>
            </a:r>
            <a:r>
              <a:rPr lang="de-DE" dirty="0" smtClean="0"/>
              <a:t> </a:t>
            </a:r>
            <a:r>
              <a:rPr lang="de-DE" dirty="0" err="1" smtClean="0"/>
              <a:t>where</a:t>
            </a:r>
            <a:r>
              <a:rPr lang="de-DE" dirty="0" smtClean="0"/>
              <a:t> </a:t>
            </a:r>
            <a:r>
              <a:rPr lang="de-DE" dirty="0" err="1" smtClean="0"/>
              <a:t>the</a:t>
            </a:r>
            <a:r>
              <a:rPr lang="de-DE" dirty="0" smtClean="0"/>
              <a:t> </a:t>
            </a:r>
            <a:r>
              <a:rPr lang="de-DE" dirty="0" err="1" smtClean="0"/>
              <a:t>gradient</a:t>
            </a:r>
            <a:r>
              <a:rPr lang="de-DE" dirty="0" smtClean="0"/>
              <a:t> </a:t>
            </a:r>
            <a:r>
              <a:rPr lang="de-DE" dirty="0" err="1" smtClean="0"/>
              <a:t>vanishes</a:t>
            </a:r>
            <a:r>
              <a:rPr lang="de-DE" dirty="0" smtClean="0"/>
              <a:t> </a:t>
            </a:r>
            <a:r>
              <a:rPr lang="de-DE" dirty="0" err="1" smtClean="0"/>
              <a:t>to</a:t>
            </a:r>
            <a:r>
              <a:rPr lang="de-DE" dirty="0" smtClean="0"/>
              <a:t> </a:t>
            </a:r>
            <a:r>
              <a:rPr lang="de-DE" dirty="0" err="1" smtClean="0"/>
              <a:t>zero</a:t>
            </a:r>
            <a:r>
              <a:rPr lang="de-DE" dirty="0" smtClean="0"/>
              <a:t>. </a:t>
            </a:r>
          </a:p>
          <a:p>
            <a:pPr marL="0" indent="0">
              <a:buNone/>
            </a:pPr>
            <a:r>
              <a:rPr lang="de-DE" dirty="0" smtClean="0"/>
              <a:t> </a:t>
            </a:r>
            <a:endParaRPr lang="de-DE" dirty="0"/>
          </a:p>
        </p:txBody>
      </p:sp>
      <p:pic>
        <p:nvPicPr>
          <p:cNvPr id="14" name="Grafik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04880" y="1998669"/>
            <a:ext cx="1997972" cy="516001"/>
          </a:xfrm>
          <a:prstGeom prst="rect">
            <a:avLst/>
          </a:prstGeom>
        </p:spPr>
      </p:pic>
      <p:pic>
        <p:nvPicPr>
          <p:cNvPr id="15" name="Grafik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83768" y="2704992"/>
            <a:ext cx="1318381" cy="228554"/>
          </a:xfrm>
          <a:prstGeom prst="rect">
            <a:avLst/>
          </a:prstGeom>
        </p:spPr>
      </p:pic>
      <p:pic>
        <p:nvPicPr>
          <p:cNvPr id="6" name="Grafik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427984" y="3442748"/>
            <a:ext cx="2857143" cy="252952"/>
          </a:xfrm>
          <a:prstGeom prst="rect">
            <a:avLst/>
          </a:prstGeom>
        </p:spPr>
      </p:pic>
      <p:pic>
        <p:nvPicPr>
          <p:cNvPr id="17" name="Grafik 1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097784" y="4114538"/>
            <a:ext cx="7013062" cy="543962"/>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34</a:t>
            </a:fld>
            <a:endParaRPr lang="de-DE" dirty="0"/>
          </a:p>
        </p:txBody>
      </p:sp>
    </p:spTree>
    <p:extLst>
      <p:ext uri="{BB962C8B-B14F-4D97-AF65-F5344CB8AC3E}">
        <p14:creationId xmlns:p14="http://schemas.microsoft.com/office/powerpoint/2010/main" val="532255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Analytic</a:t>
            </a:r>
            <a:r>
              <a:rPr lang="de-DE" dirty="0" smtClean="0"/>
              <a:t> Solution – Low dimensional </a:t>
            </a:r>
            <a:r>
              <a:rPr lang="de-DE" dirty="0" err="1" smtClean="0"/>
              <a:t>example</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4294967295"/>
              </p:nvPr>
            </p:nvSpPr>
            <p:spPr>
              <a:xfrm>
                <a:off x="1079500" y="1828800"/>
                <a:ext cx="8064500" cy="4343400"/>
              </a:xfrm>
            </p:spPr>
            <p:txBody>
              <a:bodyPr/>
              <a:lstStyle/>
              <a:p>
                <a:pPr marL="0" indent="0">
                  <a:buNone/>
                </a:pPr>
                <a:r>
                  <a:rPr lang="de-DE" dirty="0" smtClean="0"/>
                  <a:t>Calculate </a:t>
                </a:r>
                <a:r>
                  <a:rPr lang="de-DE" dirty="0" err="1" smtClean="0"/>
                  <a:t>the</a:t>
                </a:r>
                <a:r>
                  <a:rPr lang="de-DE" dirty="0" smtClean="0"/>
                  <a:t> </a:t>
                </a:r>
                <a:r>
                  <a:rPr lang="de-DE" dirty="0" err="1" smtClean="0"/>
                  <a:t>gradient</a:t>
                </a:r>
                <a:endParaRPr lang="de-DE" dirty="0" smtClean="0"/>
              </a:p>
              <a:p>
                <a:pPr marL="0" indent="0">
                  <a:buNone/>
                </a:pPr>
                <a:endParaRPr lang="de-DE" dirty="0"/>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endParaRPr lang="de-DE" dirty="0" smtClean="0"/>
              </a:p>
              <a:p>
                <a:pPr marL="0" indent="0">
                  <a:buNone/>
                </a:pPr>
                <a:r>
                  <a:rPr lang="de-DE" dirty="0" smtClean="0"/>
                  <a:t> </a:t>
                </a:r>
                <a:r>
                  <a:rPr lang="de-DE" dirty="0" err="1"/>
                  <a:t>and</a:t>
                </a:r>
                <a:r>
                  <a:rPr lang="de-DE" dirty="0"/>
                  <a:t> </a:t>
                </a:r>
                <a:r>
                  <a:rPr lang="de-DE" dirty="0" err="1"/>
                  <a:t>set</a:t>
                </a:r>
                <a:r>
                  <a:rPr lang="de-DE" dirty="0"/>
                  <a:t> </a:t>
                </a:r>
                <a:r>
                  <a:rPr lang="de-DE" dirty="0" err="1"/>
                  <a:t>it</a:t>
                </a:r>
                <a:r>
                  <a:rPr lang="de-DE" dirty="0"/>
                  <a:t> </a:t>
                </a:r>
                <a:r>
                  <a:rPr lang="de-DE" dirty="0" err="1"/>
                  <a:t>equal</a:t>
                </a:r>
                <a:r>
                  <a:rPr lang="de-DE" dirty="0"/>
                  <a:t> </a:t>
                </a:r>
                <a:r>
                  <a:rPr lang="de-DE" dirty="0" err="1"/>
                  <a:t>to</a:t>
                </a:r>
                <a:r>
                  <a:rPr lang="de-DE" dirty="0"/>
                  <a:t> </a:t>
                </a:r>
                <a:r>
                  <a:rPr lang="de-DE" dirty="0" err="1"/>
                  <a:t>zero</a:t>
                </a:r>
                <a:endParaRPr lang="de-DE" dirty="0" smtClean="0"/>
              </a:p>
              <a:p>
                <a:pPr marL="0" indent="0">
                  <a:buNone/>
                </a:pPr>
                <a:endParaRPr lang="de-DE" dirty="0"/>
              </a:p>
              <a:p>
                <a:pPr marL="0" indent="0">
                  <a:buNone/>
                </a:pPr>
                <a:r>
                  <a:rPr lang="de-DE" dirty="0" smtClean="0"/>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6"/>
                <a:stretch>
                  <a:fillRect l="-831" t="-561"/>
                </a:stretch>
              </a:blipFill>
            </p:spPr>
            <p:txBody>
              <a:bodyPr/>
              <a:lstStyle/>
              <a:p>
                <a:r>
                  <a:rPr lang="de-DE">
                    <a:noFill/>
                  </a:rPr>
                  <a:t> </a:t>
                </a:r>
              </a:p>
            </p:txBody>
          </p:sp>
        </mc:Fallback>
      </mc:AlternateContent>
      <p:pic>
        <p:nvPicPr>
          <p:cNvPr id="14" name="Grafik 1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899592" y="2302221"/>
            <a:ext cx="2794318" cy="759779"/>
          </a:xfrm>
          <a:prstGeom prst="rect">
            <a:avLst/>
          </a:prstGeom>
        </p:spPr>
      </p:pic>
      <p:pic>
        <p:nvPicPr>
          <p:cNvPr id="5" name="Grafik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044061" y="3165151"/>
            <a:ext cx="7358829" cy="609731"/>
          </a:xfrm>
          <a:prstGeom prst="rect">
            <a:avLst/>
          </a:prstGeom>
        </p:spPr>
      </p:pic>
      <p:pic>
        <p:nvPicPr>
          <p:cNvPr id="16" name="Grafik 1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198037" y="3878579"/>
            <a:ext cx="6780323" cy="608865"/>
          </a:xfrm>
          <a:prstGeom prst="rect">
            <a:avLst/>
          </a:prstGeom>
        </p:spPr>
      </p:pic>
      <p:pic>
        <p:nvPicPr>
          <p:cNvPr id="17" name="Grafik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213914" y="5320127"/>
            <a:ext cx="7195479" cy="609298"/>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35</a:t>
            </a:fld>
            <a:endParaRPr lang="de-DE" dirty="0"/>
          </a:p>
        </p:txBody>
      </p:sp>
    </p:spTree>
    <p:extLst>
      <p:ext uri="{BB962C8B-B14F-4D97-AF65-F5344CB8AC3E}">
        <p14:creationId xmlns:p14="http://schemas.microsoft.com/office/powerpoint/2010/main" val="764452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Analytic</a:t>
            </a:r>
            <a:r>
              <a:rPr lang="de-DE" dirty="0" smtClean="0"/>
              <a:t> Solution – Low dimensional </a:t>
            </a:r>
            <a:r>
              <a:rPr lang="de-DE" dirty="0" err="1" smtClean="0"/>
              <a:t>example</a:t>
            </a:r>
            <a:endParaRPr lang="de-DE" dirty="0"/>
          </a:p>
        </p:txBody>
      </p:sp>
      <p:sp>
        <p:nvSpPr>
          <p:cNvPr id="3" name="Inhaltsplatzhalter 2"/>
          <p:cNvSpPr>
            <a:spLocks noGrp="1"/>
          </p:cNvSpPr>
          <p:nvPr>
            <p:ph idx="4294967295"/>
          </p:nvPr>
        </p:nvSpPr>
        <p:spPr>
          <a:xfrm>
            <a:off x="1079500" y="1828800"/>
            <a:ext cx="8064500" cy="4343400"/>
          </a:xfrm>
        </p:spPr>
        <p:txBody>
          <a:bodyPr/>
          <a:lstStyle/>
          <a:p>
            <a:pPr marL="0" indent="0">
              <a:buNone/>
            </a:pPr>
            <a:r>
              <a:rPr lang="de-DE" dirty="0" smtClean="0"/>
              <a:t>Solve </a:t>
            </a:r>
            <a:r>
              <a:rPr lang="de-DE" dirty="0" err="1" smtClean="0"/>
              <a:t>the</a:t>
            </a:r>
            <a:r>
              <a:rPr lang="de-DE" dirty="0" smtClean="0"/>
              <a:t> </a:t>
            </a:r>
            <a:r>
              <a:rPr lang="de-DE" dirty="0" err="1" smtClean="0"/>
              <a:t>resulting</a:t>
            </a:r>
            <a:r>
              <a:rPr lang="de-DE" dirty="0" smtClean="0"/>
              <a:t> </a:t>
            </a:r>
            <a:r>
              <a:rPr lang="de-DE" dirty="0" err="1" smtClean="0"/>
              <a:t>equation</a:t>
            </a:r>
            <a:r>
              <a:rPr lang="de-DE" dirty="0" smtClean="0"/>
              <a:t> (also </a:t>
            </a:r>
            <a:r>
              <a:rPr lang="de-DE" dirty="0" err="1" smtClean="0"/>
              <a:t>called</a:t>
            </a:r>
            <a:r>
              <a:rPr lang="de-DE" dirty="0" smtClean="0"/>
              <a:t> normal </a:t>
            </a:r>
            <a:r>
              <a:rPr lang="de-DE" dirty="0" err="1" smtClean="0"/>
              <a:t>equation</a:t>
            </a:r>
            <a:r>
              <a:rPr lang="de-DE" dirty="0" smtClean="0"/>
              <a:t>): </a:t>
            </a:r>
          </a:p>
          <a:p>
            <a:pPr marL="0" indent="0">
              <a:buNone/>
            </a:pPr>
            <a:endParaRPr lang="de-DE" dirty="0" smtClean="0"/>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endParaRPr lang="de-DE" i="1" dirty="0" smtClean="0">
              <a:latin typeface="Cambria Math" panose="02040503050406030204" pitchFamily="18" charset="0"/>
              <a:ea typeface="Cambria Math" panose="02040503050406030204" pitchFamily="18" charset="0"/>
            </a:endParaRPr>
          </a:p>
          <a:p>
            <a:pPr marL="0" indent="0">
              <a:buNone/>
            </a:pPr>
            <a:r>
              <a:rPr lang="de-DE" dirty="0" smtClean="0"/>
              <a:t> </a:t>
            </a:r>
            <a:endParaRPr lang="de-DE" dirty="0"/>
          </a:p>
        </p:txBody>
      </p:sp>
      <p:pic>
        <p:nvPicPr>
          <p:cNvPr id="12" name="Grafik 1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115617" y="2492896"/>
            <a:ext cx="7195479" cy="609298"/>
          </a:xfrm>
          <a:prstGeom prst="rect">
            <a:avLst/>
          </a:prstGeom>
        </p:spPr>
      </p:pic>
      <p:pic>
        <p:nvPicPr>
          <p:cNvPr id="13" name="Grafik 1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329373" y="3284984"/>
            <a:ext cx="6769037" cy="665172"/>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36</a:t>
            </a:fld>
            <a:endParaRPr lang="de-DE" dirty="0"/>
          </a:p>
        </p:txBody>
      </p:sp>
    </p:spTree>
    <p:extLst>
      <p:ext uri="{BB962C8B-B14F-4D97-AF65-F5344CB8AC3E}">
        <p14:creationId xmlns:p14="http://schemas.microsoft.com/office/powerpoint/2010/main" val="3919371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Analytic</a:t>
            </a:r>
            <a:r>
              <a:rPr lang="de-DE" dirty="0" smtClean="0"/>
              <a:t> Solution – General form </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4294967295"/>
              </p:nvPr>
            </p:nvSpPr>
            <p:spPr>
              <a:xfrm>
                <a:off x="571473" y="1524000"/>
                <a:ext cx="8064500" cy="4343400"/>
              </a:xfrm>
            </p:spPr>
            <p:txBody>
              <a:bodyPr/>
              <a:lstStyle/>
              <a:p>
                <a:r>
                  <a:rPr lang="de-DE" dirty="0" smtClean="0"/>
                  <a:t>Minimizing MSE </a:t>
                </a:r>
                <a:r>
                  <a:rPr lang="de-DE" dirty="0" err="1" smtClean="0"/>
                  <a:t>loss</a:t>
                </a:r>
                <a:r>
                  <a:rPr lang="de-DE" dirty="0" smtClean="0"/>
                  <a:t> </a:t>
                </a:r>
                <a:r>
                  <a:rPr lang="de-DE" dirty="0" err="1" smtClean="0"/>
                  <a:t>function</a:t>
                </a:r>
                <a:r>
                  <a:rPr lang="de-DE" dirty="0" smtClean="0"/>
                  <a:t> </a:t>
                </a:r>
                <a:r>
                  <a:rPr lang="de-DE" dirty="0" err="1" smtClean="0"/>
                  <a:t>can</a:t>
                </a:r>
                <a:r>
                  <a:rPr lang="de-DE" dirty="0" smtClean="0"/>
                  <a:t> </a:t>
                </a:r>
                <a:r>
                  <a:rPr lang="de-DE" dirty="0" err="1" smtClean="0"/>
                  <a:t>be</a:t>
                </a:r>
                <a:r>
                  <a:rPr lang="de-DE" dirty="0" smtClean="0"/>
                  <a:t> </a:t>
                </a:r>
                <a:r>
                  <a:rPr lang="de-DE" dirty="0" err="1" smtClean="0"/>
                  <a:t>rewritten</a:t>
                </a:r>
                <a:r>
                  <a:rPr lang="de-DE" dirty="0" smtClean="0"/>
                  <a:t> in </a:t>
                </a:r>
                <a:r>
                  <a:rPr lang="de-DE" dirty="0" err="1" smtClean="0"/>
                  <a:t>matrix</a:t>
                </a:r>
                <a:r>
                  <a:rPr lang="de-DE" dirty="0" smtClean="0"/>
                  <a:t> form </a:t>
                </a:r>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r>
                  <a:rPr lang="de-DE" dirty="0" smtClean="0"/>
                  <a:t>Optimum </a:t>
                </a:r>
                <a:r>
                  <a:rPr lang="de-DE" dirty="0" err="1" smtClean="0"/>
                  <a:t>value</a:t>
                </a:r>
                <a:r>
                  <a:rPr lang="de-DE" dirty="0" smtClean="0"/>
                  <a:t> </a:t>
                </a:r>
                <a:r>
                  <a:rPr lang="de-DE" dirty="0" err="1" smtClean="0"/>
                  <a:t>for</a:t>
                </a:r>
                <a:r>
                  <a:rPr lang="de-DE" dirty="0" smtClean="0"/>
                  <a:t> </a:t>
                </a:r>
                <a14:m>
                  <m:oMath xmlns:m="http://schemas.openxmlformats.org/officeDocument/2006/math">
                    <m:r>
                      <a:rPr lang="de-DE" b="0" i="1" smtClean="0">
                        <a:latin typeface="Cambria Math" panose="02040503050406030204" pitchFamily="18" charset="0"/>
                      </a:rPr>
                      <m:t>𝑤</m:t>
                    </m:r>
                  </m:oMath>
                </a14:m>
                <a:r>
                  <a:rPr lang="de-DE" dirty="0" smtClean="0"/>
                  <a:t> </a:t>
                </a:r>
                <a:r>
                  <a:rPr lang="de-DE" dirty="0" err="1" smtClean="0"/>
                  <a:t>is</a:t>
                </a:r>
                <a:r>
                  <a:rPr lang="de-DE" dirty="0" smtClean="0"/>
                  <a:t> </a:t>
                </a:r>
                <a:r>
                  <a:rPr lang="de-DE" dirty="0" err="1" smtClean="0"/>
                  <a:t>equal</a:t>
                </a:r>
                <a:r>
                  <a:rPr lang="de-DE" dirty="0" smtClean="0"/>
                  <a:t> </a:t>
                </a:r>
                <a:r>
                  <a:rPr lang="de-DE" dirty="0" err="1" smtClean="0"/>
                  <a:t>to</a:t>
                </a:r>
                <a:r>
                  <a:rPr lang="de-DE" dirty="0" smtClean="0"/>
                  <a:t> </a:t>
                </a:r>
                <a:r>
                  <a:rPr lang="de-DE" dirty="0" err="1" smtClean="0"/>
                  <a:t>setting</a:t>
                </a:r>
                <a:r>
                  <a:rPr lang="de-DE" dirty="0" smtClean="0"/>
                  <a:t> </a:t>
                </a:r>
                <a:r>
                  <a:rPr lang="de-DE" dirty="0" err="1" smtClean="0"/>
                  <a:t>the</a:t>
                </a:r>
                <a:r>
                  <a:rPr lang="de-DE" dirty="0" smtClean="0"/>
                  <a:t> </a:t>
                </a:r>
                <a:r>
                  <a:rPr lang="de-DE" dirty="0" err="1" smtClean="0"/>
                  <a:t>gradient</a:t>
                </a:r>
                <a:r>
                  <a:rPr lang="de-DE" dirty="0" smtClean="0"/>
                  <a:t> </a:t>
                </a:r>
                <a:r>
                  <a:rPr lang="de-DE" dirty="0" err="1" smtClean="0"/>
                  <a:t>to</a:t>
                </a:r>
                <a:r>
                  <a:rPr lang="de-DE" dirty="0" smtClean="0"/>
                  <a:t> </a:t>
                </a:r>
                <a:r>
                  <a:rPr lang="de-DE" dirty="0" err="1" smtClean="0"/>
                  <a:t>zero</a:t>
                </a:r>
                <a:r>
                  <a:rPr lang="de-DE" dirty="0" smtClean="0"/>
                  <a:t> </a:t>
                </a:r>
                <a:r>
                  <a:rPr lang="de-DE" dirty="0" err="1" smtClean="0"/>
                  <a:t>and</a:t>
                </a:r>
                <a:r>
                  <a:rPr lang="de-DE" dirty="0" smtClean="0"/>
                  <a:t> </a:t>
                </a:r>
                <a:r>
                  <a:rPr lang="de-DE" dirty="0" err="1" smtClean="0"/>
                  <a:t>solve</a:t>
                </a:r>
                <a:r>
                  <a:rPr lang="de-DE" dirty="0" smtClean="0"/>
                  <a:t> </a:t>
                </a:r>
                <a:r>
                  <a:rPr lang="de-DE" dirty="0" err="1" smtClean="0"/>
                  <a:t>for</a:t>
                </a:r>
                <a:r>
                  <a:rPr lang="de-DE" dirty="0" smtClean="0"/>
                  <a:t> </a:t>
                </a:r>
                <a:endParaRPr lang="de-DE" b="0" dirty="0" smtClean="0"/>
              </a:p>
              <a:p>
                <a:pPr marL="0" indent="0">
                  <a:buNone/>
                </a:pPr>
                <a:endParaRPr lang="de-DE" dirty="0" smtClean="0"/>
              </a:p>
              <a:p>
                <a:pPr marL="0" indent="0">
                  <a:buNone/>
                </a:pPr>
                <a:endParaRPr lang="de-DE" dirty="0"/>
              </a:p>
              <a:p>
                <a:r>
                  <a:rPr lang="de-DE" dirty="0" smtClean="0"/>
                  <a:t>The </a:t>
                </a:r>
                <a:r>
                  <a:rPr lang="de-DE" dirty="0" err="1" smtClean="0"/>
                  <a:t>importance</a:t>
                </a:r>
                <a:r>
                  <a:rPr lang="de-DE" dirty="0" smtClean="0"/>
                  <a:t> </a:t>
                </a:r>
                <a:r>
                  <a:rPr lang="de-DE" dirty="0" err="1" smtClean="0"/>
                  <a:t>of</a:t>
                </a:r>
                <a:r>
                  <a:rPr lang="de-DE" dirty="0" smtClean="0"/>
                  <a:t> </a:t>
                </a:r>
                <a:r>
                  <a:rPr lang="de-DE" dirty="0" err="1" smtClean="0"/>
                  <a:t>this</a:t>
                </a:r>
                <a:r>
                  <a:rPr lang="de-DE" dirty="0" smtClean="0"/>
                  <a:t> </a:t>
                </a:r>
                <a:r>
                  <a:rPr lang="de-DE" dirty="0" err="1" smtClean="0"/>
                  <a:t>loss</a:t>
                </a:r>
                <a:r>
                  <a:rPr lang="de-DE" dirty="0" smtClean="0"/>
                  <a:t> </a:t>
                </a:r>
                <a:r>
                  <a:rPr lang="de-DE" dirty="0" err="1" smtClean="0"/>
                  <a:t>function</a:t>
                </a:r>
                <a:r>
                  <a:rPr lang="de-DE" dirty="0" smtClean="0"/>
                  <a:t> </a:t>
                </a:r>
                <a:r>
                  <a:rPr lang="de-DE" dirty="0" err="1" smtClean="0"/>
                  <a:t>is</a:t>
                </a:r>
                <a:r>
                  <a:rPr lang="de-DE" dirty="0" smtClean="0"/>
                  <a:t> </a:t>
                </a:r>
                <a:r>
                  <a:rPr lang="de-DE" dirty="0" err="1" smtClean="0"/>
                  <a:t>tightly</a:t>
                </a:r>
                <a:r>
                  <a:rPr lang="de-DE" dirty="0" smtClean="0"/>
                  <a:t> </a:t>
                </a:r>
                <a:r>
                  <a:rPr lang="de-DE" dirty="0" err="1" smtClean="0"/>
                  <a:t>related</a:t>
                </a:r>
                <a:r>
                  <a:rPr lang="de-DE" dirty="0" smtClean="0"/>
                  <a:t> </a:t>
                </a:r>
                <a:r>
                  <a:rPr lang="de-DE" dirty="0" err="1" smtClean="0"/>
                  <a:t>to</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a:t>
                </a:r>
                <a:r>
                  <a:rPr lang="de-DE" dirty="0" smtClean="0"/>
                  <a:t> </a:t>
                </a:r>
                <a:r>
                  <a:rPr lang="de-DE" dirty="0" err="1" smtClean="0"/>
                  <a:t>analytical</a:t>
                </a:r>
                <a:r>
                  <a:rPr lang="de-DE" dirty="0"/>
                  <a:t> </a:t>
                </a:r>
                <a:r>
                  <a:rPr lang="de-DE" dirty="0" err="1" smtClean="0"/>
                  <a:t>solution</a:t>
                </a:r>
                <a:r>
                  <a:rPr lang="de-DE" dirty="0" smtClean="0"/>
                  <a:t> </a:t>
                </a:r>
                <a:r>
                  <a:rPr lang="de-DE" dirty="0" err="1" smtClean="0"/>
                  <a:t>is</a:t>
                </a:r>
                <a:r>
                  <a:rPr lang="de-DE" dirty="0" smtClean="0"/>
                  <a:t> </a:t>
                </a:r>
                <a:r>
                  <a:rPr lang="de-DE" dirty="0" err="1" smtClean="0"/>
                  <a:t>available</a:t>
                </a:r>
                <a:r>
                  <a:rPr lang="de-DE" dirty="0" smtClean="0"/>
                  <a:t> </a:t>
                </a:r>
                <a:r>
                  <a:rPr lang="de-DE" dirty="0" err="1" smtClean="0"/>
                  <a:t>and</a:t>
                </a:r>
                <a:r>
                  <a:rPr lang="de-DE" dirty="0" smtClean="0"/>
                  <a:t> </a:t>
                </a:r>
                <a:r>
                  <a:rPr lang="de-DE" dirty="0" err="1" smtClean="0"/>
                  <a:t>can</a:t>
                </a:r>
                <a:r>
                  <a:rPr lang="de-DE" dirty="0" smtClean="0"/>
                  <a:t> </a:t>
                </a:r>
                <a:r>
                  <a:rPr lang="de-DE" dirty="0" err="1" smtClean="0"/>
                  <a:t>be</a:t>
                </a:r>
                <a:r>
                  <a:rPr lang="de-DE" dirty="0" smtClean="0"/>
                  <a:t> </a:t>
                </a:r>
                <a:r>
                  <a:rPr lang="de-DE" dirty="0" err="1" smtClean="0"/>
                  <a:t>calculated</a:t>
                </a:r>
                <a:r>
                  <a:rPr lang="de-DE" dirty="0" smtClean="0"/>
                  <a:t> </a:t>
                </a:r>
                <a:r>
                  <a:rPr lang="de-DE" dirty="0" err="1" smtClean="0"/>
                  <a:t>explicitly</a:t>
                </a:r>
                <a:r>
                  <a:rPr lang="de-DE" dirty="0" smtClean="0"/>
                  <a:t> </a:t>
                </a:r>
                <a:r>
                  <a:rPr lang="de-DE" dirty="0" err="1" smtClean="0"/>
                  <a:t>for</a:t>
                </a:r>
                <a:r>
                  <a:rPr lang="de-DE" dirty="0" smtClean="0"/>
                  <a:t> </a:t>
                </a:r>
                <a:r>
                  <a:rPr lang="de-DE" dirty="0" err="1" smtClean="0"/>
                  <a:t>low</a:t>
                </a:r>
                <a:r>
                  <a:rPr lang="de-DE" dirty="0" smtClean="0"/>
                  <a:t>- </a:t>
                </a:r>
                <a:r>
                  <a:rPr lang="de-DE" dirty="0" err="1" smtClean="0"/>
                  <a:t>to</a:t>
                </a:r>
                <a:r>
                  <a:rPr lang="de-DE" dirty="0" smtClean="0"/>
                  <a:t> medium </a:t>
                </a:r>
                <a:r>
                  <a:rPr lang="de-DE" dirty="0" err="1" smtClean="0"/>
                  <a:t>sized</a:t>
                </a:r>
                <a:r>
                  <a:rPr lang="de-DE" dirty="0" smtClean="0"/>
                  <a:t> </a:t>
                </a:r>
                <a:r>
                  <a:rPr lang="de-DE" dirty="0" err="1" smtClean="0"/>
                  <a:t>datasets</a:t>
                </a:r>
                <a:r>
                  <a:rPr lang="de-DE" dirty="0" smtClean="0"/>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4294967295"/>
              </p:nvPr>
            </p:nvSpPr>
            <p:spPr>
              <a:xfrm>
                <a:off x="571473" y="1524000"/>
                <a:ext cx="8064500" cy="4343400"/>
              </a:xfrm>
              <a:blipFill>
                <a:blip r:embed="rId5"/>
                <a:stretch>
                  <a:fillRect l="-680" t="-561" r="-302" b="-140"/>
                </a:stretch>
              </a:blipFill>
            </p:spPr>
            <p:txBody>
              <a:bodyPr/>
              <a:lstStyle/>
              <a:p>
                <a:r>
                  <a:rPr lang="de-DE">
                    <a:noFill/>
                  </a:rPr>
                  <a:t> </a:t>
                </a:r>
              </a:p>
            </p:txBody>
          </p:sp>
        </mc:Fallback>
      </mc:AlternateContent>
      <p:pic>
        <p:nvPicPr>
          <p:cNvPr id="13" name="Grafik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44689" y="2057401"/>
            <a:ext cx="1997972" cy="516001"/>
          </a:xfrm>
          <a:prstGeom prst="rect">
            <a:avLst/>
          </a:prstGeom>
        </p:spPr>
      </p:pic>
      <p:pic>
        <p:nvPicPr>
          <p:cNvPr id="15" name="Grafik 1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143657" y="2762995"/>
            <a:ext cx="2935143" cy="516956"/>
          </a:xfrm>
          <a:prstGeom prst="rect">
            <a:avLst/>
          </a:prstGeom>
        </p:spPr>
      </p:pic>
      <p:pic>
        <p:nvPicPr>
          <p:cNvPr id="16" name="Grafik 1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544689" y="4151009"/>
            <a:ext cx="2150858" cy="288486"/>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37</a:t>
            </a:fld>
            <a:endParaRPr lang="de-DE" dirty="0"/>
          </a:p>
        </p:txBody>
      </p:sp>
    </p:spTree>
    <p:extLst>
      <p:ext uri="{BB962C8B-B14F-4D97-AF65-F5344CB8AC3E}">
        <p14:creationId xmlns:p14="http://schemas.microsoft.com/office/powerpoint/2010/main" val="3244698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lstStyle/>
              <a:p>
                <a:endParaRPr lang="de-DE" dirty="0" smtClean="0"/>
              </a:p>
              <a:p>
                <a:r>
                  <a:rPr lang="de-DE" dirty="0" err="1" smtClean="0"/>
                  <a:t>Detailed</a:t>
                </a:r>
                <a:r>
                  <a:rPr lang="de-DE" dirty="0" smtClean="0"/>
                  <a:t> </a:t>
                </a:r>
                <a:r>
                  <a:rPr lang="de-DE" dirty="0" err="1" smtClean="0"/>
                  <a:t>derivation</a:t>
                </a:r>
                <a:r>
                  <a:rPr lang="de-DE" dirty="0" smtClean="0"/>
                  <a:t> </a:t>
                </a:r>
                <a:r>
                  <a:rPr lang="de-DE" dirty="0" err="1" smtClean="0"/>
                  <a:t>of</a:t>
                </a:r>
                <a:r>
                  <a:rPr lang="de-DE" dirty="0" smtClean="0"/>
                  <a:t> least </a:t>
                </a:r>
                <a:r>
                  <a:rPr lang="de-DE" dirty="0" err="1" smtClean="0"/>
                  <a:t>squares</a:t>
                </a:r>
                <a:r>
                  <a:rPr lang="de-DE" dirty="0" smtClean="0"/>
                  <a:t> </a:t>
                </a:r>
                <a:r>
                  <a:rPr lang="de-DE" dirty="0" err="1" smtClean="0"/>
                  <a:t>solution</a:t>
                </a:r>
                <a:endParaRPr lang="de-DE" dirty="0" smtClean="0"/>
              </a:p>
              <a:p>
                <a:endParaRPr lang="de-DE" dirty="0" smtClean="0"/>
              </a:p>
              <a:p>
                <a:endParaRPr lang="de-DE" dirty="0" smtClean="0"/>
              </a:p>
              <a:p>
                <a:endParaRPr lang="de-DE" dirty="0" smtClean="0"/>
              </a:p>
              <a:p>
                <a:endParaRPr lang="de-DE" dirty="0"/>
              </a:p>
              <a:p>
                <a:endParaRPr lang="de-DE" dirty="0"/>
              </a:p>
              <a:p>
                <a:endParaRPr lang="de-DE" dirty="0" smtClean="0"/>
              </a:p>
              <a:p>
                <a:endParaRPr lang="de-DE" dirty="0" smtClean="0"/>
              </a:p>
              <a:p>
                <a:r>
                  <a:rPr lang="de-DE" dirty="0" err="1" smtClean="0"/>
                  <a:t>Taking</a:t>
                </a:r>
                <a:r>
                  <a:rPr lang="de-DE" dirty="0" smtClean="0"/>
                  <a:t> </a:t>
                </a:r>
                <a:r>
                  <a:rPr lang="de-DE" dirty="0" err="1" smtClean="0"/>
                  <a:t>the</a:t>
                </a:r>
                <a:r>
                  <a:rPr lang="de-DE" dirty="0" smtClean="0"/>
                  <a:t> </a:t>
                </a:r>
                <a:r>
                  <a:rPr lang="de-DE" dirty="0" err="1" smtClean="0"/>
                  <a:t>gradient</a:t>
                </a:r>
                <a:r>
                  <a:rPr lang="de-DE" dirty="0" smtClean="0"/>
                  <a:t> </a:t>
                </a:r>
                <a:r>
                  <a:rPr lang="de-DE" dirty="0" err="1" smtClean="0"/>
                  <a:t>with</a:t>
                </a:r>
                <a:r>
                  <a:rPr lang="de-DE" dirty="0" smtClean="0"/>
                  <a:t> </a:t>
                </a:r>
                <a:r>
                  <a:rPr lang="de-DE" dirty="0" err="1" smtClean="0"/>
                  <a:t>respect</a:t>
                </a:r>
                <a:r>
                  <a:rPr lang="de-DE" dirty="0" smtClean="0"/>
                  <a:t> </a:t>
                </a:r>
                <a:r>
                  <a:rPr lang="de-DE" dirty="0" err="1" smtClean="0"/>
                  <a:t>to</a:t>
                </a:r>
                <a:r>
                  <a:rPr lang="de-DE" dirty="0" smtClean="0"/>
                  <a:t> </a:t>
                </a:r>
                <a14:m>
                  <m:oMath xmlns:m="http://schemas.openxmlformats.org/officeDocument/2006/math">
                    <m:r>
                      <a:rPr lang="de-DE" b="0" i="1" smtClean="0">
                        <a:latin typeface="Cambria Math" panose="02040503050406030204" pitchFamily="18" charset="0"/>
                      </a:rPr>
                      <m:t>𝑤</m:t>
                    </m:r>
                  </m:oMath>
                </a14:m>
                <a:endParaRPr lang="de-DE" dirty="0" smtClean="0"/>
              </a:p>
              <a:p>
                <a:endParaRPr lang="de-DE" dirty="0" smtClean="0"/>
              </a:p>
              <a:p>
                <a:endParaRPr lang="de-DE" dirty="0" smtClean="0"/>
              </a:p>
              <a:p>
                <a:r>
                  <a:rPr lang="de-DE" dirty="0" err="1" smtClean="0"/>
                  <a:t>From</a:t>
                </a:r>
                <a:r>
                  <a:rPr lang="de-DE" dirty="0" smtClean="0"/>
                  <a:t> </a:t>
                </a:r>
                <a:r>
                  <a:rPr lang="de-DE" dirty="0" err="1" smtClean="0"/>
                  <a:t>the</a:t>
                </a:r>
                <a:r>
                  <a:rPr lang="de-DE" dirty="0" smtClean="0"/>
                  <a:t> </a:t>
                </a:r>
                <a:r>
                  <a:rPr lang="de-DE" dirty="0" err="1" smtClean="0"/>
                  <a:t>necessary</a:t>
                </a:r>
                <a:r>
                  <a:rPr lang="de-DE" dirty="0" smtClean="0"/>
                  <a:t> </a:t>
                </a:r>
                <a:r>
                  <a:rPr lang="de-DE" dirty="0" err="1" smtClean="0"/>
                  <a:t>condition</a:t>
                </a:r>
                <a:r>
                  <a:rPr lang="de-DE" dirty="0" smtClean="0"/>
                  <a:t> </a:t>
                </a:r>
                <a:r>
                  <a:rPr lang="de-DE" dirty="0" err="1" smtClean="0"/>
                  <a:t>for</a:t>
                </a:r>
                <a:r>
                  <a:rPr lang="de-DE" dirty="0" smtClean="0"/>
                  <a:t> a </a:t>
                </a:r>
                <a:r>
                  <a:rPr lang="de-DE" dirty="0" err="1" smtClean="0"/>
                  <a:t>minimum</a:t>
                </a:r>
                <a:r>
                  <a:rPr lang="de-DE" dirty="0" smtClean="0"/>
                  <a:t>, </a:t>
                </a:r>
                <a:r>
                  <a:rPr lang="de-DE" dirty="0" err="1" smtClean="0"/>
                  <a:t>it</a:t>
                </a:r>
                <a:r>
                  <a:rPr lang="de-DE" dirty="0" smtClean="0"/>
                  <a:t> </a:t>
                </a:r>
                <a:r>
                  <a:rPr lang="de-DE" dirty="0" err="1" smtClean="0"/>
                  <a:t>follows</a:t>
                </a:r>
                <a:r>
                  <a:rPr lang="de-DE" dirty="0" smtClean="0"/>
                  <a:t> </a:t>
                </a:r>
                <a:r>
                  <a:rPr lang="de-DE" dirty="0" err="1" smtClean="0"/>
                  <a:t>that</a:t>
                </a:r>
                <a:r>
                  <a:rPr lang="de-DE" dirty="0" smtClean="0"/>
                  <a:t> </a:t>
                </a:r>
              </a:p>
              <a:p>
                <a:endParaRPr lang="de-DE" dirty="0" smtClean="0"/>
              </a:p>
              <a:p>
                <a:endParaRPr lang="de-DE" dirty="0" smtClean="0"/>
              </a:p>
              <a:p>
                <a:endParaRPr lang="de-DE" dirty="0" smtClean="0"/>
              </a:p>
              <a:p>
                <a:endParaRPr lang="de-DE" dirty="0"/>
              </a:p>
              <a:p>
                <a:r>
                  <a:rPr lang="de-DE" dirty="0" smtClean="0"/>
                  <a:t>The </a:t>
                </a:r>
                <a:r>
                  <a:rPr lang="de-DE" dirty="0" err="1" smtClean="0"/>
                  <a:t>term</a:t>
                </a:r>
                <a:r>
                  <a:rPr lang="de-DE" dirty="0" smtClean="0"/>
                  <a:t> 		     </a:t>
                </a:r>
                <a:r>
                  <a:rPr lang="de-DE" dirty="0" err="1" smtClean="0"/>
                  <a:t>is</a:t>
                </a:r>
                <a:r>
                  <a:rPr lang="de-DE" dirty="0" smtClean="0"/>
                  <a:t> also </a:t>
                </a:r>
                <a:r>
                  <a:rPr lang="de-DE" dirty="0" err="1" smtClean="0"/>
                  <a:t>called</a:t>
                </a:r>
                <a:r>
                  <a:rPr lang="de-DE" dirty="0" smtClean="0"/>
                  <a:t> </a:t>
                </a:r>
                <a:r>
                  <a:rPr lang="de-DE" dirty="0" err="1" smtClean="0"/>
                  <a:t>the</a:t>
                </a:r>
                <a:r>
                  <a:rPr lang="de-DE" dirty="0" smtClean="0"/>
                  <a:t> Moore-</a:t>
                </a:r>
                <a:r>
                  <a:rPr lang="de-DE" dirty="0" err="1" smtClean="0"/>
                  <a:t>Penrose</a:t>
                </a:r>
                <a:r>
                  <a:rPr lang="de-DE" dirty="0" smtClean="0"/>
                  <a:t> pseudo-inverse. </a:t>
                </a:r>
                <a:r>
                  <a:rPr lang="de-DE" dirty="0" err="1" smtClean="0"/>
                  <a:t>It</a:t>
                </a:r>
                <a:r>
                  <a:rPr lang="de-DE" dirty="0" smtClean="0"/>
                  <a:t> </a:t>
                </a:r>
                <a:r>
                  <a:rPr lang="de-DE" dirty="0" err="1" smtClean="0"/>
                  <a:t>is</a:t>
                </a:r>
                <a:r>
                  <a:rPr lang="de-DE" dirty="0" smtClean="0"/>
                  <a:t> also </a:t>
                </a:r>
                <a:r>
                  <a:rPr lang="de-DE" dirty="0" err="1" smtClean="0"/>
                  <a:t>the</a:t>
                </a:r>
                <a:r>
                  <a:rPr lang="de-DE" dirty="0" smtClean="0"/>
                  <a:t> MSE </a:t>
                </a:r>
                <a:r>
                  <a:rPr lang="de-DE" dirty="0" err="1" smtClean="0"/>
                  <a:t>solution</a:t>
                </a:r>
                <a:r>
                  <a:rPr lang="de-DE" dirty="0" smtClean="0"/>
                  <a:t> </a:t>
                </a:r>
                <a:r>
                  <a:rPr lang="de-DE" dirty="0" err="1" smtClean="0"/>
                  <a:t>of</a:t>
                </a:r>
                <a:r>
                  <a:rPr lang="de-DE" dirty="0" smtClean="0"/>
                  <a:t> an </a:t>
                </a:r>
                <a:r>
                  <a:rPr lang="de-DE" dirty="0" err="1" smtClean="0"/>
                  <a:t>overdetermined</a:t>
                </a:r>
                <a:r>
                  <a:rPr lang="de-DE" dirty="0" smtClean="0"/>
                  <a:t> </a:t>
                </a:r>
                <a:r>
                  <a:rPr lang="de-DE" dirty="0" err="1" smtClean="0"/>
                  <a:t>system</a:t>
                </a:r>
                <a:r>
                  <a:rPr lang="de-DE" dirty="0" smtClean="0"/>
                  <a:t> </a:t>
                </a:r>
                <a:r>
                  <a:rPr lang="de-DE" dirty="0" err="1" smtClean="0"/>
                  <a:t>of</a:t>
                </a:r>
                <a:r>
                  <a:rPr lang="de-DE" dirty="0" smtClean="0"/>
                  <a:t> </a:t>
                </a:r>
                <a:r>
                  <a:rPr lang="de-DE" dirty="0" err="1" smtClean="0"/>
                  <a:t>equations</a:t>
                </a:r>
                <a:r>
                  <a:rPr lang="de-DE" dirty="0" smtClean="0"/>
                  <a:t> </a:t>
                </a:r>
                <a:r>
                  <a:rPr lang="de-DE" dirty="0" err="1" smtClean="0"/>
                  <a:t>of</a:t>
                </a:r>
                <a:r>
                  <a:rPr lang="de-DE" dirty="0" smtClean="0"/>
                  <a:t> </a:t>
                </a:r>
                <a:r>
                  <a:rPr lang="de-DE" dirty="0" err="1" smtClean="0"/>
                  <a:t>the</a:t>
                </a:r>
                <a:r>
                  <a:rPr lang="de-DE" dirty="0" smtClean="0"/>
                  <a:t> form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𝑏</m:t>
                        </m:r>
                      </m:e>
                    </m:acc>
                    <m:r>
                      <a:rPr lang="de-DE" i="1">
                        <a:latin typeface="Cambria Math" panose="02040503050406030204" pitchFamily="18" charset="0"/>
                      </a:rPr>
                      <m:t>=</m:t>
                    </m:r>
                    <m:r>
                      <a:rPr lang="de-DE" i="1">
                        <a:latin typeface="Cambria Math" panose="02040503050406030204" pitchFamily="18" charset="0"/>
                      </a:rPr>
                      <m:t>𝐴</m:t>
                    </m:r>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𝑥</m:t>
                        </m:r>
                      </m:e>
                    </m:acc>
                  </m:oMath>
                </a14:m>
                <a:r>
                  <a:rPr lang="de-DE" dirty="0" smtClean="0"/>
                  <a:t> </a:t>
                </a:r>
                <a:r>
                  <a:rPr lang="de-DE" dirty="0" err="1" smtClean="0"/>
                  <a:t>with</a:t>
                </a:r>
                <a:r>
                  <a:rPr lang="de-DE" dirty="0" smtClean="0"/>
                  <a:t> A </a:t>
                </a:r>
                <a:r>
                  <a:rPr lang="de-DE" dirty="0" err="1" smtClean="0"/>
                  <a:t>being</a:t>
                </a:r>
                <a:r>
                  <a:rPr lang="de-DE" dirty="0" smtClean="0"/>
                  <a:t> a </a:t>
                </a:r>
                <a:r>
                  <a:rPr lang="de-DE" dirty="0" err="1" smtClean="0"/>
                  <a:t>tall</a:t>
                </a:r>
                <a:r>
                  <a:rPr lang="de-DE" dirty="0" smtClean="0"/>
                  <a:t>, </a:t>
                </a:r>
                <a:r>
                  <a:rPr lang="de-DE" dirty="0" err="1" smtClean="0"/>
                  <a:t>full</a:t>
                </a:r>
                <a:r>
                  <a:rPr lang="de-DE" dirty="0" smtClean="0"/>
                  <a:t>-rank </a:t>
                </a:r>
                <a:r>
                  <a:rPr lang="de-DE" dirty="0" err="1" smtClean="0"/>
                  <a:t>matrix</a:t>
                </a:r>
                <a:r>
                  <a:rPr lang="de-DE" dirty="0" smtClean="0"/>
                  <a:t>. Note </a:t>
                </a:r>
                <a:r>
                  <a:rPr lang="de-DE" dirty="0" err="1" smtClean="0"/>
                  <a:t>the</a:t>
                </a:r>
                <a:r>
                  <a:rPr lang="de-DE" dirty="0" smtClean="0"/>
                  <a:t> </a:t>
                </a:r>
                <a:r>
                  <a:rPr lang="de-DE" dirty="0" err="1" smtClean="0"/>
                  <a:t>equivalence</a:t>
                </a:r>
                <a:r>
                  <a:rPr lang="de-DE" dirty="0" smtClean="0"/>
                  <a:t> </a:t>
                </a:r>
                <a:r>
                  <a:rPr lang="de-DE" dirty="0" err="1" smtClean="0"/>
                  <a:t>of</a:t>
                </a:r>
                <a:r>
                  <a:rPr lang="de-DE" dirty="0" smtClean="0"/>
                  <a:t> </a:t>
                </a:r>
                <a:r>
                  <a:rPr lang="de-DE" dirty="0" err="1" smtClean="0"/>
                  <a:t>the</a:t>
                </a:r>
                <a:r>
                  <a:rPr lang="de-DE" dirty="0" smtClean="0"/>
                  <a:t> </a:t>
                </a:r>
                <a:r>
                  <a:rPr lang="de-DE" dirty="0" err="1" smtClean="0"/>
                  <a:t>problem</a:t>
                </a:r>
                <a:r>
                  <a:rPr lang="de-DE" dirty="0" smtClean="0"/>
                  <a:t> </a:t>
                </a:r>
                <a:r>
                  <a:rPr lang="de-DE" dirty="0" err="1" smtClean="0"/>
                  <a:t>formulation</a:t>
                </a:r>
                <a:r>
                  <a:rPr lang="de-DE" dirty="0" smtClean="0"/>
                  <a:t> </a:t>
                </a:r>
                <a:r>
                  <a:rPr lang="de-DE" dirty="0" err="1" smtClean="0"/>
                  <a:t>using</a:t>
                </a:r>
                <a:r>
                  <a:rPr lang="de-DE" dirty="0" smtClean="0"/>
                  <a:t> </a:t>
                </a:r>
                <a:r>
                  <a:rPr lang="de-DE" dirty="0" err="1" smtClean="0"/>
                  <a:t>the</a:t>
                </a:r>
                <a:r>
                  <a:rPr lang="de-DE" dirty="0" smtClean="0"/>
                  <a:t> Data Matrix </a:t>
                </a:r>
                <a:r>
                  <a:rPr lang="de-DE" dirty="0" err="1" smtClean="0"/>
                  <a:t>before</a:t>
                </a:r>
                <a:r>
                  <a:rPr lang="de-DE" dirty="0" smtClean="0"/>
                  <a:t>. </a:t>
                </a:r>
              </a:p>
              <a:p>
                <a:endParaRPr lang="de-DE" dirty="0" smtClean="0"/>
              </a:p>
              <a:p>
                <a:endParaRPr lang="de-DE"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a:blip r:embed="rId9"/>
                <a:stretch>
                  <a:fillRect l="-225"/>
                </a:stretch>
              </a:blipFill>
            </p:spPr>
            <p:txBody>
              <a:bodyPr/>
              <a:lstStyle/>
              <a:p>
                <a:r>
                  <a:rPr lang="de-DE">
                    <a:noFill/>
                  </a:rPr>
                  <a:t> </a:t>
                </a:r>
              </a:p>
            </p:txBody>
          </p:sp>
        </mc:Fallback>
      </mc:AlternateContent>
      <p:pic>
        <p:nvPicPr>
          <p:cNvPr id="9" name="Grafik 8"/>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876411" y="1173529"/>
            <a:ext cx="1382773" cy="327888"/>
          </a:xfrm>
          <a:prstGeom prst="rect">
            <a:avLst/>
          </a:prstGeom>
        </p:spPr>
      </p:pic>
      <p:pic>
        <p:nvPicPr>
          <p:cNvPr id="13" name="Grafik 1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29474" y="1556792"/>
            <a:ext cx="2723055" cy="470472"/>
          </a:xfrm>
          <a:prstGeom prst="rect">
            <a:avLst/>
          </a:prstGeom>
        </p:spPr>
      </p:pic>
      <p:pic>
        <p:nvPicPr>
          <p:cNvPr id="18" name="Grafik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733626" y="2125296"/>
            <a:ext cx="3717369" cy="473090"/>
          </a:xfrm>
          <a:prstGeom prst="rect">
            <a:avLst/>
          </a:prstGeom>
        </p:spPr>
      </p:pic>
      <p:pic>
        <p:nvPicPr>
          <p:cNvPr id="21" name="Grafik 2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699377" y="3164269"/>
            <a:ext cx="3853825" cy="292548"/>
          </a:xfrm>
          <a:prstGeom prst="rect">
            <a:avLst/>
          </a:prstGeom>
        </p:spPr>
      </p:pic>
      <p:pic>
        <p:nvPicPr>
          <p:cNvPr id="22" name="Grafik 2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563888" y="3927434"/>
            <a:ext cx="2522098" cy="277308"/>
          </a:xfrm>
          <a:prstGeom prst="rect">
            <a:avLst/>
          </a:prstGeom>
        </p:spPr>
      </p:pic>
      <p:pic>
        <p:nvPicPr>
          <p:cNvPr id="24" name="Grafik 2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753535" y="4252029"/>
            <a:ext cx="2229469" cy="373227"/>
          </a:xfrm>
          <a:prstGeom prst="rect">
            <a:avLst/>
          </a:prstGeom>
        </p:spPr>
      </p:pic>
      <p:pic>
        <p:nvPicPr>
          <p:cNvPr id="16" name="Grafik 15"/>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403648" y="4797152"/>
            <a:ext cx="1152128" cy="286887"/>
          </a:xfrm>
          <a:prstGeom prst="rect">
            <a:avLst/>
          </a:prstGeom>
        </p:spPr>
      </p:pic>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38</a:t>
            </a:fld>
            <a:endParaRPr lang="de-DE" dirty="0"/>
          </a:p>
        </p:txBody>
      </p:sp>
    </p:spTree>
    <p:extLst>
      <p:ext uri="{BB962C8B-B14F-4D97-AF65-F5344CB8AC3E}">
        <p14:creationId xmlns:p14="http://schemas.microsoft.com/office/powerpoint/2010/main" val="413928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Sequential</a:t>
            </a:r>
            <a:r>
              <a:rPr lang="de-DE" dirty="0" smtClean="0"/>
              <a:t> </a:t>
            </a:r>
            <a:r>
              <a:rPr lang="de-DE" dirty="0" err="1" smtClean="0"/>
              <a:t>Analytic</a:t>
            </a:r>
            <a:r>
              <a:rPr lang="de-DE" dirty="0" smtClean="0"/>
              <a:t> Solution - Motivation</a:t>
            </a:r>
            <a:endParaRPr lang="de-DE" dirty="0"/>
          </a:p>
        </p:txBody>
      </p:sp>
      <p:sp>
        <p:nvSpPr>
          <p:cNvPr id="3" name="Inhaltsplatzhalter 2"/>
          <p:cNvSpPr>
            <a:spLocks noGrp="1"/>
          </p:cNvSpPr>
          <p:nvPr>
            <p:ph idx="4294967295"/>
          </p:nvPr>
        </p:nvSpPr>
        <p:spPr>
          <a:xfrm>
            <a:off x="571501" y="1524000"/>
            <a:ext cx="8064500" cy="4343400"/>
          </a:xfrm>
        </p:spPr>
        <p:txBody>
          <a:bodyPr/>
          <a:lstStyle/>
          <a:p>
            <a:r>
              <a:rPr lang="de-DE" dirty="0" err="1" smtClean="0"/>
              <a:t>Consider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cases</a:t>
            </a:r>
            <a:r>
              <a:rPr lang="de-DE" dirty="0" smtClean="0"/>
              <a:t>:</a:t>
            </a:r>
          </a:p>
          <a:p>
            <a:pPr lvl="1"/>
            <a:r>
              <a:rPr lang="de-DE" dirty="0" err="1" smtClean="0"/>
              <a:t>Apply</a:t>
            </a:r>
            <a:r>
              <a:rPr lang="de-DE" dirty="0" smtClean="0"/>
              <a:t> </a:t>
            </a:r>
            <a:r>
              <a:rPr lang="de-DE" dirty="0" err="1" smtClean="0"/>
              <a:t>regression</a:t>
            </a:r>
            <a:r>
              <a:rPr lang="de-DE" dirty="0" smtClean="0"/>
              <a:t> </a:t>
            </a:r>
            <a:r>
              <a:rPr lang="de-DE" dirty="0" err="1" smtClean="0"/>
              <a:t>during</a:t>
            </a:r>
            <a:r>
              <a:rPr lang="de-DE" dirty="0" smtClean="0"/>
              <a:t> </a:t>
            </a:r>
            <a:r>
              <a:rPr lang="de-DE" dirty="0" err="1" smtClean="0"/>
              <a:t>operation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product</a:t>
            </a:r>
            <a:endParaRPr lang="de-DE" dirty="0" smtClean="0"/>
          </a:p>
          <a:p>
            <a:pPr lvl="1"/>
            <a:r>
              <a:rPr lang="de-DE" dirty="0" err="1" smtClean="0"/>
              <a:t>There</a:t>
            </a:r>
            <a:r>
              <a:rPr lang="de-DE" dirty="0" smtClean="0"/>
              <a:t> </a:t>
            </a:r>
            <a:r>
              <a:rPr lang="de-DE" dirty="0" err="1" smtClean="0"/>
              <a:t>is</a:t>
            </a:r>
            <a:r>
              <a:rPr lang="de-DE" dirty="0" smtClean="0"/>
              <a:t> not </a:t>
            </a:r>
            <a:r>
              <a:rPr lang="de-DE" dirty="0" err="1" smtClean="0"/>
              <a:t>enough</a:t>
            </a:r>
            <a:r>
              <a:rPr lang="de-DE" dirty="0" smtClean="0"/>
              <a:t> </a:t>
            </a:r>
            <a:r>
              <a:rPr lang="de-DE" dirty="0" err="1" smtClean="0"/>
              <a:t>memory</a:t>
            </a:r>
            <a:r>
              <a:rPr lang="de-DE" dirty="0" smtClean="0"/>
              <a:t> </a:t>
            </a:r>
            <a:r>
              <a:rPr lang="de-DE" dirty="0" err="1" smtClean="0"/>
              <a:t>to</a:t>
            </a:r>
            <a:r>
              <a:rPr lang="de-DE" dirty="0" smtClean="0"/>
              <a:t> </a:t>
            </a:r>
            <a:r>
              <a:rPr lang="de-DE" dirty="0" err="1" smtClean="0"/>
              <a:t>store</a:t>
            </a:r>
            <a:r>
              <a:rPr lang="de-DE" dirty="0" smtClean="0"/>
              <a:t> all </a:t>
            </a:r>
            <a:r>
              <a:rPr lang="de-DE" dirty="0" err="1" smtClean="0"/>
              <a:t>data</a:t>
            </a:r>
            <a:r>
              <a:rPr lang="de-DE" dirty="0" smtClean="0"/>
              <a:t> </a:t>
            </a:r>
            <a:r>
              <a:rPr lang="de-DE" dirty="0" err="1" smtClean="0"/>
              <a:t>points</a:t>
            </a:r>
            <a:r>
              <a:rPr lang="de-DE" dirty="0" smtClean="0"/>
              <a:t> </a:t>
            </a:r>
          </a:p>
          <a:p>
            <a:pPr lvl="1"/>
            <a:endParaRPr lang="de-DE" dirty="0"/>
          </a:p>
          <a:p>
            <a:r>
              <a:rPr lang="de-DE" dirty="0" smtClean="0"/>
              <a:t>A </a:t>
            </a:r>
            <a:r>
              <a:rPr lang="de-DE" dirty="0" err="1" smtClean="0"/>
              <a:t>possible</a:t>
            </a:r>
            <a:r>
              <a:rPr lang="de-DE" dirty="0" smtClean="0"/>
              <a:t> </a:t>
            </a:r>
            <a:r>
              <a:rPr lang="de-DE" dirty="0" err="1" smtClean="0"/>
              <a:t>solution</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Recursive</a:t>
            </a:r>
            <a:r>
              <a:rPr lang="de-DE" dirty="0" smtClean="0"/>
              <a:t> Least </a:t>
            </a:r>
            <a:r>
              <a:rPr lang="de-DE" dirty="0" err="1" smtClean="0"/>
              <a:t>Squares</a:t>
            </a:r>
            <a:r>
              <a:rPr lang="de-DE" dirty="0" smtClean="0"/>
              <a:t> (RLS) </a:t>
            </a:r>
          </a:p>
          <a:p>
            <a:pPr marL="457200" lvl="1" indent="0">
              <a:buNone/>
            </a:pPr>
            <a:endParaRPr lang="de-DE" dirty="0" smtClean="0"/>
          </a:p>
          <a:p>
            <a:pPr lvl="1"/>
            <a:endParaRPr lang="de-DE" dirty="0" smtClean="0"/>
          </a:p>
        </p:txBody>
      </p:sp>
      <p:sp>
        <p:nvSpPr>
          <p:cNvPr id="4" name="Textfeld 3"/>
          <p:cNvSpPr txBox="1"/>
          <p:nvPr/>
        </p:nvSpPr>
        <p:spPr>
          <a:xfrm>
            <a:off x="4284324" y="4084557"/>
            <a:ext cx="129614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Actual</a:t>
            </a:r>
            <a:r>
              <a:rPr lang="de-DE" sz="1400" dirty="0" smtClean="0"/>
              <a:t> </a:t>
            </a:r>
            <a:r>
              <a:rPr lang="de-DE" sz="1400" dirty="0" err="1" smtClean="0"/>
              <a:t>best</a:t>
            </a:r>
            <a:r>
              <a:rPr lang="de-DE" sz="1400" dirty="0" smtClean="0"/>
              <a:t> </a:t>
            </a:r>
            <a:r>
              <a:rPr lang="de-DE" sz="1400" dirty="0" err="1" smtClean="0"/>
              <a:t>estimate</a:t>
            </a:r>
            <a:endParaRPr lang="de-DE" sz="1400" dirty="0"/>
          </a:p>
        </p:txBody>
      </p:sp>
      <p:sp>
        <p:nvSpPr>
          <p:cNvPr id="5" name="Textfeld 4"/>
          <p:cNvSpPr txBox="1"/>
          <p:nvPr/>
        </p:nvSpPr>
        <p:spPr>
          <a:xfrm>
            <a:off x="2055752" y="5156611"/>
            <a:ext cx="129614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smtClean="0"/>
              <a:t>New </a:t>
            </a:r>
            <a:r>
              <a:rPr lang="de-DE" sz="1400" dirty="0" err="1" smtClean="0"/>
              <a:t>data</a:t>
            </a:r>
            <a:r>
              <a:rPr lang="de-DE" sz="1400" dirty="0" smtClean="0"/>
              <a:t> </a:t>
            </a:r>
            <a:r>
              <a:rPr lang="de-DE" sz="1400" dirty="0" err="1" smtClean="0"/>
              <a:t>point</a:t>
            </a:r>
            <a:endParaRPr lang="de-DE" sz="1400" dirty="0"/>
          </a:p>
        </p:txBody>
      </p:sp>
      <p:sp>
        <p:nvSpPr>
          <p:cNvPr id="6" name="Textfeld 5"/>
          <p:cNvSpPr txBox="1"/>
          <p:nvPr/>
        </p:nvSpPr>
        <p:spPr>
          <a:xfrm>
            <a:off x="4283968" y="4941168"/>
            <a:ext cx="1296144" cy="9541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de-DE" sz="1400" dirty="0" smtClean="0"/>
          </a:p>
          <a:p>
            <a:pPr algn="ctr"/>
            <a:r>
              <a:rPr lang="de-DE" sz="1400" dirty="0" smtClean="0"/>
              <a:t>RLS Update </a:t>
            </a:r>
            <a:r>
              <a:rPr lang="de-DE" sz="1400" dirty="0" err="1" smtClean="0"/>
              <a:t>rule</a:t>
            </a:r>
            <a:endParaRPr lang="de-DE" sz="1400" dirty="0" smtClean="0"/>
          </a:p>
          <a:p>
            <a:pPr algn="ctr"/>
            <a:endParaRPr lang="de-DE" sz="1400" dirty="0"/>
          </a:p>
        </p:txBody>
      </p:sp>
      <p:cxnSp>
        <p:nvCxnSpPr>
          <p:cNvPr id="8" name="Gewinkelter Verbinder 7"/>
          <p:cNvCxnSpPr>
            <a:stCxn id="6" idx="3"/>
            <a:endCxn id="4" idx="3"/>
          </p:cNvCxnSpPr>
          <p:nvPr/>
        </p:nvCxnSpPr>
        <p:spPr bwMode="auto">
          <a:xfrm flipV="1">
            <a:off x="5580112" y="4346167"/>
            <a:ext cx="356" cy="1072055"/>
          </a:xfrm>
          <a:prstGeom prst="bentConnector3">
            <a:avLst>
              <a:gd name="adj1" fmla="val 64313483"/>
            </a:avLst>
          </a:prstGeom>
          <a:solidFill>
            <a:schemeClr val="accent1"/>
          </a:solidFill>
          <a:ln w="38100" cap="flat" cmpd="sng" algn="ctr">
            <a:solidFill>
              <a:schemeClr val="tx1"/>
            </a:solidFill>
            <a:prstDash val="solid"/>
            <a:round/>
            <a:headEnd type="none" w="med" len="med"/>
            <a:tailEnd type="triangle"/>
          </a:ln>
          <a:effectLst/>
        </p:spPr>
      </p:cxnSp>
      <p:cxnSp>
        <p:nvCxnSpPr>
          <p:cNvPr id="10" name="Gerade Verbindung mit Pfeil 9"/>
          <p:cNvCxnSpPr>
            <a:stCxn id="4" idx="2"/>
            <a:endCxn id="6" idx="0"/>
          </p:cNvCxnSpPr>
          <p:nvPr/>
        </p:nvCxnSpPr>
        <p:spPr bwMode="auto">
          <a:xfrm flipH="1">
            <a:off x="4932040" y="4607777"/>
            <a:ext cx="356" cy="3333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Gerade Verbindung mit Pfeil 11"/>
          <p:cNvCxnSpPr>
            <a:stCxn id="5" idx="3"/>
            <a:endCxn id="6" idx="1"/>
          </p:cNvCxnSpPr>
          <p:nvPr/>
        </p:nvCxnSpPr>
        <p:spPr bwMode="auto">
          <a:xfrm>
            <a:off x="3351896" y="5418221"/>
            <a:ext cx="932072" cy="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7" name="Foliennummernplatzhalter 6"/>
          <p:cNvSpPr>
            <a:spLocks noGrp="1"/>
          </p:cNvSpPr>
          <p:nvPr>
            <p:ph type="sldNum" sz="quarter" idx="11"/>
          </p:nvPr>
        </p:nvSpPr>
        <p:spPr/>
        <p:txBody>
          <a:bodyPr/>
          <a:lstStyle/>
          <a:p>
            <a:r>
              <a:rPr lang="de-DE" smtClean="0"/>
              <a:t> 3 - </a:t>
            </a:r>
            <a:fld id="{DFF34935-8E69-4657-8C0C-1744CA283D5D}" type="slidenum">
              <a:rPr lang="de-DE" smtClean="0"/>
              <a:pPr/>
              <a:t>39</a:t>
            </a:fld>
            <a:endParaRPr lang="de-DE" dirty="0"/>
          </a:p>
        </p:txBody>
      </p:sp>
    </p:spTree>
    <p:extLst>
      <p:ext uri="{BB962C8B-B14F-4D97-AF65-F5344CB8AC3E}">
        <p14:creationId xmlns:p14="http://schemas.microsoft.com/office/powerpoint/2010/main" val="99120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idx="4294967295"/>
          </p:nvPr>
        </p:nvSpPr>
        <p:spPr>
          <a:xfrm>
            <a:off x="0" y="895350"/>
            <a:ext cx="8064500" cy="609600"/>
          </a:xfrm>
        </p:spPr>
        <p:txBody>
          <a:bodyPr/>
          <a:lstStyle/>
          <a:p>
            <a:r>
              <a:rPr lang="en-US" dirty="0" smtClean="0"/>
              <a:t>Objectives for Lecture 3: Regression</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893280627"/>
              </p:ext>
            </p:extLst>
          </p:nvPr>
        </p:nvGraphicFramePr>
        <p:xfrm>
          <a:off x="323528" y="1899101"/>
          <a:ext cx="8460864" cy="4194193"/>
        </p:xfrm>
        <a:graphic>
          <a:graphicData uri="http://schemas.openxmlformats.org/drawingml/2006/table">
            <a:tbl>
              <a:tblPr/>
              <a:tblGrid>
                <a:gridCol w="367240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539984">
                  <a:extLst>
                    <a:ext uri="{9D8B030D-6E8A-4147-A177-3AD203B41FA5}">
                      <a16:colId xmlns:a16="http://schemas.microsoft.com/office/drawing/2014/main" val="20007"/>
                    </a:ext>
                  </a:extLst>
                </a:gridCol>
              </a:tblGrid>
              <a:tr h="288031">
                <a:tc>
                  <a:txBody>
                    <a:bodyPr/>
                    <a:lstStyle/>
                    <a:p>
                      <a:pPr algn="l" fontAlgn="b"/>
                      <a:endParaRPr lang="de-DE" sz="8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a:noFill/>
                    </a:lnB>
                  </a:tcPr>
                </a:tc>
                <a:tc>
                  <a:txBody>
                    <a:bodyPr/>
                    <a:lstStyle/>
                    <a:p>
                      <a:pPr algn="l" fontAlgn="b"/>
                      <a:endParaRPr lang="de-DE" sz="10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a:noFill/>
                    </a:lnB>
                  </a:tcPr>
                </a:tc>
                <a:tc>
                  <a:txBody>
                    <a:bodyPr/>
                    <a:lstStyle/>
                    <a:p>
                      <a:pPr algn="l" fontAlgn="b"/>
                      <a:r>
                        <a:rPr lang="de-DE" sz="1000" b="1" i="0" u="none" strike="noStrike" dirty="0" err="1" smtClean="0">
                          <a:solidFill>
                            <a:srgbClr val="000000"/>
                          </a:solidFill>
                          <a:effectLst/>
                          <a:latin typeface="Arial" panose="020B0604020202020204" pitchFamily="34" charset="0"/>
                          <a:cs typeface="Arial" panose="020B0604020202020204" pitchFamily="34" charset="0"/>
                        </a:rPr>
                        <a:t>Remember</a:t>
                      </a:r>
                      <a:endParaRPr lang="de-DE" sz="1000" b="1"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noFill/>
                      <a:prstDash val="solid"/>
                      <a:round/>
                      <a:headEnd type="none" w="med" len="med"/>
                      <a:tailEnd type="none" w="med" len="med"/>
                    </a:lnB>
                  </a:tcPr>
                </a:tc>
                <a:tc>
                  <a:txBody>
                    <a:bodyPr/>
                    <a:lstStyle/>
                    <a:p>
                      <a:pPr algn="l" fontAlgn="b"/>
                      <a:r>
                        <a:rPr lang="de-DE" sz="1000" b="1" i="0" u="none" strike="noStrike" dirty="0" err="1" smtClean="0">
                          <a:solidFill>
                            <a:srgbClr val="000000"/>
                          </a:solidFill>
                          <a:effectLst/>
                          <a:latin typeface="Arial" panose="020B0604020202020204" pitchFamily="34" charset="0"/>
                          <a:cs typeface="Arial" panose="020B0604020202020204" pitchFamily="34" charset="0"/>
                        </a:rPr>
                        <a:t>Understand</a:t>
                      </a:r>
                      <a:endParaRPr lang="de-DE" sz="1000" b="1"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noFill/>
                      <a:prstDash val="solid"/>
                      <a:round/>
                      <a:headEnd type="none" w="med" len="med"/>
                      <a:tailEnd type="none" w="med" len="med"/>
                    </a:lnB>
                  </a:tcPr>
                </a:tc>
                <a:tc>
                  <a:txBody>
                    <a:bodyPr/>
                    <a:lstStyle/>
                    <a:p>
                      <a:pPr algn="l" fontAlgn="b"/>
                      <a:r>
                        <a:rPr lang="de-DE" sz="1000" b="1" i="0" u="none" strike="noStrike" dirty="0" err="1" smtClean="0">
                          <a:solidFill>
                            <a:srgbClr val="000000"/>
                          </a:solidFill>
                          <a:effectLst/>
                          <a:latin typeface="Arial" panose="020B0604020202020204" pitchFamily="34" charset="0"/>
                          <a:cs typeface="Arial" panose="020B0604020202020204" pitchFamily="34" charset="0"/>
                        </a:rPr>
                        <a:t>Apply</a:t>
                      </a:r>
                      <a:endParaRPr lang="de-DE" sz="1000" b="1"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noFill/>
                      <a:prstDash val="solid"/>
                      <a:round/>
                      <a:headEnd type="none" w="med" len="med"/>
                      <a:tailEnd type="none" w="med" len="med"/>
                    </a:lnB>
                  </a:tcPr>
                </a:tc>
                <a:tc>
                  <a:txBody>
                    <a:bodyPr/>
                    <a:lstStyle/>
                    <a:p>
                      <a:pPr algn="l" fontAlgn="b"/>
                      <a:r>
                        <a:rPr lang="de-DE" sz="1000" b="1" i="0" u="none" strike="noStrike" dirty="0" err="1" smtClean="0">
                          <a:solidFill>
                            <a:srgbClr val="000000"/>
                          </a:solidFill>
                          <a:effectLst/>
                          <a:latin typeface="Arial" panose="020B0604020202020204" pitchFamily="34" charset="0"/>
                          <a:cs typeface="Arial" panose="020B0604020202020204" pitchFamily="34" charset="0"/>
                        </a:rPr>
                        <a:t>Analyze</a:t>
                      </a:r>
                      <a:endParaRPr lang="de-DE" sz="1000" b="1"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noFill/>
                      <a:prstDash val="solid"/>
                      <a:round/>
                      <a:headEnd type="none" w="med" len="med"/>
                      <a:tailEnd type="none" w="med" len="med"/>
                    </a:lnB>
                  </a:tcPr>
                </a:tc>
                <a:tc>
                  <a:txBody>
                    <a:bodyPr/>
                    <a:lstStyle/>
                    <a:p>
                      <a:pPr algn="l" fontAlgn="b"/>
                      <a:r>
                        <a:rPr lang="de-DE" sz="1000" b="1" i="0" u="none" strike="noStrike" dirty="0" err="1" smtClean="0">
                          <a:solidFill>
                            <a:srgbClr val="000000"/>
                          </a:solidFill>
                          <a:effectLst/>
                          <a:latin typeface="Arial" panose="020B0604020202020204" pitchFamily="34" charset="0"/>
                          <a:cs typeface="Arial" panose="020B0604020202020204" pitchFamily="34" charset="0"/>
                        </a:rPr>
                        <a:t>Evaluate</a:t>
                      </a:r>
                      <a:endParaRPr lang="de-DE" sz="1000" b="1"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noFill/>
                      <a:prstDash val="solid"/>
                      <a:round/>
                      <a:headEnd type="none" w="med" len="med"/>
                      <a:tailEnd type="none" w="med" len="med"/>
                    </a:lnB>
                  </a:tcPr>
                </a:tc>
                <a:tc>
                  <a:txBody>
                    <a:bodyPr/>
                    <a:lstStyle/>
                    <a:p>
                      <a:pPr algn="l" fontAlgn="b"/>
                      <a:r>
                        <a:rPr lang="de-DE" sz="1000" b="1" i="0" u="none" strike="noStrike" dirty="0" err="1" smtClean="0">
                          <a:solidFill>
                            <a:srgbClr val="000000"/>
                          </a:solidFill>
                          <a:effectLst/>
                          <a:latin typeface="Arial" panose="020B0604020202020204" pitchFamily="34" charset="0"/>
                          <a:cs typeface="Arial" panose="020B0604020202020204" pitchFamily="34" charset="0"/>
                        </a:rPr>
                        <a:t>Develop</a:t>
                      </a:r>
                      <a:endParaRPr lang="de-DE" sz="1000" b="1"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940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understand the definition of a Regression problem and know the relevant vocabulary. </a:t>
                      </a:r>
                      <a:endParaRPr lang="de-DE" sz="1100" b="0" i="0" u="none" strike="noStrike" dirty="0" smtClean="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40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u</a:t>
                      </a:r>
                      <a:r>
                        <a:rPr lang="en-US" sz="1100" b="0" i="0" u="none" strike="noStrike" dirty="0" smtClean="0">
                          <a:solidFill>
                            <a:srgbClr val="000000"/>
                          </a:solidFill>
                          <a:effectLst/>
                          <a:latin typeface="Arial" panose="020B0604020202020204" pitchFamily="34" charset="0"/>
                          <a:cs typeface="Arial" panose="020B0604020202020204" pitchFamily="34" charset="0"/>
                        </a:rPr>
                        <a:t>nderstand in</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which areas </a:t>
                      </a:r>
                      <a:r>
                        <a:rPr lang="en-US" sz="1100" b="0" i="0" u="none" strike="noStrike" dirty="0" smtClean="0">
                          <a:solidFill>
                            <a:srgbClr val="000000"/>
                          </a:solidFill>
                          <a:effectLst/>
                          <a:latin typeface="Arial" panose="020B0604020202020204" pitchFamily="34" charset="0"/>
                          <a:cs typeface="Arial" panose="020B0604020202020204" pitchFamily="34" charset="0"/>
                        </a:rPr>
                        <a:t>of Automotive Technology Regression</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can be applied.  </a:t>
                      </a:r>
                      <a:endParaRPr lang="de-DE" sz="1100" b="0" i="0" u="none" strike="noStrike" dirty="0" smtClean="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4075">
                <a:tc>
                  <a:txBody>
                    <a:bodyPr/>
                    <a:lstStyle/>
                    <a:p>
                      <a:pPr algn="l" fontAlgn="ctr"/>
                      <a:r>
                        <a:rPr lang="en-US" sz="1100" b="0" i="0" u="none" strike="noStrike" dirty="0" smtClean="0">
                          <a:solidFill>
                            <a:srgbClr val="000000"/>
                          </a:solidFill>
                          <a:effectLst/>
                          <a:latin typeface="Arial" panose="020B0604020202020204" pitchFamily="34" charset="0"/>
                          <a:cs typeface="Arial" panose="020B0604020202020204" pitchFamily="34" charset="0"/>
                        </a:rPr>
                        <a:t>… know the strengths and weaknesses of different basis functions for</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applying a regression model </a:t>
                      </a:r>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40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b="0" i="0" u="none" strike="noStrike" dirty="0" smtClean="0">
                          <a:solidFill>
                            <a:srgbClr val="000000"/>
                          </a:solidFill>
                          <a:effectLst/>
                          <a:latin typeface="Arial" panose="020B0604020202020204" pitchFamily="34" charset="0"/>
                          <a:cs typeface="Arial" panose="020B0604020202020204" pitchFamily="34" charset="0"/>
                        </a:rPr>
                        <a:t>…</a:t>
                      </a:r>
                      <a:r>
                        <a:rPr lang="en-US" sz="1100" b="0" i="0" u="none" strike="noStrike" dirty="0" smtClean="0">
                          <a:solidFill>
                            <a:srgbClr val="000000"/>
                          </a:solidFill>
                          <a:effectLst/>
                          <a:latin typeface="Arial" panose="020B0604020202020204" pitchFamily="34" charset="0"/>
                          <a:cs typeface="Arial" panose="020B0604020202020204" pitchFamily="34" charset="0"/>
                        </a:rPr>
                        <a:t> choose</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the right loss function for training your model based on your dataset</a:t>
                      </a:r>
                      <a:r>
                        <a:rPr lang="en-US" sz="1100" b="0" i="0" u="none" strike="noStrike" dirty="0" smtClean="0">
                          <a:solidFill>
                            <a:srgbClr val="000000"/>
                          </a:solidFill>
                          <a:effectLst/>
                          <a:latin typeface="Arial" panose="020B0604020202020204" pitchFamily="34" charset="0"/>
                          <a:cs typeface="Arial" panose="020B0604020202020204" pitchFamily="34" charset="0"/>
                        </a:rPr>
                        <a:t> </a:t>
                      </a:r>
                      <a:endParaRPr lang="de-DE" sz="1100" b="0" i="0" u="none" strike="noStrike" dirty="0" smtClean="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94075">
                <a:tc>
                  <a:txBody>
                    <a:bodyPr/>
                    <a:lstStyle/>
                    <a:p>
                      <a:pPr algn="l" fontAlgn="ctr"/>
                      <a:r>
                        <a:rPr lang="de-DE" sz="1100" b="0" i="0" u="none" strike="noStrike" dirty="0" smtClean="0">
                          <a:solidFill>
                            <a:srgbClr val="000000"/>
                          </a:solidFill>
                          <a:effectLst/>
                          <a:latin typeface="Arial" panose="020B0604020202020204" pitchFamily="34" charset="0"/>
                          <a:cs typeface="Arial" panose="020B0604020202020204" pitchFamily="34" charset="0"/>
                        </a:rPr>
                        <a:t>….</a:t>
                      </a:r>
                      <a:r>
                        <a:rPr lang="en-US" sz="1100" b="0" i="0" u="none" strike="noStrike" dirty="0" smtClean="0">
                          <a:solidFill>
                            <a:srgbClr val="000000"/>
                          </a:solidFill>
                          <a:effectLst/>
                          <a:latin typeface="Arial" panose="020B0604020202020204" pitchFamily="34" charset="0"/>
                          <a:cs typeface="Arial" panose="020B0604020202020204" pitchFamily="34" charset="0"/>
                        </a:rPr>
                        <a:t> analyze the result of the</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training process</a:t>
                      </a:r>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20741">
                <a:tc>
                  <a:txBody>
                    <a:bodyPr/>
                    <a:lstStyle/>
                    <a:p>
                      <a:pPr algn="l" fontAlgn="ctr"/>
                      <a:r>
                        <a:rPr lang="de-DE" sz="1100" b="0" i="0" u="none" strike="noStrike" dirty="0" smtClean="0">
                          <a:solidFill>
                            <a:srgbClr val="000000"/>
                          </a:solidFill>
                          <a:effectLst/>
                          <a:latin typeface="Arial" panose="020B0604020202020204" pitchFamily="34" charset="0"/>
                          <a:cs typeface="Arial" panose="020B0604020202020204" pitchFamily="34" charset="0"/>
                        </a:rPr>
                        <a:t>…. </a:t>
                      </a:r>
                      <a:r>
                        <a:rPr lang="de-DE" sz="1100" b="0" i="0" u="none" strike="noStrike" dirty="0" err="1" smtClean="0">
                          <a:solidFill>
                            <a:srgbClr val="000000"/>
                          </a:solidFill>
                          <a:effectLst/>
                          <a:latin typeface="Arial" panose="020B0604020202020204" pitchFamily="34" charset="0"/>
                          <a:cs typeface="Arial" panose="020B0604020202020204" pitchFamily="34" charset="0"/>
                        </a:rPr>
                        <a:t>apply</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and</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evaluate</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the</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usefulness</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of</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regularization</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techniques</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to</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control</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model</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complexity</a:t>
                      </a:r>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71682">
                <a:tc>
                  <a:txBody>
                    <a:bodyPr/>
                    <a:lstStyle/>
                    <a:p>
                      <a:pPr algn="l" fontAlgn="ctr"/>
                      <a:r>
                        <a:rPr lang="de-DE" sz="1100" b="0" i="0" u="none" strike="noStrike" dirty="0" smtClean="0">
                          <a:solidFill>
                            <a:srgbClr val="000000"/>
                          </a:solidFill>
                          <a:effectLst/>
                          <a:latin typeface="Arial" panose="020B0604020202020204" pitchFamily="34" charset="0"/>
                          <a:cs typeface="Arial" panose="020B0604020202020204" pitchFamily="34" charset="0"/>
                        </a:rPr>
                        <a:t>…. </a:t>
                      </a:r>
                      <a:r>
                        <a:rPr lang="de-DE" sz="1100" b="0" i="0" u="none" strike="noStrike" dirty="0" err="1" smtClean="0">
                          <a:solidFill>
                            <a:srgbClr val="000000"/>
                          </a:solidFill>
                          <a:effectLst/>
                          <a:latin typeface="Arial" panose="020B0604020202020204" pitchFamily="34" charset="0"/>
                          <a:cs typeface="Arial" panose="020B0604020202020204" pitchFamily="34" charset="0"/>
                        </a:rPr>
                        <a:t>analyze</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potential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problems</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arising</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from</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real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world</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datasets</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used</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in </a:t>
                      </a:r>
                      <a:r>
                        <a:rPr lang="de-DE" sz="1100" b="0" i="0" u="none" strike="noStrike" baseline="0" dirty="0" err="1" smtClean="0">
                          <a:solidFill>
                            <a:srgbClr val="000000"/>
                          </a:solidFill>
                          <a:effectLst/>
                          <a:latin typeface="Arial" panose="020B0604020202020204" pitchFamily="34" charset="0"/>
                          <a:cs typeface="Arial" panose="020B0604020202020204" pitchFamily="34" charset="0"/>
                        </a:rPr>
                        <a:t>regression</a:t>
                      </a:r>
                      <a:r>
                        <a:rPr lang="de-DE" sz="1100" b="0" i="0" u="none" strike="noStrike" baseline="0" dirty="0" smtClean="0">
                          <a:solidFill>
                            <a:srgbClr val="000000"/>
                          </a:solidFill>
                          <a:effectLst/>
                          <a:latin typeface="Arial" panose="020B0604020202020204" pitchFamily="34" charset="0"/>
                          <a:cs typeface="Arial" panose="020B0604020202020204" pitchFamily="34" charset="0"/>
                        </a:rPr>
                        <a:t> </a:t>
                      </a:r>
                      <a:endParaRPr lang="de-DE" sz="11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dirty="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endParaRPr lang="de-DE" sz="1600" b="0" i="0" u="none" strike="noStrike" dirty="0">
                        <a:solidFill>
                          <a:srgbClr val="FFFFFF"/>
                        </a:solidFill>
                        <a:effectLst/>
                        <a:latin typeface="Arial" panose="020B0604020202020204" pitchFamily="34" charset="0"/>
                        <a:cs typeface="Arial" panose="020B0604020202020204" pitchFamily="34" charset="0"/>
                      </a:endParaRP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7168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understand</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the</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basic</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mathematical</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principles</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behind</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de-DE"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regression</a:t>
                      </a:r>
                      <a:r>
                        <a:rPr lang="de-DE" sz="1100" b="0" i="0" u="none" strike="noStrike" kern="1200" dirty="0" smtClean="0">
                          <a:solidFill>
                            <a:srgbClr val="000000"/>
                          </a:solidFill>
                          <a:effectLst/>
                          <a:latin typeface="Arial" panose="020B0604020202020204" pitchFamily="34" charset="0"/>
                          <a:ea typeface="+mn-ea"/>
                          <a:cs typeface="Arial" panose="020B0604020202020204" pitchFamily="34" charset="0"/>
                        </a:rPr>
                        <a:t> </a:t>
                      </a: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de-DE" dirty="0"/>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de-DE" dirty="0"/>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7168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100" b="0" i="0" u="none" strike="noStrike" dirty="0" smtClean="0">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a:noFill/>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fontAlgn="b"/>
                      <a:endParaRPr lang="de-DE" sz="700" b="0" i="0" u="none" strike="noStrike">
                        <a:solidFill>
                          <a:srgbClr val="000000"/>
                        </a:solidFill>
                        <a:effectLst/>
                        <a:latin typeface="Arial" panose="020B0604020202020204" pitchFamily="34" charset="0"/>
                        <a:cs typeface="Arial" panose="020B0604020202020204" pitchFamily="34" charset="0"/>
                      </a:endParaRPr>
                    </a:p>
                  </a:txBody>
                  <a:tcPr marL="5924" marR="5924" marT="5924"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de-DE" sz="1600" b="0" i="0" u="none" strike="noStrike" dirty="0">
                          <a:solidFill>
                            <a:srgbClr val="FFFFFF"/>
                          </a:solidFill>
                          <a:effectLst/>
                          <a:latin typeface="Arial" panose="020B0604020202020204" pitchFamily="34" charset="0"/>
                          <a:cs typeface="Arial" panose="020B0604020202020204" pitchFamily="34" charset="0"/>
                        </a:rPr>
                        <a:t> </a:t>
                      </a:r>
                    </a:p>
                  </a:txBody>
                  <a:tcPr marL="5924" marR="5924" marT="5924"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8" name="Rechtwinkliges Dreieck 7"/>
          <p:cNvSpPr/>
          <p:nvPr/>
        </p:nvSpPr>
        <p:spPr bwMode="auto">
          <a:xfrm flipH="1">
            <a:off x="4788022" y="1158358"/>
            <a:ext cx="4014612" cy="587653"/>
          </a:xfrm>
          <a:prstGeom prst="rtTriangle">
            <a:avLst/>
          </a:prstGeom>
          <a:solidFill>
            <a:schemeClr val="tx2"/>
          </a:solidFill>
          <a:ln w="9525" algn="ctr">
            <a:noFill/>
            <a:round/>
            <a:headEnd/>
            <a:tailEnd/>
          </a:ln>
        </p:spPr>
        <p:txBody>
          <a:bodyPr rtlCol="0" anchor="ctr"/>
          <a:lstStyle/>
          <a:p>
            <a:pPr algn="ctr"/>
            <a:endParaRPr lang="en-US">
              <a:latin typeface="Arial" panose="020B0604020202020204" pitchFamily="34" charset="0"/>
              <a:cs typeface="Arial" panose="020B0604020202020204" pitchFamily="34" charset="0"/>
            </a:endParaRPr>
          </a:p>
        </p:txBody>
      </p:sp>
      <p:sp>
        <p:nvSpPr>
          <p:cNvPr id="9" name="Textfeld 8"/>
          <p:cNvSpPr txBox="1"/>
          <p:nvPr/>
        </p:nvSpPr>
        <p:spPr>
          <a:xfrm>
            <a:off x="6501395" y="1422318"/>
            <a:ext cx="2316660" cy="338554"/>
          </a:xfrm>
          <a:prstGeom prst="rect">
            <a:avLst/>
          </a:prstGeom>
          <a:noFill/>
        </p:spPr>
        <p:txBody>
          <a:bodyPr wrap="none" rtlCol="0">
            <a:spAutoFit/>
          </a:bodyPr>
          <a:lstStyle/>
          <a:p>
            <a:r>
              <a:rPr lang="en-US" sz="1600" dirty="0" smtClean="0">
                <a:solidFill>
                  <a:schemeClr val="bg1"/>
                </a:solidFill>
                <a:latin typeface="Arial" panose="020B0604020202020204" pitchFamily="34" charset="0"/>
                <a:cs typeface="Arial" panose="020B0604020202020204" pitchFamily="34" charset="0"/>
              </a:rPr>
              <a:t>Depth </a:t>
            </a:r>
            <a:r>
              <a:rPr lang="en-US" sz="1600" dirty="0">
                <a:solidFill>
                  <a:schemeClr val="bg1"/>
                </a:solidFill>
                <a:latin typeface="Arial" panose="020B0604020202020204" pitchFamily="34" charset="0"/>
                <a:cs typeface="Arial" panose="020B0604020202020204" pitchFamily="34" charset="0"/>
              </a:rPr>
              <a:t>of understanding</a:t>
            </a:r>
          </a:p>
        </p:txBody>
      </p:sp>
      <p:sp>
        <p:nvSpPr>
          <p:cNvPr id="10" name="Rechteck 9"/>
          <p:cNvSpPr/>
          <p:nvPr/>
        </p:nvSpPr>
        <p:spPr>
          <a:xfrm>
            <a:off x="287256" y="1671107"/>
            <a:ext cx="4572000" cy="338554"/>
          </a:xfrm>
          <a:prstGeom prst="rect">
            <a:avLst/>
          </a:prstGeom>
        </p:spPr>
        <p:txBody>
          <a:bodyPr>
            <a:spAutoFit/>
          </a:bodyPr>
          <a:lstStyle/>
          <a:p>
            <a:pPr lvl="0" fontAlgn="ctr">
              <a:spcBef>
                <a:spcPts val="0"/>
              </a:spcBef>
              <a:spcAft>
                <a:spcPts val="0"/>
              </a:spcAft>
              <a:defRPr/>
            </a:pPr>
            <a:r>
              <a:rPr lang="en-US" sz="1600" dirty="0" smtClean="0">
                <a:solidFill>
                  <a:srgbClr val="000000"/>
                </a:solidFill>
                <a:latin typeface="Arial" panose="020B0604020202020204" pitchFamily="34" charset="0"/>
                <a:cs typeface="Arial" panose="020B0604020202020204" pitchFamily="34" charset="0"/>
              </a:rPr>
              <a:t>After the lecture you are able to…</a:t>
            </a:r>
            <a:endParaRPr lang="de-DE" sz="1600" dirty="0">
              <a:solidFill>
                <a:srgbClr val="000000"/>
              </a:solidFill>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4"/>
          </p:nvPr>
        </p:nvSpPr>
        <p:spPr/>
        <p:txBody>
          <a:bodyPr/>
          <a:lstStyle/>
          <a:p>
            <a:fld id="{DFF34935-8E69-4657-8C0C-1744CA283D5D}" type="slidenum">
              <a:rPr lang="de-DE" smtClean="0"/>
              <a:pPr/>
              <a:t>4</a:t>
            </a:fld>
            <a:endParaRPr lang="de-DE" dirty="0"/>
          </a:p>
        </p:txBody>
      </p:sp>
    </p:spTree>
    <p:extLst>
      <p:ext uri="{BB962C8B-B14F-4D97-AF65-F5344CB8AC3E}">
        <p14:creationId xmlns:p14="http://schemas.microsoft.com/office/powerpoint/2010/main" val="2585881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Sequential</a:t>
            </a:r>
            <a:r>
              <a:rPr lang="de-DE" dirty="0" smtClean="0"/>
              <a:t> </a:t>
            </a:r>
            <a:r>
              <a:rPr lang="de-DE" dirty="0" err="1"/>
              <a:t>Analytic</a:t>
            </a:r>
            <a:r>
              <a:rPr lang="de-DE" dirty="0"/>
              <a:t> </a:t>
            </a:r>
            <a:r>
              <a:rPr lang="de-DE" dirty="0" smtClean="0"/>
              <a:t>Solution – The </a:t>
            </a:r>
            <a:r>
              <a:rPr lang="de-DE" dirty="0" err="1" smtClean="0"/>
              <a:t>algorithm</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4294967295"/>
              </p:nvPr>
            </p:nvSpPr>
            <p:spPr>
              <a:xfrm>
                <a:off x="571501" y="1524000"/>
                <a:ext cx="8064500" cy="4343400"/>
              </a:xfrm>
            </p:spPr>
            <p:txBody>
              <a:bodyPr/>
              <a:lstStyle/>
              <a:p>
                <a:r>
                  <a:rPr lang="de-DE" dirty="0" smtClean="0"/>
                  <a:t>New </a:t>
                </a:r>
                <a:r>
                  <a:rPr lang="de-DE" dirty="0" err="1" smtClean="0"/>
                  <a:t>data</a:t>
                </a:r>
                <a:r>
                  <a:rPr lang="de-DE" dirty="0" smtClean="0"/>
                  <a:t> </a:t>
                </a:r>
                <a:r>
                  <a:rPr lang="de-DE" dirty="0" err="1" smtClean="0"/>
                  <a:t>point</a:t>
                </a:r>
                <a:r>
                  <a:rPr lang="de-DE" dirty="0" smtClean="0"/>
                  <a:t>: </a:t>
                </a:r>
                <a14:m>
                  <m:oMath xmlns:m="http://schemas.openxmlformats.org/officeDocument/2006/math">
                    <m:d>
                      <m:dPr>
                        <m:begChr m:val="{"/>
                        <m:endChr m:val="}"/>
                        <m:ctrlPr>
                          <a:rPr lang="de-DE" i="1" smtClean="0">
                            <a:latin typeface="Cambria Math" panose="02040503050406030204" pitchFamily="18" charset="0"/>
                          </a:rPr>
                        </m:ctrlPr>
                      </m:dPr>
                      <m:e>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e>
                    </m:d>
                  </m:oMath>
                </a14:m>
                <a:endParaRPr lang="de-DE" dirty="0" smtClean="0"/>
              </a:p>
              <a:p>
                <a:r>
                  <a:rPr lang="de-DE" dirty="0" smtClean="0"/>
                  <a:t>Update </a:t>
                </a:r>
                <a:r>
                  <a:rPr lang="de-DE" dirty="0" err="1" smtClean="0"/>
                  <a:t>the</a:t>
                </a:r>
                <a:r>
                  <a:rPr lang="de-DE" dirty="0" smtClean="0"/>
                  <a:t> </a:t>
                </a:r>
                <a:r>
                  <a:rPr lang="de-DE" dirty="0" err="1" smtClean="0"/>
                  <a:t>parameters</a:t>
                </a:r>
                <a:r>
                  <a:rPr lang="de-DE" dirty="0" smtClean="0"/>
                  <a:t> </a:t>
                </a:r>
              </a:p>
              <a:p>
                <a:endParaRPr lang="de-DE" dirty="0" smtClean="0"/>
              </a:p>
              <a:p>
                <a:endParaRPr lang="de-DE" i="1" dirty="0" smtClean="0"/>
              </a:p>
              <a:p>
                <a:endParaRPr lang="de-DE" i="1" dirty="0" smtClean="0"/>
              </a:p>
              <a:p>
                <a:endParaRPr lang="de-DE" i="1" dirty="0"/>
              </a:p>
              <a:p>
                <a:endParaRPr lang="de-DE" i="1" dirty="0" smtClean="0"/>
              </a:p>
              <a:p>
                <a:r>
                  <a:rPr lang="de-DE" dirty="0" err="1" smtClean="0"/>
                  <a:t>And</a:t>
                </a:r>
                <a:r>
                  <a:rPr lang="de-DE" dirty="0" smtClean="0"/>
                  <a:t> </a:t>
                </a:r>
                <a:r>
                  <a:rPr lang="de-DE" dirty="0" err="1" smtClean="0"/>
                  <a:t>the</a:t>
                </a:r>
                <a:r>
                  <a:rPr lang="de-DE" dirty="0" smtClean="0"/>
                  <a:t> </a:t>
                </a:r>
                <a:r>
                  <a:rPr lang="de-DE" dirty="0" err="1" smtClean="0"/>
                  <a:t>memory</a:t>
                </a:r>
                <a:r>
                  <a:rPr lang="de-DE" dirty="0" smtClean="0"/>
                  <a:t> </a:t>
                </a:r>
                <a:r>
                  <a:rPr lang="de-DE" dirty="0" err="1" smtClean="0"/>
                  <a:t>matrix</a:t>
                </a:r>
                <a:r>
                  <a:rPr lang="de-DE" dirty="0" smtClean="0"/>
                  <a:t> </a:t>
                </a:r>
                <a14:m>
                  <m:oMath xmlns:m="http://schemas.openxmlformats.org/officeDocument/2006/math">
                    <m:r>
                      <a:rPr lang="de-DE" b="0" i="1" smtClean="0">
                        <a:latin typeface="Cambria Math" panose="02040503050406030204" pitchFamily="18" charset="0"/>
                      </a:rPr>
                      <m:t>𝑃</m:t>
                    </m:r>
                  </m:oMath>
                </a14:m>
                <a:endParaRPr lang="de-DE" dirty="0" smtClean="0"/>
              </a:p>
              <a:p>
                <a:endParaRPr lang="de-DE" dirty="0"/>
              </a:p>
              <a:p>
                <a:pPr marL="0" indent="0">
                  <a:buNone/>
                </a:pPr>
                <a:endParaRPr lang="de-DE" dirty="0"/>
              </a:p>
              <a:p>
                <a:r>
                  <a:rPr lang="de-DE" dirty="0" err="1" smtClean="0"/>
                  <a:t>with</a:t>
                </a:r>
                <a:r>
                  <a:rPr lang="de-DE" dirty="0" smtClean="0"/>
                  <a:t> </a:t>
                </a:r>
                <a14:m>
                  <m:oMath xmlns:m="http://schemas.openxmlformats.org/officeDocument/2006/math">
                    <m:r>
                      <a:rPr lang="de-DE" b="0" i="1" smtClean="0">
                        <a:latin typeface="Cambria Math" panose="02040503050406030204" pitchFamily="18" charset="0"/>
                      </a:rPr>
                      <m:t>𝐼</m:t>
                    </m:r>
                  </m:oMath>
                </a14:m>
                <a:r>
                  <a:rPr lang="de-DE" dirty="0" smtClean="0"/>
                  <a:t> </a:t>
                </a:r>
                <a:r>
                  <a:rPr lang="de-DE" dirty="0" err="1" smtClean="0"/>
                  <a:t>being</a:t>
                </a:r>
                <a:r>
                  <a:rPr lang="de-DE" dirty="0" smtClean="0"/>
                  <a:t> </a:t>
                </a:r>
                <a:r>
                  <a:rPr lang="de-DE" dirty="0" err="1" smtClean="0"/>
                  <a:t>the</a:t>
                </a:r>
                <a:r>
                  <a:rPr lang="de-DE" dirty="0" smtClean="0"/>
                  <a:t> </a:t>
                </a:r>
                <a:r>
                  <a:rPr lang="de-DE" dirty="0" err="1" smtClean="0"/>
                  <a:t>identity</a:t>
                </a:r>
                <a:r>
                  <a:rPr lang="de-DE" dirty="0" smtClean="0"/>
                  <a:t> </a:t>
                </a:r>
                <a:r>
                  <a:rPr lang="de-DE" dirty="0" err="1" smtClean="0"/>
                  <a:t>matrix</a:t>
                </a:r>
                <a:r>
                  <a:rPr lang="de-DE" dirty="0" smtClean="0"/>
                  <a:t> </a:t>
                </a:r>
                <a:r>
                  <a:rPr lang="de-DE" dirty="0" err="1" smtClean="0"/>
                  <a:t>of</a:t>
                </a:r>
                <a:r>
                  <a:rPr lang="de-DE" dirty="0" smtClean="0"/>
                  <a:t> </a:t>
                </a:r>
                <a:r>
                  <a:rPr lang="de-DE" dirty="0" err="1" smtClean="0"/>
                  <a:t>appropriate</a:t>
                </a:r>
                <a:r>
                  <a:rPr lang="de-DE" dirty="0" smtClean="0"/>
                  <a:t> </a:t>
                </a:r>
                <a:r>
                  <a:rPr lang="de-DE" dirty="0" err="1" smtClean="0"/>
                  <a:t>dimension</a:t>
                </a:r>
                <a:r>
                  <a:rPr lang="de-DE" dirty="0" smtClean="0"/>
                  <a:t> </a:t>
                </a:r>
              </a:p>
              <a:p>
                <a:pPr marL="0" indent="0">
                  <a:buNone/>
                </a:pPr>
                <a:endParaRPr lang="de-DE" dirty="0"/>
              </a:p>
              <a:p>
                <a:pPr marL="0" indent="0">
                  <a:buNone/>
                </a:pPr>
                <a:endParaRPr lang="de-DE" dirty="0" smtClean="0"/>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4294967295"/>
              </p:nvPr>
            </p:nvSpPr>
            <p:spPr>
              <a:xfrm>
                <a:off x="571501" y="1524000"/>
                <a:ext cx="8064500" cy="4343400"/>
              </a:xfrm>
              <a:blipFill>
                <a:blip r:embed="rId4"/>
                <a:stretch>
                  <a:fillRect l="-680" t="-561"/>
                </a:stretch>
              </a:blipFill>
            </p:spPr>
            <p:txBody>
              <a:bodyPr/>
              <a:lstStyle/>
              <a:p>
                <a:r>
                  <a:rPr lang="de-DE">
                    <a:noFill/>
                  </a:rPr>
                  <a:t> </a:t>
                </a:r>
              </a:p>
            </p:txBody>
          </p:sp>
        </mc:Fallback>
      </mc:AlternateContent>
      <p:sp>
        <p:nvSpPr>
          <p:cNvPr id="4" name="Textfeld 3"/>
          <p:cNvSpPr txBox="1"/>
          <p:nvPr/>
        </p:nvSpPr>
        <p:spPr>
          <a:xfrm>
            <a:off x="7524328" y="2326060"/>
            <a:ext cx="1440160" cy="461665"/>
          </a:xfrm>
          <a:prstGeom prst="rect">
            <a:avLst/>
          </a:prstGeom>
          <a:noFill/>
        </p:spPr>
        <p:txBody>
          <a:bodyPr wrap="square" rtlCol="0">
            <a:spAutoFit/>
          </a:bodyPr>
          <a:lstStyle/>
          <a:p>
            <a:r>
              <a:rPr lang="de-DE" sz="1200" dirty="0" err="1" smtClean="0"/>
              <a:t>Prediction</a:t>
            </a:r>
            <a:r>
              <a:rPr lang="de-DE" sz="1200" dirty="0" smtClean="0"/>
              <a:t> </a:t>
            </a:r>
            <a:r>
              <a:rPr lang="de-DE" sz="1200" dirty="0" err="1" smtClean="0"/>
              <a:t>based</a:t>
            </a:r>
            <a:r>
              <a:rPr lang="de-DE" sz="1200" dirty="0" smtClean="0"/>
              <a:t> on </a:t>
            </a:r>
            <a:r>
              <a:rPr lang="de-DE" sz="1200" dirty="0" err="1" smtClean="0"/>
              <a:t>old</a:t>
            </a:r>
            <a:r>
              <a:rPr lang="de-DE" sz="1200" dirty="0" smtClean="0"/>
              <a:t> </a:t>
            </a:r>
            <a:r>
              <a:rPr lang="de-DE" sz="1200" dirty="0" err="1" smtClean="0"/>
              <a:t>parameters</a:t>
            </a:r>
            <a:endParaRPr lang="de-DE" sz="1200" dirty="0"/>
          </a:p>
        </p:txBody>
      </p:sp>
      <p:cxnSp>
        <p:nvCxnSpPr>
          <p:cNvPr id="6" name="Gerade Verbindung mit Pfeil 5"/>
          <p:cNvCxnSpPr>
            <a:stCxn id="4" idx="1"/>
          </p:cNvCxnSpPr>
          <p:nvPr/>
        </p:nvCxnSpPr>
        <p:spPr bwMode="auto">
          <a:xfrm flipH="1">
            <a:off x="7236296" y="2556893"/>
            <a:ext cx="288032" cy="2952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feld 8"/>
          <p:cNvSpPr txBox="1"/>
          <p:nvPr/>
        </p:nvSpPr>
        <p:spPr>
          <a:xfrm>
            <a:off x="6660232" y="3567378"/>
            <a:ext cx="1440160" cy="276999"/>
          </a:xfrm>
          <a:prstGeom prst="rect">
            <a:avLst/>
          </a:prstGeom>
          <a:noFill/>
        </p:spPr>
        <p:txBody>
          <a:bodyPr wrap="square" rtlCol="0">
            <a:spAutoFit/>
          </a:bodyPr>
          <a:lstStyle/>
          <a:p>
            <a:r>
              <a:rPr lang="de-DE" sz="1200" dirty="0" smtClean="0"/>
              <a:t>Residual </a:t>
            </a:r>
            <a:endParaRPr lang="de-DE" sz="1200" dirty="0"/>
          </a:p>
        </p:txBody>
      </p:sp>
      <p:sp>
        <p:nvSpPr>
          <p:cNvPr id="10" name="Geschweifte Klammer links 9"/>
          <p:cNvSpPr/>
          <p:nvPr/>
        </p:nvSpPr>
        <p:spPr bwMode="auto">
          <a:xfrm rot="16200000">
            <a:off x="7033417" y="2623766"/>
            <a:ext cx="117728" cy="1440161"/>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sp>
        <p:nvSpPr>
          <p:cNvPr id="11" name="Geschweifte Klammer links 10"/>
          <p:cNvSpPr/>
          <p:nvPr/>
        </p:nvSpPr>
        <p:spPr bwMode="auto">
          <a:xfrm rot="16200000">
            <a:off x="4837174" y="2011698"/>
            <a:ext cx="117727" cy="2664297"/>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sp>
        <p:nvSpPr>
          <p:cNvPr id="12" name="Textfeld 11"/>
          <p:cNvSpPr txBox="1"/>
          <p:nvPr/>
        </p:nvSpPr>
        <p:spPr>
          <a:xfrm>
            <a:off x="4427984" y="3569010"/>
            <a:ext cx="1368152" cy="276999"/>
          </a:xfrm>
          <a:prstGeom prst="rect">
            <a:avLst/>
          </a:prstGeom>
          <a:noFill/>
        </p:spPr>
        <p:txBody>
          <a:bodyPr wrap="square" rtlCol="0">
            <a:spAutoFit/>
          </a:bodyPr>
          <a:lstStyle/>
          <a:p>
            <a:r>
              <a:rPr lang="de-DE" sz="1200" dirty="0" err="1" smtClean="0"/>
              <a:t>Correction</a:t>
            </a:r>
            <a:r>
              <a:rPr lang="de-DE" sz="1200" dirty="0" smtClean="0"/>
              <a:t> </a:t>
            </a:r>
            <a:r>
              <a:rPr lang="de-DE" sz="1200" dirty="0" err="1" smtClean="0"/>
              <a:t>gain</a:t>
            </a:r>
            <a:r>
              <a:rPr lang="de-DE" sz="1200" dirty="0" smtClean="0"/>
              <a:t> </a:t>
            </a:r>
            <a:endParaRPr lang="de-DE" sz="1200" dirty="0"/>
          </a:p>
        </p:txBody>
      </p:sp>
      <p:sp>
        <p:nvSpPr>
          <p:cNvPr id="13" name="Textfeld 12"/>
          <p:cNvSpPr txBox="1"/>
          <p:nvPr/>
        </p:nvSpPr>
        <p:spPr>
          <a:xfrm>
            <a:off x="2451045" y="3569010"/>
            <a:ext cx="1440160" cy="461665"/>
          </a:xfrm>
          <a:prstGeom prst="rect">
            <a:avLst/>
          </a:prstGeom>
          <a:noFill/>
        </p:spPr>
        <p:txBody>
          <a:bodyPr wrap="square" rtlCol="0">
            <a:spAutoFit/>
          </a:bodyPr>
          <a:lstStyle/>
          <a:p>
            <a:r>
              <a:rPr lang="de-DE" sz="1200" dirty="0" smtClean="0"/>
              <a:t>Old </a:t>
            </a:r>
            <a:r>
              <a:rPr lang="de-DE" sz="1200" dirty="0" err="1" smtClean="0"/>
              <a:t>parameter</a:t>
            </a:r>
            <a:r>
              <a:rPr lang="de-DE" sz="1200" dirty="0" smtClean="0"/>
              <a:t> </a:t>
            </a:r>
            <a:r>
              <a:rPr lang="de-DE" sz="1200" dirty="0" err="1" smtClean="0"/>
              <a:t>estimate</a:t>
            </a:r>
            <a:endParaRPr lang="de-DE" sz="1200" dirty="0"/>
          </a:p>
        </p:txBody>
      </p:sp>
      <p:cxnSp>
        <p:nvCxnSpPr>
          <p:cNvPr id="14" name="Gerade Verbindung mit Pfeil 13"/>
          <p:cNvCxnSpPr/>
          <p:nvPr/>
        </p:nvCxnSpPr>
        <p:spPr bwMode="auto">
          <a:xfrm flipH="1" flipV="1">
            <a:off x="2987824" y="3263750"/>
            <a:ext cx="183301" cy="27739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9" name="Grafik 1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45753" y="2860911"/>
            <a:ext cx="6441326" cy="373816"/>
          </a:xfrm>
          <a:prstGeom prst="rect">
            <a:avLst/>
          </a:prstGeom>
        </p:spPr>
      </p:pic>
      <p:pic>
        <p:nvPicPr>
          <p:cNvPr id="7" name="Grafik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74078" y="4659410"/>
            <a:ext cx="5583238" cy="455619"/>
          </a:xfrm>
          <a:prstGeom prst="rect">
            <a:avLst/>
          </a:prstGeom>
        </p:spPr>
      </p:pic>
      <p:sp>
        <p:nvSpPr>
          <p:cNvPr id="5" name="Foliennummernplatzhalter 4"/>
          <p:cNvSpPr>
            <a:spLocks noGrp="1"/>
          </p:cNvSpPr>
          <p:nvPr>
            <p:ph type="sldNum" sz="quarter" idx="11"/>
          </p:nvPr>
        </p:nvSpPr>
        <p:spPr/>
        <p:txBody>
          <a:bodyPr/>
          <a:lstStyle/>
          <a:p>
            <a:r>
              <a:rPr lang="de-DE" smtClean="0"/>
              <a:t> 3 - </a:t>
            </a:r>
            <a:fld id="{DFF34935-8E69-4657-8C0C-1744CA283D5D}" type="slidenum">
              <a:rPr lang="de-DE" smtClean="0"/>
              <a:pPr/>
              <a:t>40</a:t>
            </a:fld>
            <a:endParaRPr lang="de-DE" dirty="0"/>
          </a:p>
        </p:txBody>
      </p:sp>
    </p:spTree>
    <p:extLst>
      <p:ext uri="{BB962C8B-B14F-4D97-AF65-F5344CB8AC3E}">
        <p14:creationId xmlns:p14="http://schemas.microsoft.com/office/powerpoint/2010/main" val="1788557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a:xfrm>
                <a:off x="504825" y="469032"/>
                <a:ext cx="8639175" cy="5768280"/>
              </a:xfrm>
            </p:spPr>
            <p:txBody>
              <a:bodyPr/>
              <a:lstStyle/>
              <a:p>
                <a:endParaRPr lang="de-DE" dirty="0" smtClean="0"/>
              </a:p>
              <a:p>
                <a:r>
                  <a:rPr lang="de-DE" dirty="0" err="1" smtClean="0"/>
                  <a:t>Please</a:t>
                </a:r>
                <a:r>
                  <a:rPr lang="de-DE" dirty="0" smtClean="0"/>
                  <a:t> </a:t>
                </a:r>
                <a:r>
                  <a:rPr lang="de-DE" dirty="0" err="1" smtClean="0"/>
                  <a:t>note</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facts</a:t>
                </a:r>
                <a:r>
                  <a:rPr lang="de-DE" dirty="0" smtClean="0"/>
                  <a:t>: </a:t>
                </a:r>
              </a:p>
              <a:p>
                <a:endParaRPr lang="de-DE" dirty="0" smtClean="0"/>
              </a:p>
              <a:p>
                <a:pPr indent="0"/>
                <a:r>
                  <a:rPr lang="de-DE" dirty="0" smtClean="0"/>
                  <a:t>The </a:t>
                </a:r>
                <a:r>
                  <a:rPr lang="de-DE" dirty="0" err="1" smtClean="0"/>
                  <a:t>initialization</a:t>
                </a:r>
                <a:r>
                  <a:rPr lang="de-DE" dirty="0" smtClean="0"/>
                  <a:t> </a:t>
                </a:r>
                <a:r>
                  <a:rPr lang="de-DE" dirty="0" err="1" smtClean="0"/>
                  <a:t>of</a:t>
                </a:r>
                <a:r>
                  <a:rPr lang="de-DE" dirty="0" smtClean="0"/>
                  <a:t> </a:t>
                </a:r>
                <a:r>
                  <a:rPr lang="de-DE" dirty="0" err="1" smtClean="0"/>
                  <a:t>this</a:t>
                </a:r>
                <a:r>
                  <a:rPr lang="de-DE" dirty="0" smtClean="0"/>
                  <a:t> </a:t>
                </a:r>
                <a:r>
                  <a:rPr lang="de-DE" dirty="0" err="1" smtClean="0"/>
                  <a:t>algorithm</a:t>
                </a:r>
                <a:r>
                  <a:rPr lang="de-DE" dirty="0" smtClean="0"/>
                  <a:t> </a:t>
                </a:r>
                <a:r>
                  <a:rPr lang="de-DE" dirty="0" err="1" smtClean="0"/>
                  <a:t>is</a:t>
                </a:r>
                <a:r>
                  <a:rPr lang="de-DE" dirty="0" smtClean="0"/>
                  <a:t> a </a:t>
                </a:r>
                <a:r>
                  <a:rPr lang="de-DE" dirty="0" err="1" smtClean="0"/>
                  <a:t>crucial</a:t>
                </a:r>
                <a:r>
                  <a:rPr lang="de-DE" dirty="0" smtClean="0"/>
                  <a:t> </a:t>
                </a:r>
                <a:r>
                  <a:rPr lang="de-DE" dirty="0" err="1" smtClean="0"/>
                  <a:t>part</a:t>
                </a:r>
                <a:r>
                  <a:rPr lang="de-DE" dirty="0" smtClean="0"/>
                  <a:t> in </a:t>
                </a:r>
                <a:r>
                  <a:rPr lang="de-DE" dirty="0" err="1" smtClean="0"/>
                  <a:t>its</a:t>
                </a:r>
                <a:r>
                  <a:rPr lang="de-DE" dirty="0" smtClean="0"/>
                  <a:t> </a:t>
                </a:r>
                <a:r>
                  <a:rPr lang="de-DE" dirty="0" err="1" smtClean="0"/>
                  <a:t>application</a:t>
                </a:r>
                <a:r>
                  <a:rPr lang="de-DE" dirty="0" smtClean="0"/>
                  <a:t>. </a:t>
                </a:r>
                <a:r>
                  <a:rPr lang="de-DE" dirty="0" err="1" smtClean="0"/>
                  <a:t>There</a:t>
                </a:r>
                <a:r>
                  <a:rPr lang="de-DE" dirty="0" smtClean="0"/>
                  <a:t> </a:t>
                </a:r>
                <a:r>
                  <a:rPr lang="de-DE" dirty="0" err="1" smtClean="0"/>
                  <a:t>are</a:t>
                </a:r>
                <a:r>
                  <a:rPr lang="de-DE" dirty="0" smtClean="0"/>
                  <a:t> </a:t>
                </a:r>
                <a:r>
                  <a:rPr lang="de-DE" dirty="0" err="1" smtClean="0"/>
                  <a:t>two</a:t>
                </a:r>
                <a:r>
                  <a:rPr lang="de-DE" dirty="0" smtClean="0"/>
                  <a:t> </a:t>
                </a:r>
                <a:r>
                  <a:rPr lang="de-DE" dirty="0" err="1" smtClean="0"/>
                  <a:t>major</a:t>
                </a:r>
                <a:r>
                  <a:rPr lang="de-DE" dirty="0" smtClean="0"/>
                  <a:t> </a:t>
                </a:r>
                <a:r>
                  <a:rPr lang="de-DE" dirty="0" err="1" smtClean="0"/>
                  <a:t>possibilities</a:t>
                </a:r>
                <a:r>
                  <a:rPr lang="de-DE" dirty="0" smtClean="0"/>
                  <a:t>: </a:t>
                </a:r>
              </a:p>
              <a:p>
                <a:pPr lvl="1">
                  <a:buFont typeface="Arial" panose="020B0604020202020204" pitchFamily="34" charset="0"/>
                  <a:buChar char="•"/>
                </a:pPr>
                <a:r>
                  <a:rPr lang="de-DE" sz="1400" dirty="0" smtClean="0"/>
                  <a:t>Initialize </a:t>
                </a:r>
                <a:r>
                  <a:rPr lang="de-DE" sz="1400" dirty="0" err="1" smtClean="0"/>
                  <a:t>by</a:t>
                </a:r>
                <a:r>
                  <a:rPr lang="de-DE" sz="1400" dirty="0" smtClean="0"/>
                  <a:t> </a:t>
                </a:r>
                <a:r>
                  <a:rPr lang="de-DE" sz="1400" dirty="0" err="1" smtClean="0"/>
                  <a:t>using</a:t>
                </a:r>
                <a:r>
                  <a:rPr lang="de-DE" sz="1400" dirty="0" smtClean="0"/>
                  <a:t> </a:t>
                </a:r>
                <a:r>
                  <a:rPr lang="de-DE" sz="1400" dirty="0" err="1" smtClean="0"/>
                  <a:t>the</a:t>
                </a:r>
                <a:r>
                  <a:rPr lang="de-DE" sz="1400" dirty="0" smtClean="0"/>
                  <a:t> </a:t>
                </a:r>
                <a:r>
                  <a:rPr lang="de-DE" sz="1400" dirty="0" err="1" smtClean="0"/>
                  <a:t>first</a:t>
                </a:r>
                <a:r>
                  <a:rPr lang="de-DE" sz="1400" dirty="0" smtClean="0"/>
                  <a:t> </a:t>
                </a:r>
                <a:r>
                  <a:rPr lang="de-DE" sz="1400" dirty="0" err="1" smtClean="0"/>
                  <a:t>datapoints</a:t>
                </a:r>
                <a:r>
                  <a:rPr lang="de-DE" sz="1400" dirty="0" smtClean="0"/>
                  <a:t> </a:t>
                </a:r>
                <a:r>
                  <a:rPr lang="de-DE" sz="1400" dirty="0" err="1" smtClean="0"/>
                  <a:t>available</a:t>
                </a:r>
                <a:r>
                  <a:rPr lang="de-DE" sz="1400" dirty="0" smtClean="0"/>
                  <a:t> </a:t>
                </a:r>
              </a:p>
              <a:p>
                <a:pPr lvl="1">
                  <a:buFont typeface="Arial" panose="020B0604020202020204" pitchFamily="34" charset="0"/>
                  <a:buChar char="•"/>
                </a:pPr>
                <a:r>
                  <a:rPr lang="de-DE" sz="1400" dirty="0" smtClean="0"/>
                  <a:t>Initialize </a:t>
                </a:r>
                <a:r>
                  <a:rPr lang="de-DE" sz="1400" dirty="0" err="1" smtClean="0"/>
                  <a:t>using</a:t>
                </a:r>
                <a:r>
                  <a:rPr lang="de-DE" sz="1400" dirty="0" smtClean="0"/>
                  <a:t> </a:t>
                </a:r>
                <a:r>
                  <a:rPr lang="de-DE" sz="1400" dirty="0" err="1" smtClean="0"/>
                  <a:t>values</a:t>
                </a:r>
                <a:r>
                  <a:rPr lang="de-DE" sz="1400" dirty="0" smtClean="0"/>
                  <a:t> </a:t>
                </a:r>
                <a:r>
                  <a:rPr lang="de-DE" sz="1400" dirty="0" err="1" smtClean="0"/>
                  <a:t>which</a:t>
                </a:r>
                <a:r>
                  <a:rPr lang="de-DE" sz="1400" dirty="0" smtClean="0"/>
                  <a:t> </a:t>
                </a:r>
                <a:r>
                  <a:rPr lang="de-DE" sz="1400" dirty="0" err="1" smtClean="0"/>
                  <a:t>you</a:t>
                </a:r>
                <a:r>
                  <a:rPr lang="de-DE" sz="1400" dirty="0" smtClean="0"/>
                  <a:t> </a:t>
                </a:r>
                <a:r>
                  <a:rPr lang="de-DE" sz="1400" dirty="0" err="1" smtClean="0"/>
                  <a:t>assume</a:t>
                </a:r>
                <a:r>
                  <a:rPr lang="de-DE" sz="1400" dirty="0" smtClean="0"/>
                  <a:t> </a:t>
                </a:r>
                <a:r>
                  <a:rPr lang="de-DE" sz="1400" dirty="0" err="1" smtClean="0"/>
                  <a:t>to</a:t>
                </a:r>
                <a:r>
                  <a:rPr lang="de-DE" sz="1400" dirty="0" smtClean="0"/>
                  <a:t> </a:t>
                </a:r>
                <a:r>
                  <a:rPr lang="de-DE" sz="1400" dirty="0" err="1" smtClean="0"/>
                  <a:t>be</a:t>
                </a:r>
                <a:r>
                  <a:rPr lang="de-DE" sz="1400" dirty="0" smtClean="0"/>
                  <a:t> </a:t>
                </a:r>
                <a:r>
                  <a:rPr lang="de-DE" sz="1400" dirty="0" err="1" smtClean="0"/>
                  <a:t>right</a:t>
                </a:r>
                <a:r>
                  <a:rPr lang="de-DE" sz="1400" dirty="0" smtClean="0"/>
                  <a:t>, e.g. </a:t>
                </a:r>
                <a:r>
                  <a:rPr lang="de-DE" sz="1400" dirty="0" err="1" smtClean="0"/>
                  <a:t>obtained</a:t>
                </a:r>
                <a:r>
                  <a:rPr lang="de-DE" sz="1400" dirty="0" smtClean="0"/>
                  <a:t> </a:t>
                </a:r>
                <a:r>
                  <a:rPr lang="de-DE" sz="1400" dirty="0" err="1" smtClean="0"/>
                  <a:t>from</a:t>
                </a:r>
                <a:r>
                  <a:rPr lang="de-DE" sz="1400" dirty="0" smtClean="0"/>
                  <a:t> </a:t>
                </a:r>
                <a:r>
                  <a:rPr lang="de-DE" sz="1400" dirty="0" err="1" smtClean="0"/>
                  <a:t>first</a:t>
                </a:r>
                <a:r>
                  <a:rPr lang="de-DE" sz="1400" dirty="0" smtClean="0"/>
                  <a:t> </a:t>
                </a:r>
                <a:r>
                  <a:rPr lang="de-DE" sz="1400" dirty="0" err="1" smtClean="0"/>
                  <a:t>principles</a:t>
                </a:r>
                <a:endParaRPr lang="de-DE" sz="1400" dirty="0" smtClean="0"/>
              </a:p>
              <a:p>
                <a:pPr indent="0"/>
                <a:r>
                  <a:rPr lang="de-DE" dirty="0" smtClean="0"/>
                  <a:t>The </a:t>
                </a:r>
                <a:r>
                  <a:rPr lang="de-DE" dirty="0" err="1" smtClean="0"/>
                  <a:t>first</a:t>
                </a:r>
                <a:r>
                  <a:rPr lang="de-DE" dirty="0" smtClean="0"/>
                  <a:t> </a:t>
                </a:r>
                <a:r>
                  <a:rPr lang="de-DE" dirty="0" err="1" smtClean="0"/>
                  <a:t>technique</a:t>
                </a:r>
                <a:r>
                  <a:rPr lang="de-DE" dirty="0"/>
                  <a:t> </a:t>
                </a:r>
                <a:r>
                  <a:rPr lang="de-DE" dirty="0" err="1" smtClean="0"/>
                  <a:t>leads</a:t>
                </a:r>
                <a:r>
                  <a:rPr lang="de-DE" dirty="0" smtClean="0"/>
                  <a:t> </a:t>
                </a:r>
                <a:r>
                  <a:rPr lang="de-DE" dirty="0" err="1" smtClean="0"/>
                  <a:t>to</a:t>
                </a:r>
                <a:r>
                  <a:rPr lang="de-DE" dirty="0" smtClean="0"/>
                  <a:t> </a:t>
                </a:r>
                <a:r>
                  <a:rPr lang="de-DE" dirty="0" err="1" smtClean="0"/>
                  <a:t>the</a:t>
                </a:r>
                <a:r>
                  <a:rPr lang="de-DE" dirty="0" smtClean="0"/>
                  <a:t> </a:t>
                </a:r>
                <a:r>
                  <a:rPr lang="de-DE" dirty="0" err="1" smtClean="0"/>
                  <a:t>solution</a:t>
                </a:r>
                <a:r>
                  <a:rPr lang="de-DE" dirty="0" smtClean="0"/>
                  <a:t> </a:t>
                </a:r>
                <a:r>
                  <a:rPr lang="de-DE" dirty="0" err="1" smtClean="0"/>
                  <a:t>of</a:t>
                </a:r>
                <a:r>
                  <a:rPr lang="de-DE" dirty="0" smtClean="0"/>
                  <a:t> </a:t>
                </a:r>
                <a:r>
                  <a:rPr lang="de-DE" dirty="0" err="1" smtClean="0"/>
                  <a:t>the</a:t>
                </a:r>
                <a:r>
                  <a:rPr lang="de-DE" dirty="0" smtClean="0"/>
                  <a:t> </a:t>
                </a:r>
                <a:r>
                  <a:rPr lang="de-DE" dirty="0" err="1" smtClean="0"/>
                  <a:t>ordinate</a:t>
                </a:r>
                <a:r>
                  <a:rPr lang="de-DE" dirty="0" smtClean="0"/>
                  <a:t> least </a:t>
                </a:r>
                <a:r>
                  <a:rPr lang="de-DE" dirty="0" err="1" smtClean="0"/>
                  <a:t>squares</a:t>
                </a:r>
                <a:r>
                  <a:rPr lang="de-DE" dirty="0" smtClean="0"/>
                  <a:t> </a:t>
                </a:r>
                <a:r>
                  <a:rPr lang="de-DE" dirty="0" err="1" smtClean="0"/>
                  <a:t>problem</a:t>
                </a:r>
                <a:r>
                  <a:rPr lang="de-DE" dirty="0" smtClean="0"/>
                  <a:t>. The </a:t>
                </a:r>
                <a:r>
                  <a:rPr lang="de-DE" dirty="0" err="1" smtClean="0"/>
                  <a:t>second</a:t>
                </a:r>
                <a:r>
                  <a:rPr lang="de-DE" dirty="0" smtClean="0"/>
                  <a:t> </a:t>
                </a:r>
                <a:r>
                  <a:rPr lang="de-DE" dirty="0" err="1" smtClean="0"/>
                  <a:t>technique</a:t>
                </a:r>
                <a:r>
                  <a:rPr lang="de-DE" dirty="0" smtClean="0"/>
                  <a:t> </a:t>
                </a:r>
                <a:r>
                  <a:rPr lang="de-DE" dirty="0" err="1" smtClean="0"/>
                  <a:t>however</a:t>
                </a:r>
                <a:r>
                  <a:rPr lang="de-DE" dirty="0" smtClean="0"/>
                  <a:t>, </a:t>
                </a:r>
                <a:r>
                  <a:rPr lang="de-DE" dirty="0" err="1" smtClean="0"/>
                  <a:t>is</a:t>
                </a:r>
                <a:r>
                  <a:rPr lang="de-DE" dirty="0" smtClean="0"/>
                  <a:t> </a:t>
                </a:r>
                <a:r>
                  <a:rPr lang="de-DE" dirty="0" err="1" smtClean="0"/>
                  <a:t>tighly</a:t>
                </a:r>
                <a:r>
                  <a:rPr lang="de-DE" dirty="0" smtClean="0"/>
                  <a:t> </a:t>
                </a:r>
                <a:r>
                  <a:rPr lang="de-DE" dirty="0" err="1" smtClean="0"/>
                  <a:t>related</a:t>
                </a:r>
                <a:r>
                  <a:rPr lang="de-DE" dirty="0" smtClean="0"/>
                  <a:t> </a:t>
                </a:r>
                <a:r>
                  <a:rPr lang="de-DE" dirty="0" err="1" smtClean="0"/>
                  <a:t>to</a:t>
                </a:r>
                <a:r>
                  <a:rPr lang="de-DE" dirty="0" smtClean="0"/>
                  <a:t> </a:t>
                </a:r>
                <a:r>
                  <a:rPr lang="de-DE" dirty="0" err="1" smtClean="0"/>
                  <a:t>the</a:t>
                </a:r>
                <a:r>
                  <a:rPr lang="de-DE" dirty="0" smtClean="0"/>
                  <a:t> </a:t>
                </a:r>
                <a:r>
                  <a:rPr lang="de-DE" dirty="0" err="1" smtClean="0"/>
                  <a:t>regularization</a:t>
                </a:r>
                <a:r>
                  <a:rPr lang="de-DE" dirty="0" smtClean="0"/>
                  <a:t> </a:t>
                </a:r>
                <a:r>
                  <a:rPr lang="de-DE" dirty="0" err="1" smtClean="0"/>
                  <a:t>techniques</a:t>
                </a:r>
                <a:r>
                  <a:rPr lang="de-DE" dirty="0" smtClean="0"/>
                  <a:t> </a:t>
                </a:r>
                <a:r>
                  <a:rPr lang="de-DE" dirty="0" err="1" smtClean="0"/>
                  <a:t>already</a:t>
                </a:r>
                <a:r>
                  <a:rPr lang="de-DE" dirty="0" smtClean="0"/>
                  <a:t> </a:t>
                </a:r>
                <a:r>
                  <a:rPr lang="de-DE" dirty="0" err="1" smtClean="0"/>
                  <a:t>discussed</a:t>
                </a:r>
                <a:r>
                  <a:rPr lang="de-DE" dirty="0" smtClean="0"/>
                  <a:t>. </a:t>
                </a:r>
                <a:r>
                  <a:rPr lang="de-DE" sz="1400" dirty="0" err="1" smtClean="0"/>
                  <a:t>If</a:t>
                </a:r>
                <a:r>
                  <a:rPr lang="de-DE" sz="1400" dirty="0" smtClean="0"/>
                  <a:t> </a:t>
                </a:r>
                <a:r>
                  <a:rPr lang="de-DE" sz="1400" dirty="0" err="1" smtClean="0"/>
                  <a:t>one</a:t>
                </a:r>
                <a:r>
                  <a:rPr lang="de-DE" sz="1400" dirty="0" smtClean="0"/>
                  <a:t> </a:t>
                </a:r>
                <a:r>
                  <a:rPr lang="de-DE" sz="1400" dirty="0" err="1" smtClean="0"/>
                  <a:t>initializes</a:t>
                </a:r>
                <a:r>
                  <a:rPr lang="de-DE" sz="1400" dirty="0" smtClean="0"/>
                  <a:t> </a:t>
                </a:r>
                <a:r>
                  <a:rPr lang="de-DE" sz="1400" dirty="0" err="1" smtClean="0"/>
                  <a:t>the</a:t>
                </a:r>
                <a:r>
                  <a:rPr lang="de-DE" sz="1400" dirty="0" smtClean="0"/>
                  <a:t> </a:t>
                </a:r>
                <a:r>
                  <a:rPr lang="de-DE" sz="1400" dirty="0" err="1" smtClean="0"/>
                  <a:t>parameters</a:t>
                </a:r>
                <a:r>
                  <a:rPr lang="de-DE" sz="1400" dirty="0" smtClean="0"/>
                  <a:t> </a:t>
                </a:r>
                <a:r>
                  <a:rPr lang="de-DE" sz="1400" dirty="0" err="1" smtClean="0"/>
                  <a:t>as</a:t>
                </a:r>
                <a:r>
                  <a:rPr lang="de-DE" sz="1400" dirty="0" smtClean="0"/>
                  <a:t> </a:t>
                </a:r>
                <a:r>
                  <a:rPr lang="de-DE" sz="1400" dirty="0" err="1" smtClean="0"/>
                  <a:t>follows</a:t>
                </a:r>
                <a:endParaRPr lang="de-DE" sz="1400" dirty="0" smtClean="0"/>
              </a:p>
              <a:p>
                <a:pPr indent="0"/>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0</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𝜆</m:t>
                          </m:r>
                        </m:e>
                        <m:sup>
                          <m:r>
                            <a:rPr lang="de-DE" b="0" i="1" smtClean="0">
                              <a:latin typeface="Cambria Math" panose="02040503050406030204" pitchFamily="18" charset="0"/>
                            </a:rPr>
                            <m:t>−1</m:t>
                          </m:r>
                        </m:sup>
                      </m:sSup>
                      <m:r>
                        <a:rPr lang="de-DE" b="0" i="1" smtClean="0">
                          <a:latin typeface="Cambria Math" panose="02040503050406030204" pitchFamily="18" charset="0"/>
                        </a:rPr>
                        <m:t>𝐼</m:t>
                      </m:r>
                    </m:oMath>
                  </m:oMathPara>
                </a14:m>
                <a:endParaRPr lang="de-DE" dirty="0" smtClean="0"/>
              </a:p>
              <a:p>
                <a:pPr indent="0"/>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𝑤</m:t>
                      </m:r>
                      <m:d>
                        <m:dPr>
                          <m:ctrlPr>
                            <a:rPr lang="de-DE" b="0" i="1" smtClean="0">
                              <a:latin typeface="Cambria Math" panose="02040503050406030204" pitchFamily="18" charset="0"/>
                            </a:rPr>
                          </m:ctrlPr>
                        </m:dPr>
                        <m:e>
                          <m:r>
                            <a:rPr lang="de-DE" b="0" i="1" smtClean="0">
                              <a:latin typeface="Cambria Math" panose="02040503050406030204" pitchFamily="18" charset="0"/>
                            </a:rPr>
                            <m:t>0</m:t>
                          </m:r>
                        </m:e>
                      </m:d>
                      <m:r>
                        <a:rPr lang="de-DE" b="0" i="1" smtClean="0">
                          <a:latin typeface="Cambria Math" panose="02040503050406030204" pitchFamily="18" charset="0"/>
                        </a:rPr>
                        <m:t>=0</m:t>
                      </m:r>
                    </m:oMath>
                  </m:oMathPara>
                </a14:m>
                <a:endParaRPr lang="de-DE" dirty="0" smtClean="0"/>
              </a:p>
              <a:p>
                <a:pPr indent="0"/>
                <a:r>
                  <a:rPr lang="de-DE" dirty="0" err="1" smtClean="0"/>
                  <a:t>the</a:t>
                </a:r>
                <a:r>
                  <a:rPr lang="de-DE" dirty="0" smtClean="0"/>
                  <a:t> </a:t>
                </a:r>
                <a:r>
                  <a:rPr lang="de-DE" dirty="0" err="1" smtClean="0"/>
                  <a:t>resulting</a:t>
                </a:r>
                <a:r>
                  <a:rPr lang="de-DE" dirty="0" smtClean="0"/>
                  <a:t> </a:t>
                </a:r>
                <a:r>
                  <a:rPr lang="de-DE" dirty="0" err="1" smtClean="0"/>
                  <a:t>solution</a:t>
                </a:r>
                <a:r>
                  <a:rPr lang="de-DE" dirty="0" smtClean="0"/>
                  <a:t> </a:t>
                </a:r>
                <a14:m>
                  <m:oMath xmlns:m="http://schemas.openxmlformats.org/officeDocument/2006/math">
                    <m:r>
                      <a:rPr lang="de-DE" b="0" i="1" smtClean="0">
                        <a:latin typeface="Cambria Math" panose="02040503050406030204" pitchFamily="18" charset="0"/>
                      </a:rPr>
                      <m:t>𝑤</m:t>
                    </m:r>
                    <m:d>
                      <m:dPr>
                        <m:ctrlPr>
                          <a:rPr lang="de-DE" b="0" i="1" smtClean="0">
                            <a:latin typeface="Cambria Math" panose="02040503050406030204" pitchFamily="18" charset="0"/>
                          </a:rPr>
                        </m:ctrlPr>
                      </m:dPr>
                      <m:e>
                        <m:r>
                          <a:rPr lang="de-DE" b="0" i="1" smtClean="0">
                            <a:latin typeface="Cambria Math" panose="02040503050406030204" pitchFamily="18" charset="0"/>
                          </a:rPr>
                          <m:t>𝑘</m:t>
                        </m:r>
                      </m:e>
                    </m:d>
                  </m:oMath>
                </a14:m>
                <a:r>
                  <a:rPr lang="de-DE" dirty="0" smtClean="0"/>
                  <a:t> </a:t>
                </a:r>
                <a:r>
                  <a:rPr lang="de-DE" dirty="0" err="1" smtClean="0"/>
                  <a:t>is</a:t>
                </a:r>
                <a:r>
                  <a:rPr lang="de-DE" dirty="0" smtClean="0"/>
                  <a:t> </a:t>
                </a:r>
                <a:r>
                  <a:rPr lang="de-DE" dirty="0" err="1" smtClean="0"/>
                  <a:t>equivalent</a:t>
                </a:r>
                <a:r>
                  <a:rPr lang="de-DE" dirty="0" smtClean="0"/>
                  <a:t> </a:t>
                </a:r>
                <a:r>
                  <a:rPr lang="de-DE" dirty="0" err="1" smtClean="0"/>
                  <a:t>to</a:t>
                </a:r>
                <a:r>
                  <a:rPr lang="de-DE" dirty="0" smtClean="0"/>
                  <a:t> </a:t>
                </a:r>
                <a:r>
                  <a:rPr lang="de-DE" dirty="0" err="1" smtClean="0"/>
                  <a:t>the</a:t>
                </a:r>
                <a:r>
                  <a:rPr lang="de-DE" dirty="0" smtClean="0"/>
                  <a:t> </a:t>
                </a:r>
                <a:r>
                  <a:rPr lang="de-DE" dirty="0" err="1" smtClean="0"/>
                  <a:t>solution</a:t>
                </a:r>
                <a:r>
                  <a:rPr lang="de-DE" dirty="0" smtClean="0"/>
                  <a:t> </a:t>
                </a:r>
                <a:r>
                  <a:rPr lang="de-DE" dirty="0" err="1" smtClean="0"/>
                  <a:t>of</a:t>
                </a:r>
                <a:r>
                  <a:rPr lang="de-DE" dirty="0" smtClean="0"/>
                  <a:t> </a:t>
                </a:r>
                <a:r>
                  <a:rPr lang="de-DE" dirty="0" err="1" smtClean="0"/>
                  <a:t>the</a:t>
                </a:r>
                <a:r>
                  <a:rPr lang="de-DE" dirty="0" smtClean="0"/>
                  <a:t> L2 </a:t>
                </a:r>
                <a:r>
                  <a:rPr lang="de-DE" dirty="0" err="1" smtClean="0"/>
                  <a:t>regularized</a:t>
                </a:r>
                <a:r>
                  <a:rPr lang="de-DE" dirty="0" smtClean="0"/>
                  <a:t> least </a:t>
                </a:r>
                <a:r>
                  <a:rPr lang="de-DE" dirty="0" err="1" smtClean="0"/>
                  <a:t>squares</a:t>
                </a:r>
                <a:r>
                  <a:rPr lang="de-DE" dirty="0" smtClean="0"/>
                  <a:t> </a:t>
                </a:r>
                <a:r>
                  <a:rPr lang="de-DE" dirty="0" err="1" smtClean="0"/>
                  <a:t>problem</a:t>
                </a:r>
                <a:r>
                  <a:rPr lang="de-DE" dirty="0" smtClean="0"/>
                  <a:t>. </a:t>
                </a:r>
                <a:r>
                  <a:rPr lang="de-DE" dirty="0" err="1" smtClean="0"/>
                  <a:t>Moreover</a:t>
                </a:r>
                <a:r>
                  <a:rPr lang="de-DE" dirty="0" smtClean="0"/>
                  <a:t>, </a:t>
                </a:r>
                <a:r>
                  <a:rPr lang="de-DE" dirty="0" err="1" smtClean="0"/>
                  <a:t>you</a:t>
                </a:r>
                <a:r>
                  <a:rPr lang="de-DE" dirty="0" smtClean="0"/>
                  <a:t> </a:t>
                </a:r>
                <a:r>
                  <a:rPr lang="de-DE" dirty="0" err="1" smtClean="0"/>
                  <a:t>have</a:t>
                </a:r>
                <a:r>
                  <a:rPr lang="de-DE" dirty="0" smtClean="0"/>
                  <a:t> </a:t>
                </a:r>
                <a:r>
                  <a:rPr lang="de-DE" dirty="0" err="1" smtClean="0"/>
                  <a:t>the</a:t>
                </a:r>
                <a:r>
                  <a:rPr lang="de-DE" dirty="0" smtClean="0"/>
                  <a:t> </a:t>
                </a:r>
                <a:r>
                  <a:rPr lang="de-DE" dirty="0" err="1" smtClean="0"/>
                  <a:t>possibility</a:t>
                </a:r>
                <a:r>
                  <a:rPr lang="de-DE" dirty="0" smtClean="0"/>
                  <a:t> </a:t>
                </a:r>
                <a:r>
                  <a:rPr lang="de-DE" dirty="0" err="1" smtClean="0"/>
                  <a:t>to</a:t>
                </a:r>
                <a:r>
                  <a:rPr lang="de-DE" dirty="0" smtClean="0"/>
                  <a:t> </a:t>
                </a:r>
                <a:r>
                  <a:rPr lang="de-DE" dirty="0" err="1" smtClean="0"/>
                  <a:t>set</a:t>
                </a:r>
                <a:r>
                  <a:rPr lang="de-DE" dirty="0" smtClean="0"/>
                  <a:t> a </a:t>
                </a:r>
                <a:r>
                  <a:rPr lang="de-DE" i="1" dirty="0" err="1" smtClean="0"/>
                  <a:t>starting</a:t>
                </a:r>
                <a:r>
                  <a:rPr lang="de-DE" i="1" dirty="0" smtClean="0"/>
                  <a:t> </a:t>
                </a:r>
                <a:r>
                  <a:rPr lang="de-DE" i="1" dirty="0" err="1" smtClean="0"/>
                  <a:t>value</a:t>
                </a:r>
                <a:r>
                  <a:rPr lang="de-DE" dirty="0" smtClean="0"/>
                  <a:t>. This </a:t>
                </a:r>
                <a:r>
                  <a:rPr lang="de-DE" dirty="0" err="1" smtClean="0"/>
                  <a:t>can</a:t>
                </a:r>
                <a:r>
                  <a:rPr lang="de-DE" dirty="0" smtClean="0"/>
                  <a:t> </a:t>
                </a:r>
                <a:r>
                  <a:rPr lang="de-DE" dirty="0" err="1" smtClean="0"/>
                  <a:t>be</a:t>
                </a:r>
                <a:r>
                  <a:rPr lang="de-DE" dirty="0" smtClean="0"/>
                  <a:t> </a:t>
                </a:r>
                <a:r>
                  <a:rPr lang="de-DE" dirty="0" err="1" smtClean="0"/>
                  <a:t>helpful</a:t>
                </a:r>
                <a:r>
                  <a:rPr lang="de-DE" dirty="0" smtClean="0"/>
                  <a:t> </a:t>
                </a:r>
                <a:r>
                  <a:rPr lang="de-DE" dirty="0" err="1" smtClean="0"/>
                  <a:t>if</a:t>
                </a:r>
                <a:r>
                  <a:rPr lang="de-DE" dirty="0" smtClean="0"/>
                  <a:t> a </a:t>
                </a:r>
                <a:r>
                  <a:rPr lang="de-DE" dirty="0" err="1" smtClean="0"/>
                  <a:t>first</a:t>
                </a:r>
                <a:r>
                  <a:rPr lang="de-DE" dirty="0" smtClean="0"/>
                  <a:t> </a:t>
                </a:r>
                <a:r>
                  <a:rPr lang="de-DE" dirty="0" err="1" smtClean="0"/>
                  <a:t>principles</a:t>
                </a:r>
                <a:r>
                  <a:rPr lang="de-DE" dirty="0" smtClean="0"/>
                  <a:t> </a:t>
                </a:r>
                <a:r>
                  <a:rPr lang="de-DE" dirty="0" err="1" smtClean="0"/>
                  <a:t>model</a:t>
                </a:r>
                <a:r>
                  <a:rPr lang="de-DE" dirty="0" smtClean="0"/>
                  <a:t> </a:t>
                </a:r>
                <a:r>
                  <a:rPr lang="de-DE" dirty="0" err="1" smtClean="0"/>
                  <a:t>is</a:t>
                </a:r>
                <a:r>
                  <a:rPr lang="de-DE" dirty="0" smtClean="0"/>
                  <a:t> </a:t>
                </a:r>
                <a:r>
                  <a:rPr lang="de-DE" dirty="0" err="1" smtClean="0"/>
                  <a:t>available</a:t>
                </a:r>
                <a:r>
                  <a:rPr lang="de-DE" dirty="0" smtClean="0"/>
                  <a:t> </a:t>
                </a:r>
                <a:r>
                  <a:rPr lang="de-DE" dirty="0" err="1" smtClean="0"/>
                  <a:t>which</a:t>
                </a:r>
                <a:r>
                  <a:rPr lang="de-DE" dirty="0" smtClean="0"/>
                  <a:t> </a:t>
                </a:r>
                <a:r>
                  <a:rPr lang="de-DE" dirty="0" err="1" smtClean="0"/>
                  <a:t>should</a:t>
                </a:r>
                <a:r>
                  <a:rPr lang="de-DE" dirty="0" smtClean="0"/>
                  <a:t> </a:t>
                </a:r>
                <a:r>
                  <a:rPr lang="de-DE" dirty="0" err="1" smtClean="0"/>
                  <a:t>be</a:t>
                </a:r>
                <a:r>
                  <a:rPr lang="de-DE" dirty="0" smtClean="0"/>
                  <a:t> </a:t>
                </a:r>
                <a:r>
                  <a:rPr lang="de-DE" dirty="0" err="1" smtClean="0"/>
                  <a:t>refined</a:t>
                </a:r>
                <a:r>
                  <a:rPr lang="de-DE" dirty="0" smtClean="0"/>
                  <a:t> online. </a:t>
                </a:r>
                <a:endParaRPr lang="de-DE" dirty="0"/>
              </a:p>
              <a:p>
                <a:pPr indent="0"/>
                <a:endParaRPr lang="de-DE" sz="1400" dirty="0" smtClean="0"/>
              </a:p>
              <a:p>
                <a:pPr indent="0"/>
                <a:r>
                  <a:rPr lang="de-DE" sz="1400" dirty="0" err="1" smtClean="0"/>
                  <a:t>Moreover</a:t>
                </a:r>
                <a:r>
                  <a:rPr lang="de-DE" sz="1400" dirty="0" smtClean="0"/>
                  <a:t>, </a:t>
                </a:r>
                <a:r>
                  <a:rPr lang="de-DE" sz="1400" dirty="0" err="1" smtClean="0"/>
                  <a:t>the</a:t>
                </a:r>
                <a:r>
                  <a:rPr lang="de-DE" sz="1400" dirty="0" smtClean="0"/>
                  <a:t> </a:t>
                </a:r>
                <a:r>
                  <a:rPr lang="de-DE" sz="1400" dirty="0" err="1" smtClean="0"/>
                  <a:t>presented</a:t>
                </a:r>
                <a:r>
                  <a:rPr lang="de-DE" sz="1400" dirty="0" smtClean="0"/>
                  <a:t> </a:t>
                </a:r>
                <a:r>
                  <a:rPr lang="de-DE" sz="1400" dirty="0" err="1" smtClean="0"/>
                  <a:t>algorithm</a:t>
                </a:r>
                <a:r>
                  <a:rPr lang="de-DE" sz="1400" dirty="0" smtClean="0"/>
                  <a:t> </a:t>
                </a:r>
                <a:r>
                  <a:rPr lang="de-DE" sz="1400" dirty="0" err="1" smtClean="0"/>
                  <a:t>is</a:t>
                </a:r>
                <a:r>
                  <a:rPr lang="de-DE" sz="1400" dirty="0" smtClean="0"/>
                  <a:t> </a:t>
                </a:r>
                <a:r>
                  <a:rPr lang="de-DE" sz="1400" dirty="0" err="1" smtClean="0"/>
                  <a:t>tightly</a:t>
                </a:r>
                <a:r>
                  <a:rPr lang="de-DE" sz="1400" dirty="0" smtClean="0"/>
                  <a:t> </a:t>
                </a:r>
                <a:r>
                  <a:rPr lang="de-DE" sz="1400" dirty="0" err="1" smtClean="0"/>
                  <a:t>connecte</a:t>
                </a:r>
                <a:r>
                  <a:rPr lang="de-DE" dirty="0" err="1" smtClean="0"/>
                  <a:t>d</a:t>
                </a:r>
                <a:r>
                  <a:rPr lang="de-DE" dirty="0" smtClean="0"/>
                  <a:t> </a:t>
                </a:r>
                <a:r>
                  <a:rPr lang="de-DE" dirty="0" err="1" smtClean="0"/>
                  <a:t>to</a:t>
                </a:r>
                <a:r>
                  <a:rPr lang="de-DE" dirty="0" smtClean="0"/>
                  <a:t> </a:t>
                </a:r>
                <a:r>
                  <a:rPr lang="de-DE" dirty="0" err="1" smtClean="0"/>
                  <a:t>the</a:t>
                </a:r>
                <a:r>
                  <a:rPr lang="de-DE" dirty="0" smtClean="0"/>
                  <a:t> Kalman Filter </a:t>
                </a:r>
                <a:r>
                  <a:rPr lang="de-DE" dirty="0" err="1" smtClean="0"/>
                  <a:t>algorithm</a:t>
                </a:r>
                <a:r>
                  <a:rPr lang="de-DE" dirty="0" smtClean="0"/>
                  <a:t>. In </a:t>
                </a:r>
                <a:r>
                  <a:rPr lang="de-DE" dirty="0" err="1" smtClean="0"/>
                  <a:t>this</a:t>
                </a:r>
                <a:r>
                  <a:rPr lang="de-DE" dirty="0" smtClean="0"/>
                  <a:t> </a:t>
                </a:r>
                <a:r>
                  <a:rPr lang="de-DE" dirty="0" err="1" smtClean="0"/>
                  <a:t>case</a:t>
                </a:r>
                <a:r>
                  <a:rPr lang="de-DE" dirty="0" smtClean="0"/>
                  <a:t>, </a:t>
                </a:r>
                <a14:m>
                  <m:oMath xmlns:m="http://schemas.openxmlformats.org/officeDocument/2006/math">
                    <m:r>
                      <a:rPr lang="de-DE" b="0" i="1" smtClean="0">
                        <a:latin typeface="Cambria Math" panose="02040503050406030204" pitchFamily="18" charset="0"/>
                      </a:rPr>
                      <m:t>𝑃</m:t>
                    </m:r>
                  </m:oMath>
                </a14:m>
                <a:r>
                  <a:rPr lang="de-DE" sz="1400" dirty="0" smtClean="0"/>
                  <a:t> </a:t>
                </a:r>
                <a:r>
                  <a:rPr lang="de-DE" sz="1400" dirty="0" err="1" smtClean="0"/>
                  <a:t>takes</a:t>
                </a:r>
                <a:r>
                  <a:rPr lang="de-DE" sz="1400" dirty="0" smtClean="0"/>
                  <a:t> </a:t>
                </a:r>
                <a:r>
                  <a:rPr lang="de-DE" sz="1400" dirty="0" err="1" smtClean="0"/>
                  <a:t>the</a:t>
                </a:r>
                <a:r>
                  <a:rPr lang="de-DE" sz="1400" dirty="0" smtClean="0"/>
                  <a:t> </a:t>
                </a:r>
                <a:r>
                  <a:rPr lang="de-DE" sz="1400" dirty="0" err="1" smtClean="0"/>
                  <a:t>role</a:t>
                </a:r>
                <a:r>
                  <a:rPr lang="de-DE" sz="1400" dirty="0" smtClean="0"/>
                  <a:t> </a:t>
                </a:r>
                <a:r>
                  <a:rPr lang="de-DE" sz="1400" dirty="0" err="1" smtClean="0"/>
                  <a:t>of</a:t>
                </a:r>
                <a:r>
                  <a:rPr lang="de-DE" sz="1400" dirty="0" smtClean="0"/>
                  <a:t> </a:t>
                </a:r>
                <a:r>
                  <a:rPr lang="de-DE" sz="1400" dirty="0" err="1" smtClean="0"/>
                  <a:t>the</a:t>
                </a:r>
                <a:r>
                  <a:rPr lang="de-DE" sz="1400" dirty="0" smtClean="0"/>
                  <a:t> </a:t>
                </a:r>
                <a:r>
                  <a:rPr lang="de-DE" sz="1400" dirty="0" err="1" smtClean="0"/>
                  <a:t>estimation</a:t>
                </a:r>
                <a:r>
                  <a:rPr lang="de-DE" sz="1400" dirty="0" smtClean="0"/>
                  <a:t> </a:t>
                </a:r>
                <a:r>
                  <a:rPr lang="de-DE" sz="1400" dirty="0" err="1" smtClean="0"/>
                  <a:t>covariance</a:t>
                </a:r>
                <a:r>
                  <a:rPr lang="de-DE" sz="1400" dirty="0" smtClean="0"/>
                  <a:t> </a:t>
                </a:r>
                <a:r>
                  <a:rPr lang="de-DE" sz="1400" dirty="0" err="1" smtClean="0"/>
                  <a:t>matrix</a:t>
                </a:r>
                <a:r>
                  <a:rPr lang="de-DE" sz="1400" dirty="0" smtClean="0"/>
                  <a:t> </a:t>
                </a:r>
                <a:r>
                  <a:rPr lang="de-DE" sz="1400" dirty="0" err="1" smtClean="0"/>
                  <a:t>and</a:t>
                </a:r>
                <a:r>
                  <a:rPr lang="de-DE" sz="1400" dirty="0" smtClean="0"/>
                  <a:t> </a:t>
                </a:r>
                <a14:m>
                  <m:oMath xmlns:m="http://schemas.openxmlformats.org/officeDocument/2006/math">
                    <m:r>
                      <a:rPr lang="de-DE" sz="1400" b="0" i="1" smtClean="0">
                        <a:latin typeface="Cambria Math" panose="02040503050406030204" pitchFamily="18" charset="0"/>
                      </a:rPr>
                      <m:t>𝑤</m:t>
                    </m:r>
                  </m:oMath>
                </a14:m>
                <a:r>
                  <a:rPr lang="de-DE" sz="1400" dirty="0" smtClean="0"/>
                  <a:t> </a:t>
                </a:r>
                <a:r>
                  <a:rPr lang="de-DE" sz="1400" dirty="0" err="1" smtClean="0"/>
                  <a:t>is</a:t>
                </a:r>
                <a:r>
                  <a:rPr lang="de-DE" sz="1400" dirty="0" smtClean="0"/>
                  <a:t> </a:t>
                </a:r>
                <a:r>
                  <a:rPr lang="de-DE" sz="1400" dirty="0" err="1" smtClean="0"/>
                  <a:t>the</a:t>
                </a:r>
                <a:r>
                  <a:rPr lang="de-DE" sz="1400" dirty="0" smtClean="0"/>
                  <a:t> </a:t>
                </a:r>
                <a:r>
                  <a:rPr lang="de-DE" sz="1400" dirty="0" err="1" smtClean="0"/>
                  <a:t>corresponding</a:t>
                </a:r>
                <a:r>
                  <a:rPr lang="de-DE" sz="1400" dirty="0" smtClean="0"/>
                  <a:t> </a:t>
                </a:r>
                <a:r>
                  <a:rPr lang="de-DE" sz="1400" dirty="0" err="1" smtClean="0"/>
                  <a:t>state</a:t>
                </a:r>
                <a:r>
                  <a:rPr lang="de-DE" sz="1400" dirty="0" smtClean="0"/>
                  <a:t> </a:t>
                </a:r>
                <a:r>
                  <a:rPr lang="de-DE" sz="1400" dirty="0" err="1" smtClean="0"/>
                  <a:t>estimate</a:t>
                </a:r>
                <a:r>
                  <a:rPr lang="de-DE" sz="1400" dirty="0" smtClean="0"/>
                  <a:t>. More </a:t>
                </a:r>
                <a:r>
                  <a:rPr lang="de-DE" sz="1400" dirty="0" err="1" smtClean="0"/>
                  <a:t>details</a:t>
                </a:r>
                <a:r>
                  <a:rPr lang="de-DE" sz="1400" dirty="0" smtClean="0"/>
                  <a:t> on </a:t>
                </a:r>
                <a:r>
                  <a:rPr lang="de-DE" sz="1400" dirty="0" err="1" smtClean="0"/>
                  <a:t>this</a:t>
                </a:r>
                <a:r>
                  <a:rPr lang="de-DE" sz="1400" dirty="0" smtClean="0"/>
                  <a:t> </a:t>
                </a:r>
                <a:r>
                  <a:rPr lang="de-DE" sz="1400" dirty="0" err="1" smtClean="0"/>
                  <a:t>correspondence</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understood</a:t>
                </a:r>
                <a:r>
                  <a:rPr lang="de-DE" sz="1400" dirty="0" smtClean="0"/>
                  <a:t> </a:t>
                </a:r>
                <a:r>
                  <a:rPr lang="de-DE" sz="1400" dirty="0" err="1" smtClean="0"/>
                  <a:t>fro</a:t>
                </a:r>
                <a:r>
                  <a:rPr lang="de-DE" dirty="0" err="1" smtClean="0"/>
                  <a:t>m</a:t>
                </a:r>
                <a:r>
                  <a:rPr lang="de-DE" dirty="0" smtClean="0"/>
                  <a:t> </a:t>
                </a:r>
                <a:r>
                  <a:rPr lang="de-DE" dirty="0" err="1" smtClean="0"/>
                  <a:t>the</a:t>
                </a:r>
                <a:r>
                  <a:rPr lang="de-DE" dirty="0" smtClean="0"/>
                  <a:t> </a:t>
                </a:r>
                <a:r>
                  <a:rPr lang="de-DE" dirty="0" err="1" smtClean="0"/>
                  <a:t>carefuly</a:t>
                </a:r>
                <a:r>
                  <a:rPr lang="de-DE" dirty="0" smtClean="0"/>
                  <a:t> </a:t>
                </a:r>
                <a:r>
                  <a:rPr lang="de-DE" dirty="0" err="1" smtClean="0"/>
                  <a:t>comparison</a:t>
                </a:r>
                <a:r>
                  <a:rPr lang="de-DE" dirty="0" smtClean="0"/>
                  <a:t> </a:t>
                </a:r>
                <a:r>
                  <a:rPr lang="de-DE" dirty="0" err="1" smtClean="0"/>
                  <a:t>of</a:t>
                </a:r>
                <a:r>
                  <a:rPr lang="de-DE" dirty="0" smtClean="0"/>
                  <a:t> </a:t>
                </a:r>
                <a:r>
                  <a:rPr lang="de-DE" dirty="0" err="1" smtClean="0"/>
                  <a:t>the</a:t>
                </a:r>
                <a:r>
                  <a:rPr lang="de-DE" dirty="0" smtClean="0"/>
                  <a:t> update </a:t>
                </a:r>
                <a:r>
                  <a:rPr lang="de-DE" dirty="0" err="1" smtClean="0"/>
                  <a:t>equations</a:t>
                </a:r>
                <a:r>
                  <a:rPr lang="de-DE" dirty="0"/>
                  <a:t> </a:t>
                </a:r>
                <a:r>
                  <a:rPr lang="de-DE" dirty="0" err="1" smtClean="0"/>
                  <a:t>of</a:t>
                </a:r>
                <a:r>
                  <a:rPr lang="de-DE" dirty="0" smtClean="0"/>
                  <a:t> </a:t>
                </a:r>
                <a:r>
                  <a:rPr lang="de-DE" dirty="0" err="1" smtClean="0"/>
                  <a:t>both</a:t>
                </a:r>
                <a:r>
                  <a:rPr lang="de-DE" dirty="0" smtClean="0"/>
                  <a:t> </a:t>
                </a:r>
                <a:r>
                  <a:rPr lang="de-DE" dirty="0" err="1" smtClean="0"/>
                  <a:t>algorithms</a:t>
                </a:r>
                <a:r>
                  <a:rPr lang="de-DE" dirty="0" smtClean="0"/>
                  <a:t>. This </a:t>
                </a:r>
                <a:r>
                  <a:rPr lang="de-DE" dirty="0" err="1" smtClean="0"/>
                  <a:t>constitutes</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a:t>
                </a:r>
                <a:r>
                  <a:rPr lang="de-DE" dirty="0" smtClean="0"/>
                  <a:t> Kalman Filter </a:t>
                </a:r>
                <a:r>
                  <a:rPr lang="de-DE" dirty="0" err="1" smtClean="0"/>
                  <a:t>delivers</a:t>
                </a:r>
                <a:r>
                  <a:rPr lang="de-DE" dirty="0" smtClean="0"/>
                  <a:t> </a:t>
                </a:r>
                <a:r>
                  <a:rPr lang="de-DE" dirty="0" err="1" smtClean="0"/>
                  <a:t>the</a:t>
                </a:r>
                <a:r>
                  <a:rPr lang="de-DE" dirty="0" smtClean="0"/>
                  <a:t> least </a:t>
                </a:r>
                <a:r>
                  <a:rPr lang="de-DE" dirty="0" err="1" smtClean="0"/>
                  <a:t>squares</a:t>
                </a:r>
                <a:r>
                  <a:rPr lang="de-DE" dirty="0" smtClean="0"/>
                  <a:t> </a:t>
                </a:r>
                <a:r>
                  <a:rPr lang="de-DE" dirty="0" err="1" smtClean="0"/>
                  <a:t>state</a:t>
                </a:r>
                <a:r>
                  <a:rPr lang="de-DE" dirty="0" smtClean="0"/>
                  <a:t> </a:t>
                </a:r>
                <a:r>
                  <a:rPr lang="de-DE" dirty="0" err="1" smtClean="0"/>
                  <a:t>estimate</a:t>
                </a:r>
                <a:r>
                  <a:rPr lang="de-DE" dirty="0" smtClean="0"/>
                  <a:t>. </a:t>
                </a:r>
                <a:endParaRPr lang="de-DE" sz="1400" dirty="0" smtClean="0"/>
              </a:p>
              <a:p>
                <a:pPr indent="0"/>
                <a:endParaRPr lang="de-DE"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xfrm>
                <a:off x="504825" y="469032"/>
                <a:ext cx="8639175" cy="5768280"/>
              </a:xfrm>
              <a:blipFill>
                <a:blip r:embed="rId2"/>
                <a:stretch>
                  <a:fillRect l="-212"/>
                </a:stretch>
              </a:blipFill>
            </p:spPr>
            <p:txBody>
              <a:bodyPr/>
              <a:lstStyle/>
              <a:p>
                <a:r>
                  <a:rPr lang="de-DE">
                    <a:noFill/>
                  </a:rPr>
                  <a:t> </a:t>
                </a:r>
              </a:p>
            </p:txBody>
          </p:sp>
        </mc:Fallback>
      </mc:AlternateContent>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41</a:t>
            </a:fld>
            <a:endParaRPr lang="de-DE" dirty="0"/>
          </a:p>
        </p:txBody>
      </p:sp>
    </p:spTree>
    <p:extLst>
      <p:ext uri="{BB962C8B-B14F-4D97-AF65-F5344CB8AC3E}">
        <p14:creationId xmlns:p14="http://schemas.microsoft.com/office/powerpoint/2010/main" val="90144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Sequential</a:t>
            </a:r>
            <a:r>
              <a:rPr lang="de-DE" dirty="0" smtClean="0"/>
              <a:t> </a:t>
            </a:r>
            <a:r>
              <a:rPr lang="de-DE" dirty="0" err="1"/>
              <a:t>Analytic</a:t>
            </a:r>
            <a:r>
              <a:rPr lang="de-DE" dirty="0"/>
              <a:t> </a:t>
            </a:r>
            <a:r>
              <a:rPr lang="de-DE" dirty="0" smtClean="0"/>
              <a:t>Solution – </a:t>
            </a:r>
            <a:r>
              <a:rPr lang="de-DE" dirty="0" err="1" smtClean="0"/>
              <a:t>Forgetting</a:t>
            </a:r>
            <a:r>
              <a:rPr lang="de-DE" dirty="0" smtClean="0"/>
              <a:t> </a:t>
            </a:r>
            <a:r>
              <a:rPr lang="de-DE" dirty="0" err="1" smtClean="0"/>
              <a:t>factor</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4294967295"/>
              </p:nvPr>
            </p:nvSpPr>
            <p:spPr>
              <a:xfrm>
                <a:off x="571501" y="1524000"/>
                <a:ext cx="8064500" cy="4343400"/>
              </a:xfrm>
            </p:spPr>
            <p:txBody>
              <a:bodyPr/>
              <a:lstStyle/>
              <a:p>
                <a:r>
                  <a:rPr lang="de-DE" dirty="0" smtClean="0"/>
                  <a:t>Some </a:t>
                </a:r>
                <a:r>
                  <a:rPr lang="de-DE" dirty="0" err="1" smtClean="0"/>
                  <a:t>applications</a:t>
                </a:r>
                <a:r>
                  <a:rPr lang="de-DE" dirty="0" smtClean="0"/>
                  <a:t> </a:t>
                </a:r>
                <a:r>
                  <a:rPr lang="de-DE" dirty="0" err="1" smtClean="0"/>
                  <a:t>show</a:t>
                </a:r>
                <a:r>
                  <a:rPr lang="de-DE" dirty="0" smtClean="0"/>
                  <a:t> </a:t>
                </a:r>
                <a:r>
                  <a:rPr lang="de-DE" dirty="0" err="1" smtClean="0"/>
                  <a:t>slowly</a:t>
                </a:r>
                <a:r>
                  <a:rPr lang="de-DE" dirty="0" smtClean="0"/>
                  <a:t> </a:t>
                </a:r>
                <a:r>
                  <a:rPr lang="de-DE" dirty="0" err="1" smtClean="0"/>
                  <a:t>varying</a:t>
                </a:r>
                <a:r>
                  <a:rPr lang="de-DE" dirty="0" smtClean="0"/>
                  <a:t> </a:t>
                </a:r>
                <a:r>
                  <a:rPr lang="de-DE" dirty="0" err="1" smtClean="0"/>
                  <a:t>conditions</a:t>
                </a:r>
                <a:r>
                  <a:rPr lang="de-DE" dirty="0" smtClean="0"/>
                  <a:t> in </a:t>
                </a:r>
                <a:r>
                  <a:rPr lang="de-DE" dirty="0" err="1" smtClean="0"/>
                  <a:t>the</a:t>
                </a:r>
                <a:r>
                  <a:rPr lang="de-DE" dirty="0" smtClean="0"/>
                  <a:t> </a:t>
                </a:r>
                <a:r>
                  <a:rPr lang="de-DE" dirty="0" err="1" smtClean="0"/>
                  <a:t>long</a:t>
                </a:r>
                <a:r>
                  <a:rPr lang="de-DE" dirty="0" smtClean="0"/>
                  <a:t> </a:t>
                </a:r>
                <a:r>
                  <a:rPr lang="de-DE" dirty="0" err="1" smtClean="0"/>
                  <a:t>term</a:t>
                </a:r>
                <a:r>
                  <a:rPr lang="de-DE" dirty="0" smtClean="0"/>
                  <a:t>, but </a:t>
                </a:r>
                <a:r>
                  <a:rPr lang="de-DE" dirty="0" err="1" smtClean="0"/>
                  <a:t>can</a:t>
                </a:r>
                <a:r>
                  <a:rPr lang="de-DE" dirty="0" smtClean="0"/>
                  <a:t> </a:t>
                </a:r>
                <a:r>
                  <a:rPr lang="de-DE" dirty="0" err="1" smtClean="0"/>
                  <a:t>be</a:t>
                </a:r>
                <a:r>
                  <a:rPr lang="de-DE" dirty="0" smtClean="0"/>
                  <a:t> </a:t>
                </a:r>
                <a:r>
                  <a:rPr lang="de-DE" dirty="0" err="1" smtClean="0"/>
                  <a:t>considered</a:t>
                </a:r>
                <a:r>
                  <a:rPr lang="de-DE" dirty="0" smtClean="0"/>
                  <a:t> </a:t>
                </a:r>
                <a:r>
                  <a:rPr lang="de-DE" dirty="0" err="1" smtClean="0"/>
                  <a:t>stationary</a:t>
                </a:r>
                <a:r>
                  <a:rPr lang="de-DE" dirty="0" smtClean="0"/>
                  <a:t> on </a:t>
                </a:r>
                <a:r>
                  <a:rPr lang="de-DE" dirty="0" err="1" smtClean="0"/>
                  <a:t>short</a:t>
                </a:r>
                <a:r>
                  <a:rPr lang="de-DE" dirty="0" smtClean="0"/>
                  <a:t> </a:t>
                </a:r>
                <a:r>
                  <a:rPr lang="de-DE" dirty="0" err="1" smtClean="0"/>
                  <a:t>to</a:t>
                </a:r>
                <a:r>
                  <a:rPr lang="de-DE" dirty="0" smtClean="0"/>
                  <a:t> medium time </a:t>
                </a:r>
                <a:r>
                  <a:rPr lang="de-DE" dirty="0" err="1" smtClean="0"/>
                  <a:t>periods</a:t>
                </a:r>
                <a:r>
                  <a:rPr lang="de-DE" dirty="0" smtClean="0"/>
                  <a:t> </a:t>
                </a:r>
              </a:p>
              <a:p>
                <a:pPr lvl="1"/>
                <a:r>
                  <a:rPr lang="de-DE" dirty="0" err="1" smtClean="0"/>
                  <a:t>Aging</a:t>
                </a:r>
                <a:r>
                  <a:rPr lang="de-DE" dirty="0" smtClean="0"/>
                  <a:t> </a:t>
                </a:r>
                <a:r>
                  <a:rPr lang="de-DE" dirty="0" err="1" smtClean="0"/>
                  <a:t>of</a:t>
                </a:r>
                <a:r>
                  <a:rPr lang="de-DE" dirty="0" smtClean="0"/>
                  <a:t> </a:t>
                </a:r>
                <a:r>
                  <a:rPr lang="de-DE" dirty="0" err="1" smtClean="0"/>
                  <a:t>products</a:t>
                </a:r>
                <a:r>
                  <a:rPr lang="de-DE" dirty="0" smtClean="0"/>
                  <a:t> </a:t>
                </a:r>
                <a:r>
                  <a:rPr lang="de-DE" dirty="0" err="1" smtClean="0"/>
                  <a:t>leads</a:t>
                </a:r>
                <a:r>
                  <a:rPr lang="de-DE" dirty="0" smtClean="0"/>
                  <a:t> </a:t>
                </a:r>
                <a:r>
                  <a:rPr lang="de-DE" dirty="0" err="1" smtClean="0"/>
                  <a:t>to</a:t>
                </a:r>
                <a:r>
                  <a:rPr lang="de-DE" dirty="0" smtClean="0"/>
                  <a:t> </a:t>
                </a:r>
                <a:r>
                  <a:rPr lang="de-DE" dirty="0" err="1" smtClean="0"/>
                  <a:t>slight</a:t>
                </a:r>
                <a:r>
                  <a:rPr lang="de-DE" dirty="0" smtClean="0"/>
                  <a:t> </a:t>
                </a:r>
                <a:r>
                  <a:rPr lang="de-DE" dirty="0" err="1" smtClean="0"/>
                  <a:t>parameter</a:t>
                </a:r>
                <a:r>
                  <a:rPr lang="de-DE" dirty="0" smtClean="0"/>
                  <a:t> </a:t>
                </a:r>
                <a:r>
                  <a:rPr lang="de-DE" dirty="0" err="1" smtClean="0"/>
                  <a:t>changes</a:t>
                </a:r>
                <a:endParaRPr lang="de-DE" dirty="0" smtClean="0"/>
              </a:p>
              <a:p>
                <a:pPr lvl="1"/>
                <a:r>
                  <a:rPr lang="de-DE" dirty="0" err="1" smtClean="0"/>
                  <a:t>Vehicle</a:t>
                </a:r>
                <a:r>
                  <a:rPr lang="de-DE" dirty="0" smtClean="0"/>
                  <a:t> </a:t>
                </a:r>
                <a:r>
                  <a:rPr lang="de-DE" dirty="0" err="1" smtClean="0"/>
                  <a:t>mass</a:t>
                </a:r>
                <a:r>
                  <a:rPr lang="de-DE" dirty="0" smtClean="0"/>
                  <a:t> </a:t>
                </a:r>
                <a:r>
                  <a:rPr lang="de-DE" dirty="0" err="1" smtClean="0"/>
                  <a:t>is</a:t>
                </a:r>
                <a:r>
                  <a:rPr lang="de-DE" dirty="0" smtClean="0"/>
                  <a:t> </a:t>
                </a:r>
                <a:r>
                  <a:rPr lang="de-DE" dirty="0" err="1" smtClean="0"/>
                  <a:t>usually</a:t>
                </a:r>
                <a:r>
                  <a:rPr lang="de-DE" dirty="0" smtClean="0"/>
                  <a:t> </a:t>
                </a:r>
                <a:r>
                  <a:rPr lang="de-DE" dirty="0" err="1" smtClean="0"/>
                  <a:t>constant</a:t>
                </a:r>
                <a:r>
                  <a:rPr lang="de-DE" dirty="0" smtClean="0"/>
                  <a:t> </a:t>
                </a:r>
                <a:r>
                  <a:rPr lang="de-DE" dirty="0" err="1" smtClean="0"/>
                  <a:t>over</a:t>
                </a:r>
                <a:r>
                  <a:rPr lang="de-DE" dirty="0" smtClean="0"/>
                  <a:t> a </a:t>
                </a:r>
                <a:r>
                  <a:rPr lang="de-DE" dirty="0" err="1" smtClean="0"/>
                  <a:t>significant</a:t>
                </a:r>
                <a:r>
                  <a:rPr lang="de-DE" dirty="0" smtClean="0"/>
                  <a:t> </a:t>
                </a:r>
                <a:r>
                  <a:rPr lang="de-DE" dirty="0" err="1" smtClean="0"/>
                  <a:t>period</a:t>
                </a:r>
                <a:r>
                  <a:rPr lang="de-DE" dirty="0" smtClean="0"/>
                  <a:t> </a:t>
                </a:r>
                <a:r>
                  <a:rPr lang="de-DE" dirty="0" err="1" smtClean="0"/>
                  <a:t>of</a:t>
                </a:r>
                <a:r>
                  <a:rPr lang="de-DE" dirty="0" smtClean="0"/>
                  <a:t> time</a:t>
                </a:r>
              </a:p>
              <a:p>
                <a:r>
                  <a:rPr lang="de-DE" dirty="0" smtClean="0"/>
                  <a:t>The RLS </a:t>
                </a:r>
                <a:r>
                  <a:rPr lang="de-DE" dirty="0" err="1" smtClean="0"/>
                  <a:t>algorithm</a:t>
                </a:r>
                <a:r>
                  <a:rPr lang="de-DE" dirty="0" smtClean="0"/>
                  <a:t> </a:t>
                </a:r>
                <a:r>
                  <a:rPr lang="de-DE" dirty="0" err="1" smtClean="0"/>
                  <a:t>can</a:t>
                </a:r>
                <a:r>
                  <a:rPr lang="de-DE" dirty="0" smtClean="0"/>
                  <a:t> deal </a:t>
                </a:r>
                <a:r>
                  <a:rPr lang="de-DE" dirty="0" err="1" smtClean="0"/>
                  <a:t>with</a:t>
                </a:r>
                <a:r>
                  <a:rPr lang="de-DE" dirty="0" smtClean="0"/>
                  <a:t> </a:t>
                </a:r>
                <a:r>
                  <a:rPr lang="de-DE" dirty="0" err="1" smtClean="0"/>
                  <a:t>this</a:t>
                </a:r>
                <a:r>
                  <a:rPr lang="de-DE" dirty="0" smtClean="0"/>
                  <a:t> </a:t>
                </a:r>
                <a:r>
                  <a:rPr lang="de-DE" dirty="0" err="1" smtClean="0"/>
                  <a:t>by</a:t>
                </a:r>
                <a:r>
                  <a:rPr lang="de-DE" dirty="0" smtClean="0"/>
                  <a:t> </a:t>
                </a:r>
                <a:r>
                  <a:rPr lang="de-DE" dirty="0" err="1" smtClean="0"/>
                  <a:t>introduction</a:t>
                </a:r>
                <a:r>
                  <a:rPr lang="de-DE" dirty="0" smtClean="0"/>
                  <a:t> </a:t>
                </a:r>
                <a:r>
                  <a:rPr lang="de-DE" dirty="0" err="1" smtClean="0"/>
                  <a:t>of</a:t>
                </a:r>
                <a:r>
                  <a:rPr lang="de-DE" dirty="0" smtClean="0"/>
                  <a:t> a </a:t>
                </a:r>
                <a:r>
                  <a:rPr lang="de-DE" dirty="0" err="1" smtClean="0"/>
                  <a:t>forgetting</a:t>
                </a:r>
                <a:r>
                  <a:rPr lang="de-DE" dirty="0" smtClean="0"/>
                  <a:t> </a:t>
                </a:r>
                <a:r>
                  <a:rPr lang="de-DE" dirty="0" err="1" smtClean="0"/>
                  <a:t>factor</a:t>
                </a:r>
                <a:r>
                  <a:rPr lang="de-DE" b="1" dirty="0"/>
                  <a:t> </a:t>
                </a:r>
                <a14:m>
                  <m:oMath xmlns:m="http://schemas.openxmlformats.org/officeDocument/2006/math">
                    <m:r>
                      <a:rPr lang="de-DE" b="0" i="1" smtClean="0">
                        <a:latin typeface="Cambria Math" panose="02040503050406030204" pitchFamily="18" charset="0"/>
                      </a:rPr>
                      <m:t>𝛾</m:t>
                    </m:r>
                  </m:oMath>
                </a14:m>
                <a:r>
                  <a:rPr lang="de-DE" dirty="0" smtClean="0"/>
                  <a:t>. This </a:t>
                </a:r>
                <a:r>
                  <a:rPr lang="de-DE" dirty="0" err="1" smtClean="0"/>
                  <a:t>leads</a:t>
                </a:r>
                <a:r>
                  <a:rPr lang="de-DE" dirty="0" smtClean="0"/>
                  <a:t> </a:t>
                </a:r>
                <a:r>
                  <a:rPr lang="de-DE" dirty="0" err="1" smtClean="0"/>
                  <a:t>to</a:t>
                </a:r>
                <a:r>
                  <a:rPr lang="de-DE" dirty="0" smtClean="0"/>
                  <a:t> a </a:t>
                </a:r>
                <a:r>
                  <a:rPr lang="de-DE" dirty="0" err="1" smtClean="0"/>
                  <a:t>reduction</a:t>
                </a:r>
                <a:r>
                  <a:rPr lang="de-DE" dirty="0" smtClean="0"/>
                  <a:t> </a:t>
                </a:r>
                <a:r>
                  <a:rPr lang="de-DE" dirty="0" err="1" smtClean="0"/>
                  <a:t>of</a:t>
                </a:r>
                <a:r>
                  <a:rPr lang="de-DE" dirty="0" smtClean="0"/>
                  <a:t> </a:t>
                </a:r>
                <a:r>
                  <a:rPr lang="de-DE" dirty="0" err="1" smtClean="0"/>
                  <a:t>weight</a:t>
                </a:r>
                <a:r>
                  <a:rPr lang="de-DE" dirty="0" smtClean="0"/>
                  <a:t> </a:t>
                </a:r>
                <a:r>
                  <a:rPr lang="de-DE" dirty="0" err="1" smtClean="0"/>
                  <a:t>for</a:t>
                </a:r>
                <a:r>
                  <a:rPr lang="de-DE" dirty="0" smtClean="0"/>
                  <a:t> </a:t>
                </a:r>
                <a:r>
                  <a:rPr lang="de-DE" dirty="0" err="1" smtClean="0"/>
                  <a:t>old</a:t>
                </a:r>
                <a:r>
                  <a:rPr lang="de-DE" dirty="0" smtClean="0"/>
                  <a:t> </a:t>
                </a:r>
                <a:r>
                  <a:rPr lang="de-DE" dirty="0" err="1" smtClean="0"/>
                  <a:t>samples</a:t>
                </a:r>
                <a:r>
                  <a:rPr lang="de-DE" dirty="0" smtClean="0"/>
                  <a:t>. </a:t>
                </a:r>
              </a:p>
              <a:p>
                <a:endParaRPr lang="de-DE" dirty="0"/>
              </a:p>
              <a:p>
                <a:pPr marL="0" indent="0">
                  <a:buNone/>
                </a:pP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4294967295"/>
              </p:nvPr>
            </p:nvSpPr>
            <p:spPr>
              <a:xfrm>
                <a:off x="571501" y="1524000"/>
                <a:ext cx="8064500" cy="4343400"/>
              </a:xfrm>
              <a:blipFill>
                <a:blip r:embed="rId4"/>
                <a:stretch>
                  <a:fillRect l="-680" t="-561" r="-1058"/>
                </a:stretch>
              </a:blipFill>
            </p:spPr>
            <p:txBody>
              <a:bodyPr/>
              <a:lstStyle/>
              <a:p>
                <a:r>
                  <a:rPr lang="de-DE">
                    <a:noFill/>
                  </a:rPr>
                  <a:t> </a:t>
                </a:r>
              </a:p>
            </p:txBody>
          </p:sp>
        </mc:Fallback>
      </mc:AlternateContent>
      <p:pic>
        <p:nvPicPr>
          <p:cNvPr id="10" name="Grafik 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11024" y="4221088"/>
            <a:ext cx="6586636" cy="373816"/>
          </a:xfrm>
          <a:prstGeom prst="rect">
            <a:avLst/>
          </a:prstGeom>
        </p:spPr>
      </p:pic>
      <p:pic>
        <p:nvPicPr>
          <p:cNvPr id="7" name="Grafik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508902" y="4699214"/>
            <a:ext cx="6189669" cy="456070"/>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42</a:t>
            </a:fld>
            <a:endParaRPr lang="de-DE" dirty="0"/>
          </a:p>
        </p:txBody>
      </p:sp>
    </p:spTree>
    <p:extLst>
      <p:ext uri="{BB962C8B-B14F-4D97-AF65-F5344CB8AC3E}">
        <p14:creationId xmlns:p14="http://schemas.microsoft.com/office/powerpoint/2010/main" val="2467624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Numerical</a:t>
            </a:r>
            <a:r>
              <a:rPr lang="de-DE" dirty="0" smtClean="0"/>
              <a:t> Iterative </a:t>
            </a:r>
            <a:r>
              <a:rPr lang="de-DE" dirty="0"/>
              <a:t>S</a:t>
            </a:r>
            <a:r>
              <a:rPr lang="de-DE" dirty="0" smtClean="0"/>
              <a:t>olutions</a:t>
            </a:r>
            <a:endParaRPr lang="de-DE" dirty="0"/>
          </a:p>
        </p:txBody>
      </p:sp>
      <p:sp>
        <p:nvSpPr>
          <p:cNvPr id="3" name="Inhaltsplatzhalter 2"/>
          <p:cNvSpPr>
            <a:spLocks noGrp="1"/>
          </p:cNvSpPr>
          <p:nvPr>
            <p:ph idx="4294967295"/>
          </p:nvPr>
        </p:nvSpPr>
        <p:spPr>
          <a:xfrm>
            <a:off x="571252" y="1828800"/>
            <a:ext cx="3568700" cy="4343400"/>
          </a:xfrm>
        </p:spPr>
        <p:txBody>
          <a:bodyPr/>
          <a:lstStyle/>
          <a:p>
            <a:r>
              <a:rPr lang="de-DE" dirty="0" smtClean="0"/>
              <a:t>Regression </a:t>
            </a:r>
            <a:r>
              <a:rPr lang="de-DE" dirty="0" err="1" smtClean="0"/>
              <a:t>can</a:t>
            </a:r>
            <a:r>
              <a:rPr lang="de-DE" dirty="0" smtClean="0"/>
              <a:t> </a:t>
            </a:r>
            <a:r>
              <a:rPr lang="de-DE" dirty="0" err="1" smtClean="0"/>
              <a:t>be</a:t>
            </a:r>
            <a:r>
              <a:rPr lang="de-DE" dirty="0" smtClean="0"/>
              <a:t> </a:t>
            </a:r>
            <a:r>
              <a:rPr lang="de-DE" dirty="0" err="1" smtClean="0"/>
              <a:t>solved</a:t>
            </a:r>
            <a:r>
              <a:rPr lang="de-DE" dirty="0" smtClean="0"/>
              <a:t> </a:t>
            </a:r>
            <a:r>
              <a:rPr lang="de-DE" dirty="0" err="1" smtClean="0"/>
              <a:t>numerically</a:t>
            </a:r>
            <a:endParaRPr lang="de-DE" dirty="0"/>
          </a:p>
          <a:p>
            <a:r>
              <a:rPr lang="de-DE" dirty="0" err="1" smtClean="0"/>
              <a:t>Important</a:t>
            </a:r>
            <a:r>
              <a:rPr lang="de-DE" dirty="0" smtClean="0"/>
              <a:t> </a:t>
            </a:r>
            <a:r>
              <a:rPr lang="de-DE" dirty="0" err="1" smtClean="0"/>
              <a:t>for</a:t>
            </a:r>
            <a:r>
              <a:rPr lang="de-DE" dirty="0" smtClean="0"/>
              <a:t> large-</a:t>
            </a:r>
            <a:r>
              <a:rPr lang="de-DE" dirty="0" err="1" smtClean="0"/>
              <a:t>scale</a:t>
            </a:r>
            <a:r>
              <a:rPr lang="de-DE" dirty="0" smtClean="0"/>
              <a:t> </a:t>
            </a:r>
            <a:r>
              <a:rPr lang="de-DE" dirty="0" err="1" smtClean="0"/>
              <a:t>problems</a:t>
            </a:r>
            <a:r>
              <a:rPr lang="de-DE" dirty="0" smtClean="0"/>
              <a:t> </a:t>
            </a:r>
            <a:r>
              <a:rPr lang="de-DE" dirty="0" err="1" smtClean="0"/>
              <a:t>and</a:t>
            </a:r>
            <a:r>
              <a:rPr lang="de-DE" dirty="0" smtClean="0"/>
              <a:t> </a:t>
            </a:r>
            <a:r>
              <a:rPr lang="de-DE" dirty="0" err="1" smtClean="0"/>
              <a:t>for</a:t>
            </a:r>
            <a:r>
              <a:rPr lang="de-DE" dirty="0" smtClean="0"/>
              <a:t> non-</a:t>
            </a:r>
            <a:r>
              <a:rPr lang="de-DE" dirty="0" err="1" smtClean="0"/>
              <a:t>quadratic</a:t>
            </a:r>
            <a:r>
              <a:rPr lang="de-DE" dirty="0" smtClean="0"/>
              <a:t> </a:t>
            </a:r>
            <a:r>
              <a:rPr lang="de-DE" dirty="0" err="1" smtClean="0"/>
              <a:t>loss</a:t>
            </a:r>
            <a:r>
              <a:rPr lang="de-DE" dirty="0" smtClean="0"/>
              <a:t> </a:t>
            </a:r>
            <a:r>
              <a:rPr lang="de-DE" dirty="0" err="1" smtClean="0"/>
              <a:t>functions</a:t>
            </a:r>
            <a:endParaRPr lang="de-DE" dirty="0" smtClean="0"/>
          </a:p>
          <a:p>
            <a:r>
              <a:rPr lang="de-DE" dirty="0" err="1" smtClean="0"/>
              <a:t>Popular</a:t>
            </a:r>
            <a:r>
              <a:rPr lang="de-DE" dirty="0" smtClean="0"/>
              <a:t> </a:t>
            </a:r>
            <a:r>
              <a:rPr lang="de-DE" dirty="0" err="1" smtClean="0"/>
              <a:t>methods</a:t>
            </a:r>
            <a:r>
              <a:rPr lang="de-DE" dirty="0" smtClean="0"/>
              <a:t>:</a:t>
            </a:r>
          </a:p>
          <a:p>
            <a:pPr lvl="1"/>
            <a:r>
              <a:rPr lang="de-DE" dirty="0" smtClean="0"/>
              <a:t>Gradient </a:t>
            </a:r>
            <a:r>
              <a:rPr lang="de-DE" dirty="0" err="1" smtClean="0"/>
              <a:t>descent</a:t>
            </a:r>
            <a:endParaRPr lang="de-DE" dirty="0" smtClean="0"/>
          </a:p>
          <a:p>
            <a:pPr lvl="1"/>
            <a:r>
              <a:rPr lang="de-DE" dirty="0" err="1" smtClean="0"/>
              <a:t>Gauss</a:t>
            </a:r>
            <a:r>
              <a:rPr lang="de-DE" dirty="0" smtClean="0"/>
              <a:t>-Newton</a:t>
            </a:r>
          </a:p>
          <a:p>
            <a:pPr lvl="1"/>
            <a:r>
              <a:rPr lang="de-DE" dirty="0" err="1" smtClean="0"/>
              <a:t>Levenberg</a:t>
            </a:r>
            <a:r>
              <a:rPr lang="de-DE" dirty="0" smtClean="0"/>
              <a:t>-Marquardt</a:t>
            </a:r>
          </a:p>
          <a:p>
            <a:pPr marL="457200" lvl="1" indent="0">
              <a:buNone/>
            </a:pPr>
            <a:endParaRPr lang="de-DE" dirty="0"/>
          </a:p>
          <a:p>
            <a:pPr marL="0" indent="0">
              <a:buNone/>
            </a:pPr>
            <a:r>
              <a:rPr lang="de-DE" dirty="0" err="1" smtClean="0"/>
              <a:t>Pro‘s</a:t>
            </a:r>
            <a:r>
              <a:rPr lang="de-DE" dirty="0" smtClean="0"/>
              <a:t>: </a:t>
            </a:r>
          </a:p>
          <a:p>
            <a:r>
              <a:rPr lang="de-DE" dirty="0" err="1" smtClean="0"/>
              <a:t>Very</a:t>
            </a:r>
            <a:r>
              <a:rPr lang="de-DE" dirty="0" smtClean="0"/>
              <a:t> </a:t>
            </a:r>
            <a:r>
              <a:rPr lang="de-DE" dirty="0" err="1" smtClean="0"/>
              <a:t>generic</a:t>
            </a:r>
            <a:endParaRPr lang="de-DE" dirty="0" smtClean="0"/>
          </a:p>
          <a:p>
            <a:pPr marL="0" indent="0">
              <a:buNone/>
            </a:pPr>
            <a:endParaRPr lang="de-DE" dirty="0" smtClean="0"/>
          </a:p>
          <a:p>
            <a:endParaRPr lang="de-DE" dirty="0" smtClean="0"/>
          </a:p>
          <a:p>
            <a:pPr marL="0" indent="0">
              <a:buNone/>
            </a:pPr>
            <a:endParaRPr lang="de-DE" dirty="0"/>
          </a:p>
        </p:txBody>
      </p:sp>
      <p:sp>
        <p:nvSpPr>
          <p:cNvPr id="6" name="Inhaltsplatzhalter 2"/>
          <p:cNvSpPr txBox="1">
            <a:spLocks/>
          </p:cNvSpPr>
          <p:nvPr/>
        </p:nvSpPr>
        <p:spPr bwMode="auto">
          <a:xfrm>
            <a:off x="5100880" y="1810753"/>
            <a:ext cx="3568479"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ú"/>
              <a:defRPr>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3pPr>
            <a:lvl4pPr marL="15621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4pPr>
            <a:lvl5pPr marL="19812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5pPr>
            <a:lvl6pPr marL="2438400" indent="-228600" algn="l" rtl="0" fontAlgn="base">
              <a:spcBef>
                <a:spcPct val="20000"/>
              </a:spcBef>
              <a:spcAft>
                <a:spcPct val="0"/>
              </a:spcAft>
              <a:buChar char="»"/>
              <a:defRPr sz="1400">
                <a:solidFill>
                  <a:schemeClr val="tx2"/>
                </a:solidFill>
                <a:latin typeface="+mn-lt"/>
              </a:defRPr>
            </a:lvl6pPr>
            <a:lvl7pPr marL="2895600" indent="-228600" algn="l" rtl="0" fontAlgn="base">
              <a:spcBef>
                <a:spcPct val="20000"/>
              </a:spcBef>
              <a:spcAft>
                <a:spcPct val="0"/>
              </a:spcAft>
              <a:buChar char="»"/>
              <a:defRPr sz="1400">
                <a:solidFill>
                  <a:schemeClr val="tx2"/>
                </a:solidFill>
                <a:latin typeface="+mn-lt"/>
              </a:defRPr>
            </a:lvl7pPr>
            <a:lvl8pPr marL="3352800" indent="-228600" algn="l" rtl="0" fontAlgn="base">
              <a:spcBef>
                <a:spcPct val="20000"/>
              </a:spcBef>
              <a:spcAft>
                <a:spcPct val="0"/>
              </a:spcAft>
              <a:buChar char="»"/>
              <a:defRPr sz="1400">
                <a:solidFill>
                  <a:schemeClr val="tx2"/>
                </a:solidFill>
                <a:latin typeface="+mn-lt"/>
              </a:defRPr>
            </a:lvl8pPr>
            <a:lvl9pPr marL="3810000" indent="-228600" algn="l" rtl="0" fontAlgn="base">
              <a:spcBef>
                <a:spcPct val="20000"/>
              </a:spcBef>
              <a:spcAft>
                <a:spcPct val="0"/>
              </a:spcAft>
              <a:buChar char="»"/>
              <a:defRPr sz="1400">
                <a:solidFill>
                  <a:schemeClr val="tx2"/>
                </a:solidFill>
                <a:latin typeface="+mn-lt"/>
              </a:defRPr>
            </a:lvl9pPr>
          </a:lstStyle>
          <a:p>
            <a:pPr marL="0" indent="0">
              <a:buNone/>
            </a:pPr>
            <a:endParaRPr lang="de-DE" kern="0" dirty="0" smtClean="0"/>
          </a:p>
          <a:p>
            <a:pPr marL="0" indent="0">
              <a:buNone/>
            </a:pPr>
            <a:endParaRPr lang="de-DE" kern="0" dirty="0"/>
          </a:p>
          <a:p>
            <a:pPr marL="0" indent="0">
              <a:buNone/>
            </a:pPr>
            <a:endParaRPr lang="de-DE" kern="0" dirty="0" smtClean="0"/>
          </a:p>
          <a:p>
            <a:pPr marL="0" indent="0">
              <a:buNone/>
            </a:pPr>
            <a:endParaRPr lang="de-DE" kern="0" dirty="0"/>
          </a:p>
          <a:p>
            <a:pPr marL="0" indent="0">
              <a:buNone/>
            </a:pPr>
            <a:endParaRPr lang="de-DE" kern="0" dirty="0" smtClean="0"/>
          </a:p>
          <a:p>
            <a:pPr marL="0" indent="0">
              <a:buNone/>
            </a:pPr>
            <a:endParaRPr lang="de-DE" kern="0" dirty="0"/>
          </a:p>
          <a:p>
            <a:pPr marL="0" indent="0">
              <a:buNone/>
            </a:pPr>
            <a:endParaRPr lang="de-DE" kern="0" dirty="0" smtClean="0"/>
          </a:p>
          <a:p>
            <a:pPr marL="0" indent="0">
              <a:buNone/>
            </a:pPr>
            <a:endParaRPr lang="de-DE" kern="0" dirty="0"/>
          </a:p>
          <a:p>
            <a:pPr marL="0" indent="0">
              <a:buNone/>
            </a:pPr>
            <a:endParaRPr lang="de-DE" kern="0" dirty="0" smtClean="0"/>
          </a:p>
          <a:p>
            <a:pPr marL="0" indent="0">
              <a:buFont typeface="Wingdings" pitchFamily="2" charset="2"/>
              <a:buNone/>
            </a:pPr>
            <a:r>
              <a:rPr lang="de-DE" kern="0" dirty="0" err="1" smtClean="0"/>
              <a:t>Con‘s</a:t>
            </a:r>
            <a:r>
              <a:rPr lang="de-DE" kern="0" dirty="0" smtClean="0"/>
              <a:t>: </a:t>
            </a:r>
          </a:p>
          <a:p>
            <a:r>
              <a:rPr lang="de-DE" kern="0" dirty="0" smtClean="0"/>
              <a:t>Knowledge </a:t>
            </a:r>
            <a:r>
              <a:rPr lang="de-DE" kern="0" dirty="0" err="1" smtClean="0"/>
              <a:t>about</a:t>
            </a:r>
            <a:r>
              <a:rPr lang="de-DE" kern="0" dirty="0" smtClean="0"/>
              <a:t> </a:t>
            </a:r>
            <a:r>
              <a:rPr lang="de-DE" kern="0" dirty="0" err="1" smtClean="0"/>
              <a:t>numeric</a:t>
            </a:r>
            <a:r>
              <a:rPr lang="de-DE" kern="0" dirty="0" smtClean="0"/>
              <a:t> </a:t>
            </a:r>
            <a:r>
              <a:rPr lang="de-DE" kern="0" dirty="0" err="1" smtClean="0"/>
              <a:t>optimization</a:t>
            </a:r>
            <a:r>
              <a:rPr lang="de-DE" kern="0" dirty="0" smtClean="0"/>
              <a:t> </a:t>
            </a:r>
            <a:r>
              <a:rPr lang="de-DE" kern="0" dirty="0" err="1" smtClean="0"/>
              <a:t>necessary</a:t>
            </a:r>
            <a:endParaRPr lang="de-DE" kern="0" dirty="0" smtClean="0"/>
          </a:p>
          <a:p>
            <a:pPr marL="0" indent="0">
              <a:buFont typeface="Wingdings" pitchFamily="2" charset="2"/>
              <a:buNone/>
            </a:pPr>
            <a:endParaRPr lang="de-DE" kern="0" dirty="0" smtClean="0"/>
          </a:p>
          <a:p>
            <a:endParaRPr lang="de-DE" kern="0" dirty="0" smtClean="0"/>
          </a:p>
          <a:p>
            <a:pPr marL="0" indent="0">
              <a:buFont typeface="Wingdings" pitchFamily="2" charset="2"/>
              <a:buNone/>
            </a:pPr>
            <a:endParaRPr lang="de-DE" kern="0" dirty="0"/>
          </a:p>
        </p:txBody>
      </p:sp>
      <p:cxnSp>
        <p:nvCxnSpPr>
          <p:cNvPr id="12" name="Gerade Verbindung mit Pfeil 11"/>
          <p:cNvCxnSpPr/>
          <p:nvPr/>
        </p:nvCxnSpPr>
        <p:spPr bwMode="auto">
          <a:xfrm>
            <a:off x="5331213" y="1587483"/>
            <a:ext cx="0" cy="2715573"/>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13" name="Gerade Verbindung mit Pfeil 12"/>
          <p:cNvCxnSpPr/>
          <p:nvPr/>
        </p:nvCxnSpPr>
        <p:spPr bwMode="auto">
          <a:xfrm>
            <a:off x="5313355" y="4303056"/>
            <a:ext cx="2988923"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9" name="Textfeld 18"/>
          <p:cNvSpPr txBox="1"/>
          <p:nvPr/>
        </p:nvSpPr>
        <p:spPr>
          <a:xfrm>
            <a:off x="6092716" y="4382607"/>
            <a:ext cx="2364167" cy="400110"/>
          </a:xfrm>
          <a:prstGeom prst="rect">
            <a:avLst/>
          </a:prstGeom>
          <a:noFill/>
        </p:spPr>
        <p:txBody>
          <a:bodyPr wrap="square" rtlCol="0">
            <a:spAutoFit/>
          </a:bodyPr>
          <a:lstStyle/>
          <a:p>
            <a:r>
              <a:rPr lang="de-DE" sz="2000" dirty="0" smtClean="0"/>
              <a:t>Parameter</a:t>
            </a:r>
            <a:endParaRPr lang="de-DE" sz="2000" dirty="0"/>
          </a:p>
        </p:txBody>
      </p:sp>
      <p:sp>
        <p:nvSpPr>
          <p:cNvPr id="20" name="Textfeld 19"/>
          <p:cNvSpPr txBox="1"/>
          <p:nvPr/>
        </p:nvSpPr>
        <p:spPr>
          <a:xfrm rot="16200000">
            <a:off x="3740091" y="2322796"/>
            <a:ext cx="2364167" cy="400110"/>
          </a:xfrm>
          <a:prstGeom prst="rect">
            <a:avLst/>
          </a:prstGeom>
          <a:noFill/>
        </p:spPr>
        <p:txBody>
          <a:bodyPr wrap="square" rtlCol="0">
            <a:spAutoFit/>
          </a:bodyPr>
          <a:lstStyle/>
          <a:p>
            <a:r>
              <a:rPr lang="de-DE" sz="2000" dirty="0" err="1" smtClean="0"/>
              <a:t>Cost</a:t>
            </a:r>
            <a:r>
              <a:rPr lang="de-DE" sz="2000" dirty="0" smtClean="0"/>
              <a:t> </a:t>
            </a:r>
            <a:r>
              <a:rPr lang="de-DE" sz="2000" dirty="0" err="1" smtClean="0"/>
              <a:t>function</a:t>
            </a:r>
            <a:endParaRPr lang="de-DE" sz="2000" dirty="0"/>
          </a:p>
        </p:txBody>
      </p:sp>
      <p:sp>
        <p:nvSpPr>
          <p:cNvPr id="21" name="Freihandform 20"/>
          <p:cNvSpPr/>
          <p:nvPr/>
        </p:nvSpPr>
        <p:spPr bwMode="auto">
          <a:xfrm>
            <a:off x="5505036" y="2306683"/>
            <a:ext cx="2528982" cy="1607208"/>
          </a:xfrm>
          <a:custGeom>
            <a:avLst/>
            <a:gdLst>
              <a:gd name="connsiteX0" fmla="*/ 0 w 1200727"/>
              <a:gd name="connsiteY0" fmla="*/ 55418 h 1607208"/>
              <a:gd name="connsiteX1" fmla="*/ 618837 w 1200727"/>
              <a:gd name="connsiteY1" fmla="*/ 1607127 h 1607208"/>
              <a:gd name="connsiteX2" fmla="*/ 1200727 w 1200727"/>
              <a:gd name="connsiteY2" fmla="*/ 0 h 1607208"/>
            </a:gdLst>
            <a:ahLst/>
            <a:cxnLst>
              <a:cxn ang="0">
                <a:pos x="connsiteX0" y="connsiteY0"/>
              </a:cxn>
              <a:cxn ang="0">
                <a:pos x="connsiteX1" y="connsiteY1"/>
              </a:cxn>
              <a:cxn ang="0">
                <a:pos x="connsiteX2" y="connsiteY2"/>
              </a:cxn>
            </a:cxnLst>
            <a:rect l="l" t="t" r="r" b="b"/>
            <a:pathLst>
              <a:path w="1200727" h="1607208">
                <a:moveTo>
                  <a:pt x="0" y="55418"/>
                </a:moveTo>
                <a:cubicBezTo>
                  <a:pt x="209358" y="835890"/>
                  <a:pt x="418716" y="1616363"/>
                  <a:pt x="618837" y="1607127"/>
                </a:cubicBezTo>
                <a:cubicBezTo>
                  <a:pt x="818958" y="1597891"/>
                  <a:pt x="1009842" y="798945"/>
                  <a:pt x="1200727" y="0"/>
                </a:cubicBezTo>
              </a:path>
            </a:pathLst>
          </a:custGeom>
          <a:noFill/>
          <a:ln w="38100" algn="ctr">
            <a:solidFill>
              <a:schemeClr val="tx1"/>
            </a:solidFill>
            <a:round/>
            <a:headEnd/>
            <a:tailEnd/>
          </a:ln>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cxnSp>
        <p:nvCxnSpPr>
          <p:cNvPr id="23" name="Gerade Verbindung mit Pfeil 22"/>
          <p:cNvCxnSpPr/>
          <p:nvPr/>
        </p:nvCxnSpPr>
        <p:spPr bwMode="auto">
          <a:xfrm flipH="1">
            <a:off x="7668344" y="2242693"/>
            <a:ext cx="395311" cy="688927"/>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cxnSp>
        <p:nvCxnSpPr>
          <p:cNvPr id="27" name="Gerade Verbindung mit Pfeil 26"/>
          <p:cNvCxnSpPr/>
          <p:nvPr/>
        </p:nvCxnSpPr>
        <p:spPr bwMode="auto">
          <a:xfrm flipH="1">
            <a:off x="7274799" y="3178813"/>
            <a:ext cx="284801" cy="43039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32" name="Ellipse 31"/>
          <p:cNvSpPr/>
          <p:nvPr/>
        </p:nvSpPr>
        <p:spPr bwMode="auto">
          <a:xfrm>
            <a:off x="6575278" y="3676778"/>
            <a:ext cx="432048" cy="412403"/>
          </a:xfrm>
          <a:prstGeom prst="ellipse">
            <a:avLst/>
          </a:prstGeom>
          <a:solidFill>
            <a:schemeClr val="accent1"/>
          </a:solidFill>
          <a:ln w="9525" algn="ctr">
            <a:noFill/>
            <a:round/>
            <a:headEnd/>
            <a:tailEnd/>
          </a:ln>
        </p:spPr>
        <p:txBody>
          <a:bodyPr rtlCol="0" anchor="ctr"/>
          <a:lstStyle/>
          <a:p>
            <a:pPr algn="ctr"/>
            <a:endParaRPr lang="de-DE"/>
          </a:p>
        </p:txBody>
      </p:sp>
      <p:cxnSp>
        <p:nvCxnSpPr>
          <p:cNvPr id="29" name="Gerade Verbindung mit Pfeil 28"/>
          <p:cNvCxnSpPr/>
          <p:nvPr/>
        </p:nvCxnSpPr>
        <p:spPr bwMode="auto">
          <a:xfrm flipH="1">
            <a:off x="6769527" y="3704935"/>
            <a:ext cx="394761" cy="23955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33" name="Textfeld 32"/>
          <p:cNvSpPr txBox="1"/>
          <p:nvPr/>
        </p:nvSpPr>
        <p:spPr>
          <a:xfrm>
            <a:off x="6104641" y="1931338"/>
            <a:ext cx="2364167" cy="400110"/>
          </a:xfrm>
          <a:prstGeom prst="rect">
            <a:avLst/>
          </a:prstGeom>
          <a:noFill/>
        </p:spPr>
        <p:txBody>
          <a:bodyPr wrap="square" rtlCol="0">
            <a:spAutoFit/>
          </a:bodyPr>
          <a:lstStyle/>
          <a:p>
            <a:r>
              <a:rPr lang="de-DE" sz="2000" dirty="0" smtClean="0"/>
              <a:t>Optimum</a:t>
            </a:r>
            <a:endParaRPr lang="de-DE" sz="2000" dirty="0"/>
          </a:p>
        </p:txBody>
      </p:sp>
      <p:cxnSp>
        <p:nvCxnSpPr>
          <p:cNvPr id="35" name="Gerade Verbindung mit Pfeil 34"/>
          <p:cNvCxnSpPr>
            <a:endCxn id="32" idx="0"/>
          </p:cNvCxnSpPr>
          <p:nvPr/>
        </p:nvCxnSpPr>
        <p:spPr bwMode="auto">
          <a:xfrm>
            <a:off x="6769527" y="2420888"/>
            <a:ext cx="21775" cy="125589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43</a:t>
            </a:fld>
            <a:endParaRPr lang="de-DE" dirty="0"/>
          </a:p>
        </p:txBody>
      </p:sp>
    </p:spTree>
    <p:extLst>
      <p:ext uri="{BB962C8B-B14F-4D97-AF65-F5344CB8AC3E}">
        <p14:creationId xmlns:p14="http://schemas.microsoft.com/office/powerpoint/2010/main" val="1607773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Constraints</a:t>
            </a:r>
            <a:r>
              <a:rPr lang="de-DE" dirty="0" smtClean="0"/>
              <a:t> on </a:t>
            </a:r>
            <a:r>
              <a:rPr lang="de-DE" dirty="0" err="1" smtClean="0"/>
              <a:t>the</a:t>
            </a:r>
            <a:r>
              <a:rPr lang="de-DE" dirty="0" smtClean="0"/>
              <a:t> </a:t>
            </a:r>
            <a:r>
              <a:rPr lang="de-DE" dirty="0" err="1" smtClean="0"/>
              <a:t>weights</a:t>
            </a:r>
            <a:endParaRPr lang="de-DE" dirty="0"/>
          </a:p>
        </p:txBody>
      </p:sp>
      <p:sp>
        <p:nvSpPr>
          <p:cNvPr id="3" name="Inhaltsplatzhalter 2"/>
          <p:cNvSpPr>
            <a:spLocks noGrp="1"/>
          </p:cNvSpPr>
          <p:nvPr>
            <p:ph idx="4294967295"/>
          </p:nvPr>
        </p:nvSpPr>
        <p:spPr>
          <a:xfrm>
            <a:off x="571501" y="1524000"/>
            <a:ext cx="8064500" cy="4343400"/>
          </a:xfrm>
        </p:spPr>
        <p:txBody>
          <a:bodyPr/>
          <a:lstStyle/>
          <a:p>
            <a:r>
              <a:rPr lang="de-DE" dirty="0" err="1" smtClean="0"/>
              <a:t>Weights</a:t>
            </a:r>
            <a:r>
              <a:rPr lang="de-DE" dirty="0" smtClean="0"/>
              <a:t> </a:t>
            </a:r>
            <a:r>
              <a:rPr lang="de-DE" dirty="0" err="1" smtClean="0"/>
              <a:t>can</a:t>
            </a:r>
            <a:r>
              <a:rPr lang="de-DE" dirty="0" smtClean="0"/>
              <a:t> </a:t>
            </a:r>
            <a:r>
              <a:rPr lang="de-DE" dirty="0" err="1" smtClean="0"/>
              <a:t>be</a:t>
            </a:r>
            <a:r>
              <a:rPr lang="de-DE" dirty="0" smtClean="0"/>
              <a:t> </a:t>
            </a:r>
            <a:r>
              <a:rPr lang="de-DE" dirty="0" err="1" smtClean="0"/>
              <a:t>interpreted</a:t>
            </a:r>
            <a:r>
              <a:rPr lang="de-DE" dirty="0" smtClean="0"/>
              <a:t> </a:t>
            </a:r>
            <a:r>
              <a:rPr lang="de-DE" dirty="0" err="1" smtClean="0"/>
              <a:t>as</a:t>
            </a:r>
            <a:r>
              <a:rPr lang="de-DE" dirty="0" smtClean="0"/>
              <a:t> </a:t>
            </a:r>
            <a:r>
              <a:rPr lang="de-DE" dirty="0" err="1" smtClean="0"/>
              <a:t>physical</a:t>
            </a:r>
            <a:r>
              <a:rPr lang="de-DE" dirty="0" smtClean="0"/>
              <a:t> </a:t>
            </a:r>
            <a:r>
              <a:rPr lang="de-DE" dirty="0" err="1" smtClean="0"/>
              <a:t>quantities</a:t>
            </a:r>
            <a:endParaRPr lang="de-DE" dirty="0" smtClean="0"/>
          </a:p>
          <a:p>
            <a:pPr lvl="1"/>
            <a:r>
              <a:rPr lang="de-DE" dirty="0" err="1" smtClean="0"/>
              <a:t>Temperature</a:t>
            </a:r>
            <a:r>
              <a:rPr lang="de-DE" dirty="0" smtClean="0"/>
              <a:t> (non-negative)</a:t>
            </a:r>
          </a:p>
          <a:p>
            <a:pPr lvl="1"/>
            <a:r>
              <a:rPr lang="de-DE" dirty="0" smtClean="0"/>
              <a:t>Spring </a:t>
            </a:r>
            <a:r>
              <a:rPr lang="de-DE" dirty="0" err="1" smtClean="0"/>
              <a:t>constants</a:t>
            </a:r>
            <a:r>
              <a:rPr lang="de-DE" dirty="0" smtClean="0"/>
              <a:t> (non-negative) </a:t>
            </a:r>
          </a:p>
          <a:p>
            <a:pPr lvl="1"/>
            <a:r>
              <a:rPr lang="de-DE" dirty="0" err="1" smtClean="0"/>
              <a:t>Mass</a:t>
            </a:r>
            <a:r>
              <a:rPr lang="de-DE" dirty="0" smtClean="0"/>
              <a:t> (non-negative)</a:t>
            </a:r>
          </a:p>
          <a:p>
            <a:r>
              <a:rPr lang="de-DE" dirty="0" smtClean="0"/>
              <a:t>A valid </a:t>
            </a:r>
            <a:r>
              <a:rPr lang="de-DE" dirty="0" err="1" smtClean="0"/>
              <a:t>range</a:t>
            </a:r>
            <a:r>
              <a:rPr lang="de-DE" dirty="0" smtClean="0"/>
              <a:t> </a:t>
            </a:r>
            <a:r>
              <a:rPr lang="de-DE" dirty="0" err="1" smtClean="0"/>
              <a:t>is</a:t>
            </a:r>
            <a:r>
              <a:rPr lang="de-DE" dirty="0" smtClean="0"/>
              <a:t> </a:t>
            </a:r>
            <a:r>
              <a:rPr lang="de-DE" dirty="0" err="1" smtClean="0"/>
              <a:t>known</a:t>
            </a:r>
            <a:r>
              <a:rPr lang="de-DE" dirty="0" smtClean="0"/>
              <a:t> </a:t>
            </a:r>
            <a:r>
              <a:rPr lang="de-DE" dirty="0" err="1" smtClean="0"/>
              <a:t>for</a:t>
            </a:r>
            <a:r>
              <a:rPr lang="de-DE" dirty="0" smtClean="0"/>
              <a:t> </a:t>
            </a:r>
            <a:r>
              <a:rPr lang="de-DE" dirty="0" err="1" smtClean="0"/>
              <a:t>the</a:t>
            </a:r>
            <a:r>
              <a:rPr lang="de-DE" dirty="0" smtClean="0"/>
              <a:t> </a:t>
            </a:r>
            <a:r>
              <a:rPr lang="de-DE" dirty="0" err="1" smtClean="0"/>
              <a:t>weights</a:t>
            </a:r>
            <a:r>
              <a:rPr lang="de-DE" dirty="0" smtClean="0"/>
              <a:t> </a:t>
            </a:r>
          </a:p>
          <a:p>
            <a:pPr lvl="1"/>
            <a:r>
              <a:rPr lang="de-DE" dirty="0" err="1" smtClean="0"/>
              <a:t>Tire</a:t>
            </a:r>
            <a:r>
              <a:rPr lang="de-DE" dirty="0" smtClean="0"/>
              <a:t> </a:t>
            </a:r>
            <a:r>
              <a:rPr lang="de-DE" dirty="0" err="1" smtClean="0"/>
              <a:t>and</a:t>
            </a:r>
            <a:r>
              <a:rPr lang="de-DE" dirty="0" smtClean="0"/>
              <a:t> </a:t>
            </a:r>
            <a:r>
              <a:rPr lang="de-DE" dirty="0" err="1" smtClean="0"/>
              <a:t>other</a:t>
            </a:r>
            <a:r>
              <a:rPr lang="de-DE" dirty="0" smtClean="0"/>
              <a:t> </a:t>
            </a:r>
            <a:r>
              <a:rPr lang="de-DE" dirty="0" err="1" smtClean="0"/>
              <a:t>friction</a:t>
            </a:r>
            <a:r>
              <a:rPr lang="de-DE" dirty="0" smtClean="0"/>
              <a:t> </a:t>
            </a:r>
            <a:r>
              <a:rPr lang="de-DE" dirty="0" err="1" smtClean="0"/>
              <a:t>models</a:t>
            </a:r>
            <a:endParaRPr lang="de-DE" dirty="0" smtClean="0"/>
          </a:p>
          <a:p>
            <a:pPr lvl="1"/>
            <a:r>
              <a:rPr lang="de-DE" dirty="0" smtClean="0"/>
              <a:t>Efficiency ( 0 – 100 % ) </a:t>
            </a:r>
          </a:p>
          <a:p>
            <a:pPr marL="457200" lvl="1" indent="0">
              <a:buNone/>
            </a:pPr>
            <a:endParaRPr lang="de-DE" dirty="0" smtClean="0"/>
          </a:p>
          <a:p>
            <a:pPr marL="457200" lvl="1" indent="0">
              <a:buNone/>
            </a:pPr>
            <a:endParaRPr lang="de-DE" dirty="0"/>
          </a:p>
          <a:p>
            <a:pPr marL="457200" lvl="1" indent="0">
              <a:buNone/>
            </a:pPr>
            <a:endParaRPr lang="de-DE" dirty="0" smtClean="0"/>
          </a:p>
          <a:p>
            <a:pPr marL="457200" lvl="1" indent="0">
              <a:buNone/>
            </a:pPr>
            <a:endParaRPr lang="de-DE" dirty="0"/>
          </a:p>
          <a:p>
            <a:r>
              <a:rPr lang="de-DE" dirty="0" err="1" smtClean="0"/>
              <a:t>Improves</a:t>
            </a:r>
            <a:r>
              <a:rPr lang="de-DE" dirty="0" smtClean="0"/>
              <a:t> </a:t>
            </a:r>
            <a:r>
              <a:rPr lang="de-DE" dirty="0" err="1"/>
              <a:t>robustness</a:t>
            </a:r>
            <a:endParaRPr lang="de-DE" dirty="0"/>
          </a:p>
          <a:p>
            <a:r>
              <a:rPr lang="de-DE" dirty="0"/>
              <a:t>More </a:t>
            </a:r>
            <a:r>
              <a:rPr lang="de-DE" dirty="0" err="1"/>
              <a:t>difficult</a:t>
            </a:r>
            <a:r>
              <a:rPr lang="de-DE" dirty="0"/>
              <a:t> </a:t>
            </a:r>
            <a:r>
              <a:rPr lang="de-DE" dirty="0" err="1"/>
              <a:t>to</a:t>
            </a:r>
            <a:r>
              <a:rPr lang="de-DE" dirty="0"/>
              <a:t> </a:t>
            </a:r>
            <a:r>
              <a:rPr lang="de-DE" dirty="0" err="1"/>
              <a:t>solve</a:t>
            </a:r>
            <a:endParaRPr lang="de-DE" dirty="0" smtClean="0"/>
          </a:p>
          <a:p>
            <a:endParaRPr lang="de-DE" dirty="0"/>
          </a:p>
        </p:txBody>
      </p:sp>
      <p:pic>
        <p:nvPicPr>
          <p:cNvPr id="10" name="Grafik 9"/>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79912" y="4293096"/>
            <a:ext cx="2226594" cy="689711"/>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44</a:t>
            </a:fld>
            <a:endParaRPr lang="de-DE" dirty="0"/>
          </a:p>
        </p:txBody>
      </p:sp>
    </p:spTree>
    <p:extLst>
      <p:ext uri="{BB962C8B-B14F-4D97-AF65-F5344CB8AC3E}">
        <p14:creationId xmlns:p14="http://schemas.microsoft.com/office/powerpoint/2010/main" val="2299870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a:t>
            </a:r>
            <a:r>
              <a:rPr lang="de-DE" dirty="0" smtClean="0"/>
              <a:t> </a:t>
            </a:r>
            <a:r>
              <a:rPr lang="de-DE" dirty="0" err="1" smtClean="0"/>
              <a:t>to</a:t>
            </a:r>
            <a:r>
              <a:rPr lang="de-DE" dirty="0" smtClean="0"/>
              <a:t> </a:t>
            </a:r>
            <a:r>
              <a:rPr lang="de-DE" dirty="0" err="1" smtClean="0"/>
              <a:t>solve</a:t>
            </a:r>
            <a:r>
              <a:rPr lang="de-DE" dirty="0" smtClean="0"/>
              <a:t> </a:t>
            </a:r>
            <a:r>
              <a:rPr lang="de-DE" dirty="0" err="1" smtClean="0"/>
              <a:t>the</a:t>
            </a:r>
            <a:r>
              <a:rPr lang="de-DE" dirty="0" smtClean="0"/>
              <a:t> </a:t>
            </a:r>
            <a:r>
              <a:rPr lang="de-DE" dirty="0" err="1" smtClean="0"/>
              <a:t>regression</a:t>
            </a:r>
            <a:r>
              <a:rPr lang="de-DE" dirty="0" smtClean="0"/>
              <a:t> </a:t>
            </a:r>
            <a:r>
              <a:rPr lang="de-DE" dirty="0" err="1" smtClean="0"/>
              <a:t>problem</a:t>
            </a:r>
            <a:r>
              <a:rPr lang="de-DE" dirty="0" smtClean="0"/>
              <a:t>?</a:t>
            </a:r>
            <a:endParaRPr lang="de-DE" dirty="0"/>
          </a:p>
        </p:txBody>
      </p:sp>
      <p:sp>
        <p:nvSpPr>
          <p:cNvPr id="4" name="Textfeld 3"/>
          <p:cNvSpPr txBox="1"/>
          <p:nvPr/>
        </p:nvSpPr>
        <p:spPr>
          <a:xfrm>
            <a:off x="395536" y="5648980"/>
            <a:ext cx="1440160"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Analytic</a:t>
            </a:r>
            <a:r>
              <a:rPr lang="de-DE" sz="1400" dirty="0" smtClean="0"/>
              <a:t> Solution</a:t>
            </a:r>
          </a:p>
        </p:txBody>
      </p:sp>
      <p:sp>
        <p:nvSpPr>
          <p:cNvPr id="5" name="Textfeld 4"/>
          <p:cNvSpPr txBox="1"/>
          <p:nvPr/>
        </p:nvSpPr>
        <p:spPr>
          <a:xfrm>
            <a:off x="3215449" y="2264286"/>
            <a:ext cx="2776575"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Is</a:t>
            </a:r>
            <a:r>
              <a:rPr lang="de-DE" sz="1400" dirty="0" smtClean="0"/>
              <a:t> </a:t>
            </a:r>
            <a:r>
              <a:rPr lang="de-DE" sz="1400" dirty="0" err="1" smtClean="0"/>
              <a:t>the</a:t>
            </a:r>
            <a:r>
              <a:rPr lang="de-DE" sz="1400" dirty="0" smtClean="0"/>
              <a:t> </a:t>
            </a:r>
            <a:r>
              <a:rPr lang="de-DE" sz="1400" dirty="0" err="1" smtClean="0"/>
              <a:t>cost</a:t>
            </a:r>
            <a:r>
              <a:rPr lang="de-DE" sz="1400" dirty="0" smtClean="0"/>
              <a:t> </a:t>
            </a:r>
            <a:r>
              <a:rPr lang="de-DE" sz="1400" dirty="0" err="1" smtClean="0"/>
              <a:t>function</a:t>
            </a:r>
            <a:r>
              <a:rPr lang="de-DE" sz="1400" dirty="0" smtClean="0"/>
              <a:t> </a:t>
            </a:r>
            <a:r>
              <a:rPr lang="de-DE" sz="1400" dirty="0" err="1" smtClean="0"/>
              <a:t>quadratic</a:t>
            </a:r>
            <a:r>
              <a:rPr lang="de-DE" sz="1400" dirty="0" smtClean="0"/>
              <a:t>? </a:t>
            </a:r>
          </a:p>
        </p:txBody>
      </p:sp>
      <p:sp>
        <p:nvSpPr>
          <p:cNvPr id="6" name="Textfeld 5"/>
          <p:cNvSpPr txBox="1"/>
          <p:nvPr/>
        </p:nvSpPr>
        <p:spPr>
          <a:xfrm>
            <a:off x="959722" y="4718453"/>
            <a:ext cx="201622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Is</a:t>
            </a:r>
            <a:r>
              <a:rPr lang="de-DE" sz="1400" dirty="0" smtClean="0"/>
              <a:t> all </a:t>
            </a:r>
            <a:r>
              <a:rPr lang="de-DE" sz="1400" dirty="0" err="1" smtClean="0"/>
              <a:t>data</a:t>
            </a:r>
            <a:r>
              <a:rPr lang="de-DE" sz="1400" dirty="0" smtClean="0"/>
              <a:t> </a:t>
            </a:r>
            <a:r>
              <a:rPr lang="de-DE" sz="1400" dirty="0" err="1" smtClean="0"/>
              <a:t>available</a:t>
            </a:r>
            <a:r>
              <a:rPr lang="de-DE" sz="1400" dirty="0" smtClean="0"/>
              <a:t> </a:t>
            </a:r>
            <a:r>
              <a:rPr lang="de-DE" sz="1400" dirty="0" err="1" smtClean="0"/>
              <a:t>instantanously</a:t>
            </a:r>
            <a:r>
              <a:rPr lang="de-DE" sz="1400" dirty="0" smtClean="0"/>
              <a:t>? </a:t>
            </a:r>
          </a:p>
        </p:txBody>
      </p:sp>
      <p:sp>
        <p:nvSpPr>
          <p:cNvPr id="7" name="Textfeld 6"/>
          <p:cNvSpPr txBox="1"/>
          <p:nvPr/>
        </p:nvSpPr>
        <p:spPr>
          <a:xfrm>
            <a:off x="2123728" y="5648328"/>
            <a:ext cx="1512168"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Sequential</a:t>
            </a:r>
            <a:r>
              <a:rPr lang="de-DE" sz="1400" dirty="0" smtClean="0"/>
              <a:t> </a:t>
            </a:r>
            <a:r>
              <a:rPr lang="de-DE" sz="1400" dirty="0" err="1" smtClean="0"/>
              <a:t>Analytic</a:t>
            </a:r>
            <a:r>
              <a:rPr lang="de-DE" sz="1400" dirty="0" smtClean="0"/>
              <a:t> Solution</a:t>
            </a:r>
          </a:p>
        </p:txBody>
      </p:sp>
      <p:sp>
        <p:nvSpPr>
          <p:cNvPr id="8" name="Textfeld 7"/>
          <p:cNvSpPr txBox="1"/>
          <p:nvPr/>
        </p:nvSpPr>
        <p:spPr>
          <a:xfrm>
            <a:off x="1844046" y="3852955"/>
            <a:ext cx="1615913"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Is</a:t>
            </a:r>
            <a:r>
              <a:rPr lang="de-DE" sz="1400" dirty="0" smtClean="0"/>
              <a:t> </a:t>
            </a:r>
            <a:r>
              <a:rPr lang="de-DE" sz="1400" dirty="0" err="1" smtClean="0"/>
              <a:t>the</a:t>
            </a:r>
            <a:r>
              <a:rPr lang="de-DE" sz="1400" dirty="0" smtClean="0"/>
              <a:t> </a:t>
            </a:r>
            <a:r>
              <a:rPr lang="de-DE" sz="1400" dirty="0" err="1" smtClean="0"/>
              <a:t>dataset</a:t>
            </a:r>
            <a:r>
              <a:rPr lang="de-DE" sz="1400" dirty="0" smtClean="0"/>
              <a:t> </a:t>
            </a:r>
            <a:r>
              <a:rPr lang="de-DE" sz="1400" dirty="0" err="1" smtClean="0"/>
              <a:t>very</a:t>
            </a:r>
            <a:r>
              <a:rPr lang="de-DE" sz="1400" dirty="0" smtClean="0"/>
              <a:t> large? </a:t>
            </a:r>
          </a:p>
        </p:txBody>
      </p:sp>
      <p:cxnSp>
        <p:nvCxnSpPr>
          <p:cNvPr id="10" name="Gerade Verbindung mit Pfeil 9"/>
          <p:cNvCxnSpPr>
            <a:endCxn id="4" idx="0"/>
          </p:cNvCxnSpPr>
          <p:nvPr/>
        </p:nvCxnSpPr>
        <p:spPr bwMode="auto">
          <a:xfrm flipH="1">
            <a:off x="1115616" y="5241673"/>
            <a:ext cx="300918" cy="4073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Gerade Verbindung mit Pfeil 10"/>
          <p:cNvCxnSpPr>
            <a:endCxn id="7" idx="0"/>
          </p:cNvCxnSpPr>
          <p:nvPr/>
        </p:nvCxnSpPr>
        <p:spPr bwMode="auto">
          <a:xfrm>
            <a:off x="2589497" y="5260334"/>
            <a:ext cx="290315" cy="3879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feld 13"/>
          <p:cNvSpPr txBox="1"/>
          <p:nvPr/>
        </p:nvSpPr>
        <p:spPr>
          <a:xfrm>
            <a:off x="672952" y="5221750"/>
            <a:ext cx="1487163" cy="307777"/>
          </a:xfrm>
          <a:prstGeom prst="rect">
            <a:avLst/>
          </a:prstGeom>
          <a:noFill/>
        </p:spPr>
        <p:txBody>
          <a:bodyPr wrap="square" rtlCol="0">
            <a:spAutoFit/>
          </a:bodyPr>
          <a:lstStyle/>
          <a:p>
            <a:r>
              <a:rPr lang="de-DE" sz="1400" dirty="0" err="1" smtClean="0"/>
              <a:t>yes</a:t>
            </a:r>
            <a:endParaRPr lang="de-DE" sz="1400" dirty="0"/>
          </a:p>
        </p:txBody>
      </p:sp>
      <p:sp>
        <p:nvSpPr>
          <p:cNvPr id="15" name="Textfeld 14"/>
          <p:cNvSpPr txBox="1"/>
          <p:nvPr/>
        </p:nvSpPr>
        <p:spPr>
          <a:xfrm>
            <a:off x="2793011" y="5291437"/>
            <a:ext cx="1487163" cy="307777"/>
          </a:xfrm>
          <a:prstGeom prst="rect">
            <a:avLst/>
          </a:prstGeom>
          <a:noFill/>
        </p:spPr>
        <p:txBody>
          <a:bodyPr wrap="square" rtlCol="0">
            <a:spAutoFit/>
          </a:bodyPr>
          <a:lstStyle/>
          <a:p>
            <a:r>
              <a:rPr lang="de-DE" sz="1400" dirty="0" err="1" smtClean="0"/>
              <a:t>no</a:t>
            </a:r>
            <a:endParaRPr lang="de-DE" sz="1400" dirty="0"/>
          </a:p>
        </p:txBody>
      </p:sp>
      <p:cxnSp>
        <p:nvCxnSpPr>
          <p:cNvPr id="16" name="Gerade Verbindung mit Pfeil 15"/>
          <p:cNvCxnSpPr/>
          <p:nvPr/>
        </p:nvCxnSpPr>
        <p:spPr bwMode="auto">
          <a:xfrm flipH="1">
            <a:off x="3635896" y="2590141"/>
            <a:ext cx="531353" cy="3344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feld 18"/>
          <p:cNvSpPr txBox="1"/>
          <p:nvPr/>
        </p:nvSpPr>
        <p:spPr>
          <a:xfrm>
            <a:off x="2992892" y="2596740"/>
            <a:ext cx="1487163" cy="307777"/>
          </a:xfrm>
          <a:prstGeom prst="rect">
            <a:avLst/>
          </a:prstGeom>
          <a:noFill/>
        </p:spPr>
        <p:txBody>
          <a:bodyPr wrap="square" rtlCol="0">
            <a:spAutoFit/>
          </a:bodyPr>
          <a:lstStyle/>
          <a:p>
            <a:r>
              <a:rPr lang="de-DE" sz="1400" dirty="0" err="1" smtClean="0"/>
              <a:t>yes</a:t>
            </a:r>
            <a:endParaRPr lang="de-DE" sz="1400" dirty="0"/>
          </a:p>
        </p:txBody>
      </p:sp>
      <p:sp>
        <p:nvSpPr>
          <p:cNvPr id="20" name="Textfeld 19"/>
          <p:cNvSpPr txBox="1"/>
          <p:nvPr/>
        </p:nvSpPr>
        <p:spPr>
          <a:xfrm>
            <a:off x="6228184" y="5648328"/>
            <a:ext cx="1512168"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Numeric</a:t>
            </a:r>
            <a:r>
              <a:rPr lang="de-DE" sz="1400" dirty="0" smtClean="0"/>
              <a:t> Iterative Solution</a:t>
            </a:r>
          </a:p>
        </p:txBody>
      </p:sp>
      <p:cxnSp>
        <p:nvCxnSpPr>
          <p:cNvPr id="21" name="Gerade Verbindung mit Pfeil 20"/>
          <p:cNvCxnSpPr/>
          <p:nvPr/>
        </p:nvCxnSpPr>
        <p:spPr bwMode="auto">
          <a:xfrm>
            <a:off x="5084629" y="2596740"/>
            <a:ext cx="2074840" cy="305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Textfeld 22"/>
          <p:cNvSpPr txBox="1"/>
          <p:nvPr/>
        </p:nvSpPr>
        <p:spPr>
          <a:xfrm>
            <a:off x="3578826" y="4368802"/>
            <a:ext cx="1487163" cy="307777"/>
          </a:xfrm>
          <a:prstGeom prst="rect">
            <a:avLst/>
          </a:prstGeom>
          <a:noFill/>
        </p:spPr>
        <p:txBody>
          <a:bodyPr wrap="square" rtlCol="0">
            <a:spAutoFit/>
          </a:bodyPr>
          <a:lstStyle/>
          <a:p>
            <a:r>
              <a:rPr lang="de-DE" sz="1400" dirty="0" err="1" smtClean="0"/>
              <a:t>yes</a:t>
            </a:r>
            <a:endParaRPr lang="de-DE" sz="1400" dirty="0"/>
          </a:p>
        </p:txBody>
      </p:sp>
      <p:sp>
        <p:nvSpPr>
          <p:cNvPr id="24" name="Textfeld 23"/>
          <p:cNvSpPr txBox="1"/>
          <p:nvPr/>
        </p:nvSpPr>
        <p:spPr>
          <a:xfrm>
            <a:off x="5378467" y="2576827"/>
            <a:ext cx="1487163" cy="307777"/>
          </a:xfrm>
          <a:prstGeom prst="rect">
            <a:avLst/>
          </a:prstGeom>
          <a:noFill/>
        </p:spPr>
        <p:txBody>
          <a:bodyPr wrap="square" rtlCol="0">
            <a:spAutoFit/>
          </a:bodyPr>
          <a:lstStyle/>
          <a:p>
            <a:r>
              <a:rPr lang="de-DE" sz="1400" dirty="0" err="1" smtClean="0"/>
              <a:t>no</a:t>
            </a:r>
            <a:endParaRPr lang="de-DE" sz="1400" dirty="0"/>
          </a:p>
        </p:txBody>
      </p:sp>
      <p:cxnSp>
        <p:nvCxnSpPr>
          <p:cNvPr id="25" name="Gerade Verbindung mit Pfeil 24"/>
          <p:cNvCxnSpPr>
            <a:stCxn id="8" idx="3"/>
          </p:cNvCxnSpPr>
          <p:nvPr/>
        </p:nvCxnSpPr>
        <p:spPr bwMode="auto">
          <a:xfrm>
            <a:off x="3459959" y="4114565"/>
            <a:ext cx="2924174" cy="15415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Gerade Verbindung mit Pfeil 28"/>
          <p:cNvCxnSpPr/>
          <p:nvPr/>
        </p:nvCxnSpPr>
        <p:spPr bwMode="auto">
          <a:xfrm flipH="1">
            <a:off x="1977310" y="4369455"/>
            <a:ext cx="212079" cy="3648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Textfeld 30"/>
          <p:cNvSpPr txBox="1"/>
          <p:nvPr/>
        </p:nvSpPr>
        <p:spPr>
          <a:xfrm>
            <a:off x="1605451" y="4368803"/>
            <a:ext cx="1487163" cy="307777"/>
          </a:xfrm>
          <a:prstGeom prst="rect">
            <a:avLst/>
          </a:prstGeom>
          <a:noFill/>
        </p:spPr>
        <p:txBody>
          <a:bodyPr wrap="square" rtlCol="0">
            <a:spAutoFit/>
          </a:bodyPr>
          <a:lstStyle/>
          <a:p>
            <a:r>
              <a:rPr lang="de-DE" sz="1400" dirty="0" err="1" smtClean="0"/>
              <a:t>no</a:t>
            </a:r>
            <a:endParaRPr lang="de-DE" sz="1400" dirty="0"/>
          </a:p>
        </p:txBody>
      </p:sp>
      <p:sp>
        <p:nvSpPr>
          <p:cNvPr id="37" name="Textfeld 36"/>
          <p:cNvSpPr txBox="1"/>
          <p:nvPr/>
        </p:nvSpPr>
        <p:spPr>
          <a:xfrm>
            <a:off x="2457550" y="2932449"/>
            <a:ext cx="2280500"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smtClean="0"/>
              <a:t>Are </a:t>
            </a:r>
            <a:r>
              <a:rPr lang="de-DE" sz="1400" dirty="0" err="1" smtClean="0"/>
              <a:t>there</a:t>
            </a:r>
            <a:r>
              <a:rPr lang="de-DE" sz="1400" dirty="0" smtClean="0"/>
              <a:t> </a:t>
            </a:r>
            <a:r>
              <a:rPr lang="de-DE" sz="1400" dirty="0" err="1" smtClean="0"/>
              <a:t>parameter</a:t>
            </a:r>
            <a:r>
              <a:rPr lang="de-DE" sz="1400" dirty="0" smtClean="0"/>
              <a:t> </a:t>
            </a:r>
            <a:r>
              <a:rPr lang="de-DE" sz="1400" dirty="0" err="1" smtClean="0"/>
              <a:t>constraints</a:t>
            </a:r>
            <a:r>
              <a:rPr lang="de-DE" sz="1400" dirty="0" smtClean="0"/>
              <a:t>? </a:t>
            </a:r>
          </a:p>
        </p:txBody>
      </p:sp>
      <p:cxnSp>
        <p:nvCxnSpPr>
          <p:cNvPr id="40" name="Gerade Verbindung mit Pfeil 39"/>
          <p:cNvCxnSpPr>
            <a:stCxn id="37" idx="3"/>
          </p:cNvCxnSpPr>
          <p:nvPr/>
        </p:nvCxnSpPr>
        <p:spPr bwMode="auto">
          <a:xfrm>
            <a:off x="4738050" y="3194059"/>
            <a:ext cx="2034515" cy="24620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Textfeld 42"/>
          <p:cNvSpPr txBox="1"/>
          <p:nvPr/>
        </p:nvSpPr>
        <p:spPr>
          <a:xfrm>
            <a:off x="4603736" y="3473839"/>
            <a:ext cx="1487163" cy="307777"/>
          </a:xfrm>
          <a:prstGeom prst="rect">
            <a:avLst/>
          </a:prstGeom>
          <a:noFill/>
        </p:spPr>
        <p:txBody>
          <a:bodyPr wrap="square" rtlCol="0">
            <a:spAutoFit/>
          </a:bodyPr>
          <a:lstStyle/>
          <a:p>
            <a:r>
              <a:rPr lang="de-DE" sz="1400" dirty="0" err="1" smtClean="0"/>
              <a:t>yes</a:t>
            </a:r>
            <a:endParaRPr lang="de-DE" sz="1400" dirty="0"/>
          </a:p>
        </p:txBody>
      </p:sp>
      <p:cxnSp>
        <p:nvCxnSpPr>
          <p:cNvPr id="46" name="Gerade Verbindung mit Pfeil 45"/>
          <p:cNvCxnSpPr/>
          <p:nvPr/>
        </p:nvCxnSpPr>
        <p:spPr bwMode="auto">
          <a:xfrm flipH="1">
            <a:off x="2688843" y="3458405"/>
            <a:ext cx="212079" cy="3648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Textfeld 46"/>
          <p:cNvSpPr txBox="1"/>
          <p:nvPr/>
        </p:nvSpPr>
        <p:spPr>
          <a:xfrm>
            <a:off x="2351295" y="3467394"/>
            <a:ext cx="1487163" cy="307777"/>
          </a:xfrm>
          <a:prstGeom prst="rect">
            <a:avLst/>
          </a:prstGeom>
          <a:noFill/>
        </p:spPr>
        <p:txBody>
          <a:bodyPr wrap="square" rtlCol="0">
            <a:spAutoFit/>
          </a:bodyPr>
          <a:lstStyle/>
          <a:p>
            <a:r>
              <a:rPr lang="de-DE" sz="1400" dirty="0" err="1" smtClean="0"/>
              <a:t>no</a:t>
            </a:r>
            <a:endParaRPr lang="de-DE" sz="1400" dirty="0"/>
          </a:p>
        </p:txBody>
      </p:sp>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45</a:t>
            </a:fld>
            <a:endParaRPr lang="de-DE" dirty="0"/>
          </a:p>
        </p:txBody>
      </p:sp>
    </p:spTree>
    <p:extLst>
      <p:ext uri="{BB962C8B-B14F-4D97-AF65-F5344CB8AC3E}">
        <p14:creationId xmlns:p14="http://schemas.microsoft.com/office/powerpoint/2010/main" val="2697873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28625" indent="-342900">
              <a:buFont typeface="+mj-lt"/>
              <a:buAutoNum type="arabicPeriod"/>
            </a:pPr>
            <a:r>
              <a:rPr lang="de-DE" dirty="0" smtClean="0"/>
              <a:t>Chapter: Motivation</a:t>
            </a:r>
          </a:p>
          <a:p>
            <a:pPr marL="428625" indent="-342900">
              <a:buFont typeface="+mj-lt"/>
              <a:buAutoNum type="arabicPeriod"/>
            </a:pPr>
            <a:r>
              <a:rPr lang="de-DE" dirty="0"/>
              <a:t>Chapter: Linear </a:t>
            </a:r>
            <a:r>
              <a:rPr lang="de-DE" dirty="0" smtClean="0"/>
              <a:t>Models</a:t>
            </a:r>
          </a:p>
          <a:p>
            <a:pPr marL="428625" indent="-342900">
              <a:buFont typeface="+mj-lt"/>
              <a:buAutoNum type="arabicPeriod"/>
            </a:pPr>
            <a:r>
              <a:rPr lang="de-DE" dirty="0"/>
              <a:t>Chapter: Loss </a:t>
            </a:r>
            <a:r>
              <a:rPr lang="de-DE" dirty="0" err="1" smtClean="0"/>
              <a:t>functions</a:t>
            </a:r>
            <a:endParaRPr lang="de-DE" dirty="0" smtClean="0"/>
          </a:p>
          <a:p>
            <a:pPr marL="428625" indent="-342900">
              <a:buFont typeface="+mj-lt"/>
              <a:buAutoNum type="arabicPeriod"/>
            </a:pPr>
            <a:r>
              <a:rPr lang="de-DE" b="1" dirty="0" smtClean="0"/>
              <a:t>Chapter: </a:t>
            </a:r>
            <a:r>
              <a:rPr lang="de-DE" b="1" dirty="0" err="1" smtClean="0"/>
              <a:t>Regularization</a:t>
            </a:r>
            <a:r>
              <a:rPr lang="de-DE" b="1" dirty="0" smtClean="0"/>
              <a:t> &amp; Validation</a:t>
            </a:r>
          </a:p>
          <a:p>
            <a:pPr marL="428625" indent="-342900">
              <a:buFont typeface="+mj-lt"/>
              <a:buAutoNum type="arabicPeriod"/>
            </a:pPr>
            <a:r>
              <a:rPr lang="de-DE" dirty="0"/>
              <a:t>Chapter: </a:t>
            </a:r>
            <a:r>
              <a:rPr lang="de-DE" dirty="0" err="1"/>
              <a:t>Practical</a:t>
            </a:r>
            <a:r>
              <a:rPr lang="de-DE" dirty="0"/>
              <a:t> </a:t>
            </a:r>
            <a:r>
              <a:rPr lang="de-DE" dirty="0" err="1" smtClean="0"/>
              <a:t>considerations</a:t>
            </a:r>
            <a:endParaRPr lang="de-DE" b="1" dirty="0"/>
          </a:p>
          <a:p>
            <a:pPr marL="428625" indent="-342900">
              <a:buFont typeface="+mj-lt"/>
              <a:buAutoNum type="arabicPeriod"/>
            </a:pPr>
            <a:r>
              <a:rPr lang="de-DE" dirty="0"/>
              <a:t>Chapter: Summary</a:t>
            </a:r>
            <a:endParaRPr lang="de-DE" dirty="0" smtClean="0"/>
          </a:p>
          <a:p>
            <a:pPr marL="85725" indent="0">
              <a:buNone/>
            </a:pPr>
            <a:endParaRPr lang="de-DE" b="1" u="sng" dirty="0" smtClean="0"/>
          </a:p>
          <a:p>
            <a:pPr marL="85725" indent="0">
              <a:buNone/>
            </a:pPr>
            <a:r>
              <a:rPr lang="de-DE" dirty="0" smtClean="0"/>
              <a:t>  </a:t>
            </a:r>
            <a:endParaRPr lang="de-DE" dirty="0"/>
          </a:p>
        </p:txBody>
      </p:sp>
    </p:spTree>
    <p:extLst>
      <p:ext uri="{BB962C8B-B14F-4D97-AF65-F5344CB8AC3E}">
        <p14:creationId xmlns:p14="http://schemas.microsoft.com/office/powerpoint/2010/main" val="460474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a:t>
            </a:r>
            <a:r>
              <a:rPr lang="de-DE" dirty="0" smtClean="0"/>
              <a:t> </a:t>
            </a:r>
            <a:r>
              <a:rPr lang="de-DE" dirty="0" err="1" smtClean="0"/>
              <a:t>to</a:t>
            </a:r>
            <a:r>
              <a:rPr lang="de-DE" dirty="0" smtClean="0"/>
              <a:t> </a:t>
            </a:r>
            <a:r>
              <a:rPr lang="de-DE" dirty="0" err="1" smtClean="0"/>
              <a:t>choose</a:t>
            </a:r>
            <a:r>
              <a:rPr lang="de-DE" dirty="0" smtClean="0"/>
              <a:t> </a:t>
            </a:r>
            <a:r>
              <a:rPr lang="de-DE" dirty="0" err="1" smtClean="0"/>
              <a:t>the</a:t>
            </a:r>
            <a:r>
              <a:rPr lang="de-DE" dirty="0" smtClean="0"/>
              <a:t> </a:t>
            </a:r>
            <a:r>
              <a:rPr lang="de-DE" dirty="0" err="1" smtClean="0"/>
              <a:t>model</a:t>
            </a:r>
            <a:r>
              <a:rPr lang="de-DE" dirty="0" smtClean="0"/>
              <a:t>? </a:t>
            </a:r>
            <a:endParaRPr lang="de-DE" dirty="0"/>
          </a:p>
        </p:txBody>
      </p:sp>
      <p:sp>
        <p:nvSpPr>
          <p:cNvPr id="3" name="Inhaltsplatzhalter 2"/>
          <p:cNvSpPr>
            <a:spLocks noGrp="1"/>
          </p:cNvSpPr>
          <p:nvPr>
            <p:ph idx="4294967295"/>
          </p:nvPr>
        </p:nvSpPr>
        <p:spPr>
          <a:xfrm>
            <a:off x="1079500" y="1828800"/>
            <a:ext cx="8064500" cy="4343400"/>
          </a:xfrm>
        </p:spPr>
        <p:txBody>
          <a:bodyPr/>
          <a:lstStyle/>
          <a:p>
            <a:pPr marL="0" indent="0">
              <a:buNone/>
            </a:pPr>
            <a:endParaRPr lang="de-DE" dirty="0" smtClean="0"/>
          </a:p>
          <a:p>
            <a:endParaRPr lang="de-DE" dirty="0"/>
          </a:p>
          <a:p>
            <a:pPr marL="0" indent="0">
              <a:buNone/>
            </a:pPr>
            <a:endParaRPr lang="de-DE" dirty="0"/>
          </a:p>
        </p:txBody>
      </p:sp>
      <p:sp>
        <p:nvSpPr>
          <p:cNvPr id="6" name="Textfeld 5"/>
          <p:cNvSpPr txBox="1"/>
          <p:nvPr/>
        </p:nvSpPr>
        <p:spPr>
          <a:xfrm>
            <a:off x="998288" y="4642251"/>
            <a:ext cx="3168352" cy="707886"/>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t>Not </a:t>
            </a:r>
            <a:r>
              <a:rPr lang="de-DE" sz="2000" dirty="0" err="1" smtClean="0"/>
              <a:t>enough</a:t>
            </a:r>
            <a:r>
              <a:rPr lang="de-DE" sz="2000" dirty="0" smtClean="0"/>
              <a:t> </a:t>
            </a:r>
            <a:r>
              <a:rPr lang="de-DE" sz="2000" dirty="0" err="1" smtClean="0"/>
              <a:t>features</a:t>
            </a:r>
            <a:endParaRPr lang="de-DE" sz="2000" dirty="0" smtClean="0"/>
          </a:p>
          <a:p>
            <a:pPr marL="342900" indent="-342900">
              <a:buFont typeface="Arial" panose="020B0604020202020204" pitchFamily="34" charset="0"/>
              <a:buChar char="•"/>
            </a:pPr>
            <a:r>
              <a:rPr lang="de-DE" sz="2000" dirty="0" err="1" smtClean="0"/>
              <a:t>Wrong</a:t>
            </a:r>
            <a:r>
              <a:rPr lang="de-DE" sz="2000" dirty="0" smtClean="0"/>
              <a:t> </a:t>
            </a:r>
            <a:r>
              <a:rPr lang="de-DE" sz="2000" dirty="0" err="1" smtClean="0"/>
              <a:t>structure</a:t>
            </a:r>
            <a:endParaRPr lang="de-DE" sz="2000" dirty="0"/>
          </a:p>
        </p:txBody>
      </p:sp>
      <p:sp>
        <p:nvSpPr>
          <p:cNvPr id="9" name="Textfeld 8"/>
          <p:cNvSpPr txBox="1"/>
          <p:nvPr/>
        </p:nvSpPr>
        <p:spPr>
          <a:xfrm>
            <a:off x="5040833" y="4642001"/>
            <a:ext cx="3168352" cy="707886"/>
          </a:xfrm>
          <a:prstGeom prst="rect">
            <a:avLst/>
          </a:prstGeom>
          <a:noFill/>
        </p:spPr>
        <p:txBody>
          <a:bodyPr wrap="square" rtlCol="0">
            <a:spAutoFit/>
          </a:bodyPr>
          <a:lstStyle/>
          <a:p>
            <a:pPr marL="342900" indent="-342900">
              <a:buFont typeface="Arial" panose="020B0604020202020204" pitchFamily="34" charset="0"/>
              <a:buChar char="•"/>
            </a:pPr>
            <a:r>
              <a:rPr lang="de-DE" sz="2000" dirty="0" err="1" smtClean="0"/>
              <a:t>Too</a:t>
            </a:r>
            <a:r>
              <a:rPr lang="de-DE" sz="2000" dirty="0" smtClean="0"/>
              <a:t> </a:t>
            </a:r>
            <a:r>
              <a:rPr lang="de-DE" sz="2000" dirty="0" err="1" smtClean="0"/>
              <a:t>many</a:t>
            </a:r>
            <a:r>
              <a:rPr lang="de-DE" sz="2000" dirty="0" smtClean="0"/>
              <a:t> </a:t>
            </a:r>
            <a:r>
              <a:rPr lang="de-DE" sz="2000" dirty="0" err="1" smtClean="0"/>
              <a:t>features</a:t>
            </a:r>
            <a:endParaRPr lang="de-DE" sz="2000" dirty="0" smtClean="0"/>
          </a:p>
          <a:p>
            <a:pPr marL="342900" indent="-342900">
              <a:buFont typeface="Arial" panose="020B0604020202020204" pitchFamily="34" charset="0"/>
              <a:buChar char="•"/>
            </a:pPr>
            <a:r>
              <a:rPr lang="de-DE" sz="2000" dirty="0" err="1" smtClean="0"/>
              <a:t>Unrelevant</a:t>
            </a:r>
            <a:r>
              <a:rPr lang="de-DE" sz="2000" dirty="0" smtClean="0"/>
              <a:t> </a:t>
            </a:r>
            <a:r>
              <a:rPr lang="de-DE" sz="2000" dirty="0" err="1" smtClean="0"/>
              <a:t>features</a:t>
            </a:r>
            <a:endParaRPr lang="de-DE" sz="2000" dirty="0"/>
          </a:p>
        </p:txBody>
      </p:sp>
      <p:cxnSp>
        <p:nvCxnSpPr>
          <p:cNvPr id="11" name="Gerade Verbindung mit Pfeil 10"/>
          <p:cNvCxnSpPr/>
          <p:nvPr/>
        </p:nvCxnSpPr>
        <p:spPr bwMode="auto">
          <a:xfrm>
            <a:off x="1732531" y="4509120"/>
            <a:ext cx="5544616" cy="0"/>
          </a:xfrm>
          <a:prstGeom prst="straightConnector1">
            <a:avLst/>
          </a:prstGeom>
          <a:solidFill>
            <a:schemeClr val="accent1"/>
          </a:solidFill>
          <a:ln w="66675" cap="flat" cmpd="sng" algn="ctr">
            <a:solidFill>
              <a:schemeClr val="tx1"/>
            </a:solidFill>
            <a:prstDash val="solid"/>
            <a:round/>
            <a:headEnd type="triangle" w="med" len="med"/>
            <a:tailEnd type="triangle"/>
          </a:ln>
          <a:effectLst/>
        </p:spPr>
      </p:cxnSp>
      <p:grpSp>
        <p:nvGrpSpPr>
          <p:cNvPr id="44" name="Gruppieren 43"/>
          <p:cNvGrpSpPr/>
          <p:nvPr/>
        </p:nvGrpSpPr>
        <p:grpSpPr>
          <a:xfrm>
            <a:off x="755576" y="1633346"/>
            <a:ext cx="2376533" cy="1655716"/>
            <a:chOff x="795715" y="1813789"/>
            <a:chExt cx="2376533" cy="1655716"/>
          </a:xfrm>
        </p:grpSpPr>
        <p:grpSp>
          <p:nvGrpSpPr>
            <p:cNvPr id="13" name="Gruppieren 12"/>
            <p:cNvGrpSpPr/>
            <p:nvPr/>
          </p:nvGrpSpPr>
          <p:grpSpPr>
            <a:xfrm>
              <a:off x="795715" y="1813789"/>
              <a:ext cx="2376533" cy="1655716"/>
              <a:chOff x="2411760" y="1959728"/>
              <a:chExt cx="5849927" cy="3951489"/>
            </a:xfrm>
          </p:grpSpPr>
          <p:cxnSp>
            <p:nvCxnSpPr>
              <p:cNvPr id="14" name="Gerader Verbinder 13"/>
              <p:cNvCxnSpPr/>
              <p:nvPr/>
            </p:nvCxnSpPr>
            <p:spPr bwMode="auto">
              <a:xfrm flipV="1">
                <a:off x="2439295" y="3828525"/>
                <a:ext cx="5822392" cy="1122530"/>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15" name="Ellipse 14"/>
              <p:cNvSpPr/>
              <p:nvPr/>
            </p:nvSpPr>
            <p:spPr bwMode="auto">
              <a:xfrm>
                <a:off x="2852326" y="3756231"/>
                <a:ext cx="280468" cy="258836"/>
              </a:xfrm>
              <a:prstGeom prst="ellipse">
                <a:avLst/>
              </a:prstGeom>
              <a:solidFill>
                <a:srgbClr val="000000"/>
              </a:solidFill>
              <a:ln w="9525" algn="ctr">
                <a:noFill/>
                <a:round/>
                <a:headEnd/>
                <a:tailEnd/>
              </a:ln>
            </p:spPr>
            <p:txBody>
              <a:bodyPr rtlCol="0" anchor="ctr"/>
              <a:lstStyle/>
              <a:p>
                <a:pPr algn="ctr"/>
                <a:endParaRPr lang="de-DE"/>
              </a:p>
            </p:txBody>
          </p:sp>
          <p:sp>
            <p:nvSpPr>
              <p:cNvPr id="16" name="Ellipse 15"/>
              <p:cNvSpPr/>
              <p:nvPr/>
            </p:nvSpPr>
            <p:spPr bwMode="auto">
              <a:xfrm>
                <a:off x="3031762" y="4284521"/>
                <a:ext cx="280468" cy="258836"/>
              </a:xfrm>
              <a:prstGeom prst="ellipse">
                <a:avLst/>
              </a:prstGeom>
              <a:solidFill>
                <a:srgbClr val="000000"/>
              </a:solidFill>
              <a:ln w="9525" algn="ctr">
                <a:noFill/>
                <a:round/>
                <a:headEnd/>
                <a:tailEnd/>
              </a:ln>
            </p:spPr>
            <p:txBody>
              <a:bodyPr rtlCol="0" anchor="ctr"/>
              <a:lstStyle/>
              <a:p>
                <a:pPr algn="ctr"/>
                <a:endParaRPr lang="de-DE"/>
              </a:p>
            </p:txBody>
          </p:sp>
          <p:cxnSp>
            <p:nvCxnSpPr>
              <p:cNvPr id="17" name="Gerade Verbindung mit Pfeil 16"/>
              <p:cNvCxnSpPr/>
              <p:nvPr/>
            </p:nvCxnSpPr>
            <p:spPr bwMode="auto">
              <a:xfrm>
                <a:off x="2439295" y="1959728"/>
                <a:ext cx="0" cy="3951489"/>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18" name="Gerade Verbindung mit Pfeil 17"/>
              <p:cNvCxnSpPr/>
              <p:nvPr/>
            </p:nvCxnSpPr>
            <p:spPr bwMode="auto">
              <a:xfrm>
                <a:off x="2411760" y="5911217"/>
                <a:ext cx="4608512"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9" name="Ellipse 18"/>
              <p:cNvSpPr/>
              <p:nvPr/>
            </p:nvSpPr>
            <p:spPr bwMode="auto">
              <a:xfrm>
                <a:off x="3447610" y="4331484"/>
                <a:ext cx="280468" cy="258836"/>
              </a:xfrm>
              <a:prstGeom prst="ellipse">
                <a:avLst/>
              </a:prstGeom>
              <a:solidFill>
                <a:srgbClr val="000000"/>
              </a:solidFill>
              <a:ln w="9525" algn="ctr">
                <a:noFill/>
                <a:round/>
                <a:headEnd/>
                <a:tailEnd/>
              </a:ln>
            </p:spPr>
            <p:txBody>
              <a:bodyPr rtlCol="0" anchor="ctr"/>
              <a:lstStyle/>
              <a:p>
                <a:pPr algn="ctr"/>
                <a:endParaRPr lang="de-DE"/>
              </a:p>
            </p:txBody>
          </p:sp>
          <p:sp>
            <p:nvSpPr>
              <p:cNvPr id="20" name="Ellipse 19"/>
              <p:cNvSpPr/>
              <p:nvPr/>
            </p:nvSpPr>
            <p:spPr bwMode="auto">
              <a:xfrm>
                <a:off x="3312230" y="3945344"/>
                <a:ext cx="280468" cy="258836"/>
              </a:xfrm>
              <a:prstGeom prst="ellipse">
                <a:avLst/>
              </a:prstGeom>
              <a:solidFill>
                <a:srgbClr val="000000"/>
              </a:solidFill>
              <a:ln w="9525" algn="ctr">
                <a:noFill/>
                <a:round/>
                <a:headEnd/>
                <a:tailEnd/>
              </a:ln>
            </p:spPr>
            <p:txBody>
              <a:bodyPr rtlCol="0" anchor="ctr"/>
              <a:lstStyle/>
              <a:p>
                <a:pPr algn="ctr"/>
                <a:endParaRPr lang="de-DE"/>
              </a:p>
            </p:txBody>
          </p:sp>
        </p:grpSp>
        <p:sp>
          <p:nvSpPr>
            <p:cNvPr id="21" name="Ellipse 20"/>
            <p:cNvSpPr/>
            <p:nvPr/>
          </p:nvSpPr>
          <p:spPr bwMode="auto">
            <a:xfrm>
              <a:off x="2918748" y="252297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2" name="Ellipse 21"/>
            <p:cNvSpPr/>
            <p:nvPr/>
          </p:nvSpPr>
          <p:spPr bwMode="auto">
            <a:xfrm>
              <a:off x="1360366" y="288745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3" name="Ellipse 22"/>
            <p:cNvSpPr/>
            <p:nvPr/>
          </p:nvSpPr>
          <p:spPr bwMode="auto">
            <a:xfrm>
              <a:off x="1557284" y="2647433"/>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4" name="Ellipse 23"/>
            <p:cNvSpPr/>
            <p:nvPr/>
          </p:nvSpPr>
          <p:spPr bwMode="auto">
            <a:xfrm>
              <a:off x="1419330" y="26004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5" name="Ellipse 24"/>
            <p:cNvSpPr/>
            <p:nvPr/>
          </p:nvSpPr>
          <p:spPr bwMode="auto">
            <a:xfrm>
              <a:off x="1663262" y="31126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6" name="Ellipse 25"/>
            <p:cNvSpPr/>
            <p:nvPr/>
          </p:nvSpPr>
          <p:spPr bwMode="auto">
            <a:xfrm>
              <a:off x="1715700" y="2980771"/>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7" name="Ellipse 26"/>
            <p:cNvSpPr/>
            <p:nvPr/>
          </p:nvSpPr>
          <p:spPr bwMode="auto">
            <a:xfrm>
              <a:off x="1763688" y="2672256"/>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8" name="Ellipse 27"/>
            <p:cNvSpPr/>
            <p:nvPr/>
          </p:nvSpPr>
          <p:spPr bwMode="auto">
            <a:xfrm>
              <a:off x="1877628" y="282890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29" name="Ellipse 28"/>
            <p:cNvSpPr/>
            <p:nvPr/>
          </p:nvSpPr>
          <p:spPr bwMode="auto">
            <a:xfrm>
              <a:off x="1894856" y="303008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0" name="Ellipse 29"/>
            <p:cNvSpPr/>
            <p:nvPr/>
          </p:nvSpPr>
          <p:spPr bwMode="auto">
            <a:xfrm>
              <a:off x="2028890" y="291603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1" name="Ellipse 30"/>
            <p:cNvSpPr/>
            <p:nvPr/>
          </p:nvSpPr>
          <p:spPr bwMode="auto">
            <a:xfrm>
              <a:off x="2085860" y="276782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2" name="Ellipse 31"/>
            <p:cNvSpPr/>
            <p:nvPr/>
          </p:nvSpPr>
          <p:spPr bwMode="auto">
            <a:xfrm>
              <a:off x="2199800" y="2638873"/>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3" name="Ellipse 32"/>
            <p:cNvSpPr/>
            <p:nvPr/>
          </p:nvSpPr>
          <p:spPr bwMode="auto">
            <a:xfrm>
              <a:off x="2190665" y="288048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4" name="Ellipse 33"/>
            <p:cNvSpPr/>
            <p:nvPr/>
          </p:nvSpPr>
          <p:spPr bwMode="auto">
            <a:xfrm>
              <a:off x="2294092" y="2773406"/>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5" name="Ellipse 34"/>
            <p:cNvSpPr/>
            <p:nvPr/>
          </p:nvSpPr>
          <p:spPr bwMode="auto">
            <a:xfrm>
              <a:off x="2369126" y="261673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6" name="Ellipse 35"/>
            <p:cNvSpPr/>
            <p:nvPr/>
          </p:nvSpPr>
          <p:spPr bwMode="auto">
            <a:xfrm>
              <a:off x="2369126" y="2902297"/>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7" name="Ellipse 36"/>
            <p:cNvSpPr/>
            <p:nvPr/>
          </p:nvSpPr>
          <p:spPr bwMode="auto">
            <a:xfrm>
              <a:off x="2464978" y="2453041"/>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8" name="Ellipse 37"/>
            <p:cNvSpPr/>
            <p:nvPr/>
          </p:nvSpPr>
          <p:spPr bwMode="auto">
            <a:xfrm>
              <a:off x="2656146" y="26004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39" name="Ellipse 38"/>
            <p:cNvSpPr/>
            <p:nvPr/>
          </p:nvSpPr>
          <p:spPr bwMode="auto">
            <a:xfrm>
              <a:off x="2733170" y="2774677"/>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40" name="Ellipse 39"/>
            <p:cNvSpPr/>
            <p:nvPr/>
          </p:nvSpPr>
          <p:spPr bwMode="auto">
            <a:xfrm>
              <a:off x="2814320" y="2658684"/>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41" name="Ellipse 40"/>
            <p:cNvSpPr/>
            <p:nvPr/>
          </p:nvSpPr>
          <p:spPr bwMode="auto">
            <a:xfrm>
              <a:off x="2764314" y="2522322"/>
              <a:ext cx="113940" cy="108455"/>
            </a:xfrm>
            <a:prstGeom prst="ellipse">
              <a:avLst/>
            </a:prstGeom>
            <a:solidFill>
              <a:srgbClr val="000000"/>
            </a:solidFill>
            <a:ln w="9525" algn="ctr">
              <a:noFill/>
              <a:round/>
              <a:headEnd/>
              <a:tailEnd/>
            </a:ln>
          </p:spPr>
          <p:txBody>
            <a:bodyPr rtlCol="0" anchor="ctr"/>
            <a:lstStyle/>
            <a:p>
              <a:pPr algn="ctr"/>
              <a:endParaRPr lang="de-DE"/>
            </a:p>
          </p:txBody>
        </p:sp>
      </p:grpSp>
      <p:grpSp>
        <p:nvGrpSpPr>
          <p:cNvPr id="45" name="Gruppieren 44"/>
          <p:cNvGrpSpPr/>
          <p:nvPr/>
        </p:nvGrpSpPr>
        <p:grpSpPr>
          <a:xfrm>
            <a:off x="3468034" y="1671051"/>
            <a:ext cx="2236973" cy="1655716"/>
            <a:chOff x="795715" y="1813789"/>
            <a:chExt cx="2236973" cy="1655716"/>
          </a:xfrm>
        </p:grpSpPr>
        <p:grpSp>
          <p:nvGrpSpPr>
            <p:cNvPr id="46" name="Gruppieren 45"/>
            <p:cNvGrpSpPr/>
            <p:nvPr/>
          </p:nvGrpSpPr>
          <p:grpSpPr>
            <a:xfrm>
              <a:off x="795715" y="1813789"/>
              <a:ext cx="1872208" cy="1655716"/>
              <a:chOff x="2411760" y="1959728"/>
              <a:chExt cx="4608512" cy="3951489"/>
            </a:xfrm>
          </p:grpSpPr>
          <p:sp>
            <p:nvSpPr>
              <p:cNvPr id="69" name="Ellipse 68"/>
              <p:cNvSpPr/>
              <p:nvPr/>
            </p:nvSpPr>
            <p:spPr bwMode="auto">
              <a:xfrm>
                <a:off x="2852326" y="3756231"/>
                <a:ext cx="280468" cy="258836"/>
              </a:xfrm>
              <a:prstGeom prst="ellipse">
                <a:avLst/>
              </a:prstGeom>
              <a:solidFill>
                <a:srgbClr val="000000"/>
              </a:solidFill>
              <a:ln w="9525" algn="ctr">
                <a:noFill/>
                <a:round/>
                <a:headEnd/>
                <a:tailEnd/>
              </a:ln>
            </p:spPr>
            <p:txBody>
              <a:bodyPr rtlCol="0" anchor="ctr"/>
              <a:lstStyle/>
              <a:p>
                <a:pPr algn="ctr"/>
                <a:endParaRPr lang="de-DE"/>
              </a:p>
            </p:txBody>
          </p:sp>
          <p:sp>
            <p:nvSpPr>
              <p:cNvPr id="70" name="Ellipse 69"/>
              <p:cNvSpPr/>
              <p:nvPr/>
            </p:nvSpPr>
            <p:spPr bwMode="auto">
              <a:xfrm>
                <a:off x="3031762" y="4284521"/>
                <a:ext cx="280468" cy="258836"/>
              </a:xfrm>
              <a:prstGeom prst="ellipse">
                <a:avLst/>
              </a:prstGeom>
              <a:solidFill>
                <a:srgbClr val="000000"/>
              </a:solidFill>
              <a:ln w="9525" algn="ctr">
                <a:noFill/>
                <a:round/>
                <a:headEnd/>
                <a:tailEnd/>
              </a:ln>
            </p:spPr>
            <p:txBody>
              <a:bodyPr rtlCol="0" anchor="ctr"/>
              <a:lstStyle/>
              <a:p>
                <a:pPr algn="ctr"/>
                <a:endParaRPr lang="de-DE"/>
              </a:p>
            </p:txBody>
          </p:sp>
          <p:cxnSp>
            <p:nvCxnSpPr>
              <p:cNvPr id="71" name="Gerade Verbindung mit Pfeil 70"/>
              <p:cNvCxnSpPr/>
              <p:nvPr/>
            </p:nvCxnSpPr>
            <p:spPr bwMode="auto">
              <a:xfrm>
                <a:off x="2439295" y="1959728"/>
                <a:ext cx="0" cy="3951489"/>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72" name="Gerade Verbindung mit Pfeil 71"/>
              <p:cNvCxnSpPr/>
              <p:nvPr/>
            </p:nvCxnSpPr>
            <p:spPr bwMode="auto">
              <a:xfrm>
                <a:off x="2411760" y="5911217"/>
                <a:ext cx="4608512"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73" name="Ellipse 72"/>
              <p:cNvSpPr/>
              <p:nvPr/>
            </p:nvSpPr>
            <p:spPr bwMode="auto">
              <a:xfrm>
                <a:off x="3447610" y="4331484"/>
                <a:ext cx="280468" cy="258836"/>
              </a:xfrm>
              <a:prstGeom prst="ellipse">
                <a:avLst/>
              </a:prstGeom>
              <a:solidFill>
                <a:srgbClr val="000000"/>
              </a:solidFill>
              <a:ln w="9525" algn="ctr">
                <a:noFill/>
                <a:round/>
                <a:headEnd/>
                <a:tailEnd/>
              </a:ln>
            </p:spPr>
            <p:txBody>
              <a:bodyPr rtlCol="0" anchor="ctr"/>
              <a:lstStyle/>
              <a:p>
                <a:pPr algn="ctr"/>
                <a:endParaRPr lang="de-DE"/>
              </a:p>
            </p:txBody>
          </p:sp>
          <p:sp>
            <p:nvSpPr>
              <p:cNvPr id="74" name="Ellipse 73"/>
              <p:cNvSpPr/>
              <p:nvPr/>
            </p:nvSpPr>
            <p:spPr bwMode="auto">
              <a:xfrm>
                <a:off x="3312230" y="3945344"/>
                <a:ext cx="280468" cy="258836"/>
              </a:xfrm>
              <a:prstGeom prst="ellipse">
                <a:avLst/>
              </a:prstGeom>
              <a:solidFill>
                <a:srgbClr val="000000"/>
              </a:solidFill>
              <a:ln w="9525" algn="ctr">
                <a:noFill/>
                <a:round/>
                <a:headEnd/>
                <a:tailEnd/>
              </a:ln>
            </p:spPr>
            <p:txBody>
              <a:bodyPr rtlCol="0" anchor="ctr"/>
              <a:lstStyle/>
              <a:p>
                <a:pPr algn="ctr"/>
                <a:endParaRPr lang="de-DE"/>
              </a:p>
            </p:txBody>
          </p:sp>
        </p:grpSp>
        <p:sp>
          <p:nvSpPr>
            <p:cNvPr id="47" name="Ellipse 46"/>
            <p:cNvSpPr/>
            <p:nvPr/>
          </p:nvSpPr>
          <p:spPr bwMode="auto">
            <a:xfrm>
              <a:off x="2918748" y="252297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48" name="Ellipse 47"/>
            <p:cNvSpPr/>
            <p:nvPr/>
          </p:nvSpPr>
          <p:spPr bwMode="auto">
            <a:xfrm>
              <a:off x="1360366" y="288745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49" name="Ellipse 48"/>
            <p:cNvSpPr/>
            <p:nvPr/>
          </p:nvSpPr>
          <p:spPr bwMode="auto">
            <a:xfrm>
              <a:off x="1557284" y="2647433"/>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0" name="Ellipse 49"/>
            <p:cNvSpPr/>
            <p:nvPr/>
          </p:nvSpPr>
          <p:spPr bwMode="auto">
            <a:xfrm>
              <a:off x="1419330" y="26004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1" name="Ellipse 50"/>
            <p:cNvSpPr/>
            <p:nvPr/>
          </p:nvSpPr>
          <p:spPr bwMode="auto">
            <a:xfrm>
              <a:off x="1663262" y="31126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2" name="Ellipse 51"/>
            <p:cNvSpPr/>
            <p:nvPr/>
          </p:nvSpPr>
          <p:spPr bwMode="auto">
            <a:xfrm>
              <a:off x="1715700" y="2980771"/>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3" name="Ellipse 52"/>
            <p:cNvSpPr/>
            <p:nvPr/>
          </p:nvSpPr>
          <p:spPr bwMode="auto">
            <a:xfrm>
              <a:off x="1763688" y="2672256"/>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4" name="Ellipse 53"/>
            <p:cNvSpPr/>
            <p:nvPr/>
          </p:nvSpPr>
          <p:spPr bwMode="auto">
            <a:xfrm>
              <a:off x="1877628" y="282890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5" name="Ellipse 54"/>
            <p:cNvSpPr/>
            <p:nvPr/>
          </p:nvSpPr>
          <p:spPr bwMode="auto">
            <a:xfrm>
              <a:off x="1894856" y="303008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6" name="Ellipse 55"/>
            <p:cNvSpPr/>
            <p:nvPr/>
          </p:nvSpPr>
          <p:spPr bwMode="auto">
            <a:xfrm>
              <a:off x="2028890" y="291603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7" name="Ellipse 56"/>
            <p:cNvSpPr/>
            <p:nvPr/>
          </p:nvSpPr>
          <p:spPr bwMode="auto">
            <a:xfrm>
              <a:off x="2085860" y="276782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8" name="Ellipse 57"/>
            <p:cNvSpPr/>
            <p:nvPr/>
          </p:nvSpPr>
          <p:spPr bwMode="auto">
            <a:xfrm>
              <a:off x="2199800" y="2638873"/>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59" name="Ellipse 58"/>
            <p:cNvSpPr/>
            <p:nvPr/>
          </p:nvSpPr>
          <p:spPr bwMode="auto">
            <a:xfrm>
              <a:off x="2190665" y="288048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0" name="Ellipse 59"/>
            <p:cNvSpPr/>
            <p:nvPr/>
          </p:nvSpPr>
          <p:spPr bwMode="auto">
            <a:xfrm>
              <a:off x="2294092" y="2773406"/>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1" name="Ellipse 60"/>
            <p:cNvSpPr/>
            <p:nvPr/>
          </p:nvSpPr>
          <p:spPr bwMode="auto">
            <a:xfrm>
              <a:off x="2369126" y="261673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2" name="Ellipse 61"/>
            <p:cNvSpPr/>
            <p:nvPr/>
          </p:nvSpPr>
          <p:spPr bwMode="auto">
            <a:xfrm>
              <a:off x="2369126" y="2902297"/>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3" name="Ellipse 62"/>
            <p:cNvSpPr/>
            <p:nvPr/>
          </p:nvSpPr>
          <p:spPr bwMode="auto">
            <a:xfrm>
              <a:off x="2464978" y="2453041"/>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4" name="Ellipse 63"/>
            <p:cNvSpPr/>
            <p:nvPr/>
          </p:nvSpPr>
          <p:spPr bwMode="auto">
            <a:xfrm>
              <a:off x="2656146" y="26004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5" name="Ellipse 64"/>
            <p:cNvSpPr/>
            <p:nvPr/>
          </p:nvSpPr>
          <p:spPr bwMode="auto">
            <a:xfrm>
              <a:off x="2733170" y="2774677"/>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6" name="Ellipse 65"/>
            <p:cNvSpPr/>
            <p:nvPr/>
          </p:nvSpPr>
          <p:spPr bwMode="auto">
            <a:xfrm>
              <a:off x="2814320" y="2658684"/>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67" name="Ellipse 66"/>
            <p:cNvSpPr/>
            <p:nvPr/>
          </p:nvSpPr>
          <p:spPr bwMode="auto">
            <a:xfrm>
              <a:off x="2764314" y="2522322"/>
              <a:ext cx="113940" cy="108455"/>
            </a:xfrm>
            <a:prstGeom prst="ellipse">
              <a:avLst/>
            </a:prstGeom>
            <a:solidFill>
              <a:srgbClr val="000000"/>
            </a:solidFill>
            <a:ln w="9525" algn="ctr">
              <a:noFill/>
              <a:round/>
              <a:headEnd/>
              <a:tailEnd/>
            </a:ln>
          </p:spPr>
          <p:txBody>
            <a:bodyPr rtlCol="0" anchor="ctr"/>
            <a:lstStyle/>
            <a:p>
              <a:pPr algn="ctr"/>
              <a:endParaRPr lang="de-DE"/>
            </a:p>
          </p:txBody>
        </p:sp>
      </p:grpSp>
      <p:sp>
        <p:nvSpPr>
          <p:cNvPr id="75" name="Freihandform 74"/>
          <p:cNvSpPr/>
          <p:nvPr/>
        </p:nvSpPr>
        <p:spPr bwMode="auto">
          <a:xfrm>
            <a:off x="3543300" y="2305050"/>
            <a:ext cx="2311400" cy="483058"/>
          </a:xfrm>
          <a:custGeom>
            <a:avLst/>
            <a:gdLst>
              <a:gd name="connsiteX0" fmla="*/ 0 w 2311400"/>
              <a:gd name="connsiteY0" fmla="*/ 69850 h 483058"/>
              <a:gd name="connsiteX1" fmla="*/ 901700 w 2311400"/>
              <a:gd name="connsiteY1" fmla="*/ 482600 h 483058"/>
              <a:gd name="connsiteX2" fmla="*/ 2311400 w 2311400"/>
              <a:gd name="connsiteY2" fmla="*/ 0 h 483058"/>
            </a:gdLst>
            <a:ahLst/>
            <a:cxnLst>
              <a:cxn ang="0">
                <a:pos x="connsiteX0" y="connsiteY0"/>
              </a:cxn>
              <a:cxn ang="0">
                <a:pos x="connsiteX1" y="connsiteY1"/>
              </a:cxn>
              <a:cxn ang="0">
                <a:pos x="connsiteX2" y="connsiteY2"/>
              </a:cxn>
            </a:cxnLst>
            <a:rect l="l" t="t" r="r" b="b"/>
            <a:pathLst>
              <a:path w="2311400" h="483058">
                <a:moveTo>
                  <a:pt x="0" y="69850"/>
                </a:moveTo>
                <a:cubicBezTo>
                  <a:pt x="258233" y="282046"/>
                  <a:pt x="516467" y="494242"/>
                  <a:pt x="901700" y="482600"/>
                </a:cubicBezTo>
                <a:cubicBezTo>
                  <a:pt x="1286933" y="470958"/>
                  <a:pt x="1799166" y="235479"/>
                  <a:pt x="2311400" y="0"/>
                </a:cubicBezTo>
              </a:path>
            </a:pathLst>
          </a:custGeom>
          <a:noFill/>
          <a:ln w="76200" algn="ctr">
            <a:solidFill>
              <a:srgbClr val="FF0000"/>
            </a:solidFill>
            <a:round/>
            <a:headEnd/>
            <a:tailEnd/>
          </a:ln>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grpSp>
        <p:nvGrpSpPr>
          <p:cNvPr id="76" name="Gruppieren 75"/>
          <p:cNvGrpSpPr/>
          <p:nvPr/>
        </p:nvGrpSpPr>
        <p:grpSpPr>
          <a:xfrm>
            <a:off x="6353267" y="1700369"/>
            <a:ext cx="2236973" cy="1655716"/>
            <a:chOff x="795715" y="1813789"/>
            <a:chExt cx="2236973" cy="1655716"/>
          </a:xfrm>
        </p:grpSpPr>
        <p:grpSp>
          <p:nvGrpSpPr>
            <p:cNvPr id="77" name="Gruppieren 76"/>
            <p:cNvGrpSpPr/>
            <p:nvPr/>
          </p:nvGrpSpPr>
          <p:grpSpPr>
            <a:xfrm>
              <a:off x="795715" y="1813789"/>
              <a:ext cx="1872208" cy="1655716"/>
              <a:chOff x="2411760" y="1959728"/>
              <a:chExt cx="4608512" cy="3951489"/>
            </a:xfrm>
          </p:grpSpPr>
          <p:sp>
            <p:nvSpPr>
              <p:cNvPr id="100" name="Ellipse 99"/>
              <p:cNvSpPr/>
              <p:nvPr/>
            </p:nvSpPr>
            <p:spPr bwMode="auto">
              <a:xfrm>
                <a:off x="2852326" y="3756231"/>
                <a:ext cx="280468" cy="258836"/>
              </a:xfrm>
              <a:prstGeom prst="ellipse">
                <a:avLst/>
              </a:prstGeom>
              <a:solidFill>
                <a:srgbClr val="000000"/>
              </a:solidFill>
              <a:ln w="9525" algn="ctr">
                <a:noFill/>
                <a:round/>
                <a:headEnd/>
                <a:tailEnd/>
              </a:ln>
            </p:spPr>
            <p:txBody>
              <a:bodyPr rtlCol="0" anchor="ctr"/>
              <a:lstStyle/>
              <a:p>
                <a:pPr algn="ctr"/>
                <a:endParaRPr lang="de-DE"/>
              </a:p>
            </p:txBody>
          </p:sp>
          <p:sp>
            <p:nvSpPr>
              <p:cNvPr id="101" name="Ellipse 100"/>
              <p:cNvSpPr/>
              <p:nvPr/>
            </p:nvSpPr>
            <p:spPr bwMode="auto">
              <a:xfrm>
                <a:off x="3031762" y="4284521"/>
                <a:ext cx="280468" cy="258836"/>
              </a:xfrm>
              <a:prstGeom prst="ellipse">
                <a:avLst/>
              </a:prstGeom>
              <a:solidFill>
                <a:srgbClr val="000000"/>
              </a:solidFill>
              <a:ln w="9525" algn="ctr">
                <a:noFill/>
                <a:round/>
                <a:headEnd/>
                <a:tailEnd/>
              </a:ln>
            </p:spPr>
            <p:txBody>
              <a:bodyPr rtlCol="0" anchor="ctr"/>
              <a:lstStyle/>
              <a:p>
                <a:pPr algn="ctr"/>
                <a:endParaRPr lang="de-DE"/>
              </a:p>
            </p:txBody>
          </p:sp>
          <p:cxnSp>
            <p:nvCxnSpPr>
              <p:cNvPr id="102" name="Gerade Verbindung mit Pfeil 101"/>
              <p:cNvCxnSpPr/>
              <p:nvPr/>
            </p:nvCxnSpPr>
            <p:spPr bwMode="auto">
              <a:xfrm>
                <a:off x="2439295" y="1959728"/>
                <a:ext cx="0" cy="3951489"/>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103" name="Gerade Verbindung mit Pfeil 102"/>
              <p:cNvCxnSpPr/>
              <p:nvPr/>
            </p:nvCxnSpPr>
            <p:spPr bwMode="auto">
              <a:xfrm>
                <a:off x="2411760" y="5911217"/>
                <a:ext cx="4608512"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04" name="Ellipse 103"/>
              <p:cNvSpPr/>
              <p:nvPr/>
            </p:nvSpPr>
            <p:spPr bwMode="auto">
              <a:xfrm>
                <a:off x="3447610" y="4331484"/>
                <a:ext cx="280468" cy="258836"/>
              </a:xfrm>
              <a:prstGeom prst="ellipse">
                <a:avLst/>
              </a:prstGeom>
              <a:solidFill>
                <a:srgbClr val="000000"/>
              </a:solidFill>
              <a:ln w="9525" algn="ctr">
                <a:noFill/>
                <a:round/>
                <a:headEnd/>
                <a:tailEnd/>
              </a:ln>
            </p:spPr>
            <p:txBody>
              <a:bodyPr rtlCol="0" anchor="ctr"/>
              <a:lstStyle/>
              <a:p>
                <a:pPr algn="ctr"/>
                <a:endParaRPr lang="de-DE"/>
              </a:p>
            </p:txBody>
          </p:sp>
          <p:sp>
            <p:nvSpPr>
              <p:cNvPr id="105" name="Ellipse 104"/>
              <p:cNvSpPr/>
              <p:nvPr/>
            </p:nvSpPr>
            <p:spPr bwMode="auto">
              <a:xfrm>
                <a:off x="3312230" y="3945344"/>
                <a:ext cx="280468" cy="258836"/>
              </a:xfrm>
              <a:prstGeom prst="ellipse">
                <a:avLst/>
              </a:prstGeom>
              <a:solidFill>
                <a:srgbClr val="000000"/>
              </a:solidFill>
              <a:ln w="9525" algn="ctr">
                <a:noFill/>
                <a:round/>
                <a:headEnd/>
                <a:tailEnd/>
              </a:ln>
            </p:spPr>
            <p:txBody>
              <a:bodyPr rtlCol="0" anchor="ctr"/>
              <a:lstStyle/>
              <a:p>
                <a:pPr algn="ctr"/>
                <a:endParaRPr lang="de-DE"/>
              </a:p>
            </p:txBody>
          </p:sp>
        </p:grpSp>
        <p:sp>
          <p:nvSpPr>
            <p:cNvPr id="78" name="Ellipse 77"/>
            <p:cNvSpPr/>
            <p:nvPr/>
          </p:nvSpPr>
          <p:spPr bwMode="auto">
            <a:xfrm>
              <a:off x="2918748" y="252297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79" name="Ellipse 78"/>
            <p:cNvSpPr/>
            <p:nvPr/>
          </p:nvSpPr>
          <p:spPr bwMode="auto">
            <a:xfrm>
              <a:off x="1360366" y="288745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0" name="Ellipse 79"/>
            <p:cNvSpPr/>
            <p:nvPr/>
          </p:nvSpPr>
          <p:spPr bwMode="auto">
            <a:xfrm>
              <a:off x="1557284" y="2647433"/>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1" name="Ellipse 80"/>
            <p:cNvSpPr/>
            <p:nvPr/>
          </p:nvSpPr>
          <p:spPr bwMode="auto">
            <a:xfrm>
              <a:off x="1419330" y="26004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2" name="Ellipse 81"/>
            <p:cNvSpPr/>
            <p:nvPr/>
          </p:nvSpPr>
          <p:spPr bwMode="auto">
            <a:xfrm>
              <a:off x="1663262" y="31126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3" name="Ellipse 82"/>
            <p:cNvSpPr/>
            <p:nvPr/>
          </p:nvSpPr>
          <p:spPr bwMode="auto">
            <a:xfrm>
              <a:off x="1715700" y="2980771"/>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4" name="Ellipse 83"/>
            <p:cNvSpPr/>
            <p:nvPr/>
          </p:nvSpPr>
          <p:spPr bwMode="auto">
            <a:xfrm>
              <a:off x="1763688" y="2672256"/>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5" name="Ellipse 84"/>
            <p:cNvSpPr/>
            <p:nvPr/>
          </p:nvSpPr>
          <p:spPr bwMode="auto">
            <a:xfrm>
              <a:off x="1877628" y="282890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6" name="Ellipse 85"/>
            <p:cNvSpPr/>
            <p:nvPr/>
          </p:nvSpPr>
          <p:spPr bwMode="auto">
            <a:xfrm>
              <a:off x="1894856" y="303008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7" name="Ellipse 86"/>
            <p:cNvSpPr/>
            <p:nvPr/>
          </p:nvSpPr>
          <p:spPr bwMode="auto">
            <a:xfrm>
              <a:off x="2028890" y="291603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8" name="Ellipse 87"/>
            <p:cNvSpPr/>
            <p:nvPr/>
          </p:nvSpPr>
          <p:spPr bwMode="auto">
            <a:xfrm>
              <a:off x="2085860" y="276782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89" name="Ellipse 88"/>
            <p:cNvSpPr/>
            <p:nvPr/>
          </p:nvSpPr>
          <p:spPr bwMode="auto">
            <a:xfrm>
              <a:off x="2199800" y="2638873"/>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0" name="Ellipse 89"/>
            <p:cNvSpPr/>
            <p:nvPr/>
          </p:nvSpPr>
          <p:spPr bwMode="auto">
            <a:xfrm>
              <a:off x="2190665" y="2880485"/>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1" name="Ellipse 90"/>
            <p:cNvSpPr/>
            <p:nvPr/>
          </p:nvSpPr>
          <p:spPr bwMode="auto">
            <a:xfrm>
              <a:off x="2294092" y="2773406"/>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2" name="Ellipse 91"/>
            <p:cNvSpPr/>
            <p:nvPr/>
          </p:nvSpPr>
          <p:spPr bwMode="auto">
            <a:xfrm>
              <a:off x="2369126" y="2616738"/>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3" name="Ellipse 92"/>
            <p:cNvSpPr/>
            <p:nvPr/>
          </p:nvSpPr>
          <p:spPr bwMode="auto">
            <a:xfrm>
              <a:off x="2369126" y="2902297"/>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4" name="Ellipse 93"/>
            <p:cNvSpPr/>
            <p:nvPr/>
          </p:nvSpPr>
          <p:spPr bwMode="auto">
            <a:xfrm>
              <a:off x="2464978" y="2453041"/>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5" name="Ellipse 94"/>
            <p:cNvSpPr/>
            <p:nvPr/>
          </p:nvSpPr>
          <p:spPr bwMode="auto">
            <a:xfrm>
              <a:off x="2656146" y="2600492"/>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6" name="Ellipse 95"/>
            <p:cNvSpPr/>
            <p:nvPr/>
          </p:nvSpPr>
          <p:spPr bwMode="auto">
            <a:xfrm>
              <a:off x="2733170" y="2774677"/>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7" name="Ellipse 96"/>
            <p:cNvSpPr/>
            <p:nvPr/>
          </p:nvSpPr>
          <p:spPr bwMode="auto">
            <a:xfrm>
              <a:off x="2814320" y="2658684"/>
              <a:ext cx="113940" cy="108455"/>
            </a:xfrm>
            <a:prstGeom prst="ellipse">
              <a:avLst/>
            </a:prstGeom>
            <a:solidFill>
              <a:srgbClr val="000000"/>
            </a:solidFill>
            <a:ln w="9525" algn="ctr">
              <a:noFill/>
              <a:round/>
              <a:headEnd/>
              <a:tailEnd/>
            </a:ln>
          </p:spPr>
          <p:txBody>
            <a:bodyPr rtlCol="0" anchor="ctr"/>
            <a:lstStyle/>
            <a:p>
              <a:pPr algn="ctr"/>
              <a:endParaRPr lang="de-DE"/>
            </a:p>
          </p:txBody>
        </p:sp>
        <p:sp>
          <p:nvSpPr>
            <p:cNvPr id="98" name="Ellipse 97"/>
            <p:cNvSpPr/>
            <p:nvPr/>
          </p:nvSpPr>
          <p:spPr bwMode="auto">
            <a:xfrm>
              <a:off x="2764314" y="2522322"/>
              <a:ext cx="113940" cy="108455"/>
            </a:xfrm>
            <a:prstGeom prst="ellipse">
              <a:avLst/>
            </a:prstGeom>
            <a:solidFill>
              <a:srgbClr val="000000"/>
            </a:solidFill>
            <a:ln w="9525" algn="ctr">
              <a:noFill/>
              <a:round/>
              <a:headEnd/>
              <a:tailEnd/>
            </a:ln>
          </p:spPr>
          <p:txBody>
            <a:bodyPr rtlCol="0" anchor="ctr"/>
            <a:lstStyle/>
            <a:p>
              <a:pPr algn="ctr"/>
              <a:endParaRPr lang="de-DE"/>
            </a:p>
          </p:txBody>
        </p:sp>
      </p:grpSp>
      <p:sp>
        <p:nvSpPr>
          <p:cNvPr id="106" name="Freihandform 105"/>
          <p:cNvSpPr/>
          <p:nvPr/>
        </p:nvSpPr>
        <p:spPr bwMode="auto">
          <a:xfrm>
            <a:off x="6388100" y="2139950"/>
            <a:ext cx="2317750" cy="762071"/>
          </a:xfrm>
          <a:custGeom>
            <a:avLst/>
            <a:gdLst>
              <a:gd name="connsiteX0" fmla="*/ 0 w 2317750"/>
              <a:gd name="connsiteY0" fmla="*/ 546100 h 762071"/>
              <a:gd name="connsiteX1" fmla="*/ 381000 w 2317750"/>
              <a:gd name="connsiteY1" fmla="*/ 190500 h 762071"/>
              <a:gd name="connsiteX2" fmla="*/ 527050 w 2317750"/>
              <a:gd name="connsiteY2" fmla="*/ 609600 h 762071"/>
              <a:gd name="connsiteX3" fmla="*/ 857250 w 2317750"/>
              <a:gd name="connsiteY3" fmla="*/ 450850 h 762071"/>
              <a:gd name="connsiteX4" fmla="*/ 1238250 w 2317750"/>
              <a:gd name="connsiteY4" fmla="*/ 762000 h 762071"/>
              <a:gd name="connsiteX5" fmla="*/ 1460500 w 2317750"/>
              <a:gd name="connsiteY5" fmla="*/ 419100 h 762071"/>
              <a:gd name="connsiteX6" fmla="*/ 1593850 w 2317750"/>
              <a:gd name="connsiteY6" fmla="*/ 692150 h 762071"/>
              <a:gd name="connsiteX7" fmla="*/ 1714500 w 2317750"/>
              <a:gd name="connsiteY7" fmla="*/ 298450 h 762071"/>
              <a:gd name="connsiteX8" fmla="*/ 1955800 w 2317750"/>
              <a:gd name="connsiteY8" fmla="*/ 527050 h 762071"/>
              <a:gd name="connsiteX9" fmla="*/ 2317750 w 2317750"/>
              <a:gd name="connsiteY9" fmla="*/ 0 h 7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750" h="762071">
                <a:moveTo>
                  <a:pt x="0" y="546100"/>
                </a:moveTo>
                <a:cubicBezTo>
                  <a:pt x="146579" y="363008"/>
                  <a:pt x="293158" y="179917"/>
                  <a:pt x="381000" y="190500"/>
                </a:cubicBezTo>
                <a:cubicBezTo>
                  <a:pt x="468842" y="201083"/>
                  <a:pt x="447675" y="566208"/>
                  <a:pt x="527050" y="609600"/>
                </a:cubicBezTo>
                <a:cubicBezTo>
                  <a:pt x="606425" y="652992"/>
                  <a:pt x="738717" y="425450"/>
                  <a:pt x="857250" y="450850"/>
                </a:cubicBezTo>
                <a:cubicBezTo>
                  <a:pt x="975783" y="476250"/>
                  <a:pt x="1137708" y="767292"/>
                  <a:pt x="1238250" y="762000"/>
                </a:cubicBezTo>
                <a:cubicBezTo>
                  <a:pt x="1338792" y="756708"/>
                  <a:pt x="1401233" y="430742"/>
                  <a:pt x="1460500" y="419100"/>
                </a:cubicBezTo>
                <a:cubicBezTo>
                  <a:pt x="1519767" y="407458"/>
                  <a:pt x="1551517" y="712258"/>
                  <a:pt x="1593850" y="692150"/>
                </a:cubicBezTo>
                <a:cubicBezTo>
                  <a:pt x="1636183" y="672042"/>
                  <a:pt x="1654175" y="325967"/>
                  <a:pt x="1714500" y="298450"/>
                </a:cubicBezTo>
                <a:cubicBezTo>
                  <a:pt x="1774825" y="270933"/>
                  <a:pt x="1855258" y="576792"/>
                  <a:pt x="1955800" y="527050"/>
                </a:cubicBezTo>
                <a:cubicBezTo>
                  <a:pt x="2056342" y="477308"/>
                  <a:pt x="2187046" y="238654"/>
                  <a:pt x="2317750" y="0"/>
                </a:cubicBezTo>
              </a:path>
            </a:pathLst>
          </a:custGeom>
          <a:noFill/>
          <a:ln w="76200" algn="ctr">
            <a:solidFill>
              <a:srgbClr val="FF0000"/>
            </a:solidFill>
            <a:round/>
            <a:headEnd/>
            <a:tailEnd/>
          </a:ln>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sp>
        <p:nvSpPr>
          <p:cNvPr id="107" name="Textfeld 106"/>
          <p:cNvSpPr txBox="1"/>
          <p:nvPr/>
        </p:nvSpPr>
        <p:spPr>
          <a:xfrm>
            <a:off x="1267337" y="3509732"/>
            <a:ext cx="1553032" cy="400110"/>
          </a:xfrm>
          <a:prstGeom prst="rect">
            <a:avLst/>
          </a:prstGeom>
          <a:noFill/>
        </p:spPr>
        <p:txBody>
          <a:bodyPr wrap="square" rtlCol="0">
            <a:spAutoFit/>
          </a:bodyPr>
          <a:lstStyle/>
          <a:p>
            <a:r>
              <a:rPr lang="de-DE" sz="2000" dirty="0" err="1" smtClean="0"/>
              <a:t>Underfitted</a:t>
            </a:r>
            <a:endParaRPr lang="de-DE" sz="2000" dirty="0"/>
          </a:p>
        </p:txBody>
      </p:sp>
      <p:sp>
        <p:nvSpPr>
          <p:cNvPr id="108" name="Textfeld 107"/>
          <p:cNvSpPr txBox="1"/>
          <p:nvPr/>
        </p:nvSpPr>
        <p:spPr>
          <a:xfrm>
            <a:off x="3827221" y="3509732"/>
            <a:ext cx="1553032" cy="400110"/>
          </a:xfrm>
          <a:prstGeom prst="rect">
            <a:avLst/>
          </a:prstGeom>
          <a:noFill/>
        </p:spPr>
        <p:txBody>
          <a:bodyPr wrap="square" rtlCol="0">
            <a:spAutoFit/>
          </a:bodyPr>
          <a:lstStyle/>
          <a:p>
            <a:r>
              <a:rPr lang="de-DE" sz="2000" dirty="0" err="1" smtClean="0"/>
              <a:t>Well</a:t>
            </a:r>
            <a:r>
              <a:rPr lang="de-DE" sz="2000" dirty="0" smtClean="0"/>
              <a:t> </a:t>
            </a:r>
            <a:r>
              <a:rPr lang="de-DE" sz="2000" dirty="0" err="1" smtClean="0"/>
              <a:t>done</a:t>
            </a:r>
            <a:endParaRPr lang="de-DE" sz="2000" dirty="0"/>
          </a:p>
        </p:txBody>
      </p:sp>
      <p:sp>
        <p:nvSpPr>
          <p:cNvPr id="109" name="Textfeld 108"/>
          <p:cNvSpPr txBox="1"/>
          <p:nvPr/>
        </p:nvSpPr>
        <p:spPr>
          <a:xfrm>
            <a:off x="6875810" y="3509732"/>
            <a:ext cx="1553032" cy="400110"/>
          </a:xfrm>
          <a:prstGeom prst="rect">
            <a:avLst/>
          </a:prstGeom>
          <a:noFill/>
        </p:spPr>
        <p:txBody>
          <a:bodyPr wrap="square" rtlCol="0">
            <a:spAutoFit/>
          </a:bodyPr>
          <a:lstStyle/>
          <a:p>
            <a:r>
              <a:rPr lang="de-DE" sz="2000" dirty="0" err="1" smtClean="0"/>
              <a:t>Overfitted</a:t>
            </a:r>
            <a:endParaRPr lang="de-DE" sz="2000"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47</a:t>
            </a:fld>
            <a:endParaRPr lang="de-DE" dirty="0"/>
          </a:p>
        </p:txBody>
      </p:sp>
    </p:spTree>
    <p:extLst>
      <p:ext uri="{BB962C8B-B14F-4D97-AF65-F5344CB8AC3E}">
        <p14:creationId xmlns:p14="http://schemas.microsoft.com/office/powerpoint/2010/main" val="2092751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3131840" y="1524000"/>
            <a:ext cx="5777132" cy="4106368"/>
          </a:xfrm>
          <a:prstGeom prst="rect">
            <a:avLst/>
          </a:prstGeom>
        </p:spPr>
      </p:pic>
      <p:sp>
        <p:nvSpPr>
          <p:cNvPr id="2" name="Titel 1"/>
          <p:cNvSpPr>
            <a:spLocks noGrp="1"/>
          </p:cNvSpPr>
          <p:nvPr>
            <p:ph type="title"/>
          </p:nvPr>
        </p:nvSpPr>
        <p:spPr/>
        <p:txBody>
          <a:bodyPr/>
          <a:lstStyle/>
          <a:p>
            <a:r>
              <a:rPr lang="de-DE" dirty="0" err="1" smtClean="0"/>
              <a:t>Overfitting</a:t>
            </a:r>
            <a:r>
              <a:rPr lang="de-DE" dirty="0" smtClean="0"/>
              <a:t> – Choice </a:t>
            </a:r>
            <a:r>
              <a:rPr lang="de-DE" dirty="0" err="1" smtClean="0"/>
              <a:t>of</a:t>
            </a:r>
            <a:r>
              <a:rPr lang="de-DE" dirty="0" smtClean="0"/>
              <a:t> </a:t>
            </a:r>
            <a:r>
              <a:rPr lang="de-DE" dirty="0" err="1" smtClean="0"/>
              <a:t>hyperparameters</a:t>
            </a:r>
            <a:endParaRPr lang="de-DE" dirty="0"/>
          </a:p>
        </p:txBody>
      </p:sp>
      <p:sp>
        <p:nvSpPr>
          <p:cNvPr id="3" name="Inhaltsplatzhalter 2"/>
          <p:cNvSpPr>
            <a:spLocks noGrp="1"/>
          </p:cNvSpPr>
          <p:nvPr>
            <p:ph idx="4294967295"/>
          </p:nvPr>
        </p:nvSpPr>
        <p:spPr>
          <a:xfrm>
            <a:off x="571326" y="1828800"/>
            <a:ext cx="2776538" cy="4343400"/>
          </a:xfrm>
        </p:spPr>
        <p:txBody>
          <a:bodyPr/>
          <a:lstStyle/>
          <a:p>
            <a:r>
              <a:rPr lang="de-DE" dirty="0" err="1" smtClean="0"/>
              <a:t>Overfitting</a:t>
            </a:r>
            <a:r>
              <a:rPr lang="de-DE" dirty="0" smtClean="0"/>
              <a:t> </a:t>
            </a:r>
            <a:r>
              <a:rPr lang="de-DE" dirty="0" err="1" smtClean="0"/>
              <a:t>is</a:t>
            </a:r>
            <a:r>
              <a:rPr lang="de-DE" dirty="0" smtClean="0"/>
              <a:t> </a:t>
            </a:r>
            <a:r>
              <a:rPr lang="de-DE" dirty="0" err="1" smtClean="0"/>
              <a:t>the</a:t>
            </a:r>
            <a:r>
              <a:rPr lang="de-DE" dirty="0" smtClean="0"/>
              <a:t> </a:t>
            </a:r>
            <a:r>
              <a:rPr lang="de-DE" dirty="0" err="1" smtClean="0"/>
              <a:t>failure</a:t>
            </a:r>
            <a:r>
              <a:rPr lang="de-DE" dirty="0" smtClean="0"/>
              <a:t> </a:t>
            </a:r>
            <a:r>
              <a:rPr lang="de-DE" dirty="0" err="1" smtClean="0"/>
              <a:t>to</a:t>
            </a:r>
            <a:r>
              <a:rPr lang="de-DE" dirty="0" smtClean="0"/>
              <a:t> </a:t>
            </a:r>
            <a:r>
              <a:rPr lang="de-DE" dirty="0" err="1" smtClean="0"/>
              <a:t>generalize</a:t>
            </a:r>
            <a:r>
              <a:rPr lang="de-DE" dirty="0" smtClean="0"/>
              <a:t> </a:t>
            </a:r>
            <a:r>
              <a:rPr lang="de-DE" dirty="0" err="1" smtClean="0"/>
              <a:t>properly</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data</a:t>
            </a:r>
            <a:r>
              <a:rPr lang="de-DE" dirty="0" smtClean="0"/>
              <a:t> </a:t>
            </a:r>
            <a:r>
              <a:rPr lang="de-DE" dirty="0" err="1" smtClean="0"/>
              <a:t>points</a:t>
            </a:r>
            <a:r>
              <a:rPr lang="de-DE" dirty="0" smtClean="0"/>
              <a:t> </a:t>
            </a:r>
          </a:p>
          <a:p>
            <a:r>
              <a:rPr lang="de-DE" dirty="0" err="1" smtClean="0"/>
              <a:t>Cost</a:t>
            </a:r>
            <a:r>
              <a:rPr lang="de-DE" dirty="0" smtClean="0"/>
              <a:t> </a:t>
            </a:r>
            <a:r>
              <a:rPr lang="de-DE" dirty="0" err="1" smtClean="0"/>
              <a:t>function</a:t>
            </a:r>
            <a:r>
              <a:rPr lang="de-DE" dirty="0" smtClean="0"/>
              <a:t> </a:t>
            </a:r>
            <a:r>
              <a:rPr lang="de-DE" dirty="0" err="1" smtClean="0"/>
              <a:t>decreases</a:t>
            </a:r>
            <a:r>
              <a:rPr lang="de-DE" dirty="0" smtClean="0"/>
              <a:t> </a:t>
            </a:r>
            <a:r>
              <a:rPr lang="de-DE" dirty="0" err="1" smtClean="0"/>
              <a:t>with</a:t>
            </a:r>
            <a:r>
              <a:rPr lang="de-DE" dirty="0" smtClean="0"/>
              <a:t> </a:t>
            </a:r>
            <a:r>
              <a:rPr lang="de-DE" dirty="0" err="1" smtClean="0"/>
              <a:t>increased</a:t>
            </a:r>
            <a:r>
              <a:rPr lang="de-DE" dirty="0" smtClean="0"/>
              <a:t> </a:t>
            </a:r>
            <a:r>
              <a:rPr lang="de-DE" dirty="0" err="1" smtClean="0"/>
              <a:t>model</a:t>
            </a:r>
            <a:r>
              <a:rPr lang="de-DE" dirty="0" smtClean="0"/>
              <a:t> </a:t>
            </a:r>
            <a:r>
              <a:rPr lang="de-DE" dirty="0" err="1" smtClean="0"/>
              <a:t>complexity</a:t>
            </a:r>
            <a:endParaRPr lang="de-DE" dirty="0" smtClean="0"/>
          </a:p>
          <a:p>
            <a:r>
              <a:rPr lang="de-DE" dirty="0" smtClean="0"/>
              <a:t>Noise </a:t>
            </a:r>
            <a:r>
              <a:rPr lang="de-DE" dirty="0" err="1" smtClean="0"/>
              <a:t>and</a:t>
            </a:r>
            <a:r>
              <a:rPr lang="de-DE" dirty="0" smtClean="0"/>
              <a:t> </a:t>
            </a:r>
            <a:r>
              <a:rPr lang="de-DE" dirty="0" err="1" smtClean="0"/>
              <a:t>unrelevant</a:t>
            </a:r>
            <a:r>
              <a:rPr lang="de-DE" dirty="0" smtClean="0"/>
              <a:t> </a:t>
            </a:r>
            <a:r>
              <a:rPr lang="de-DE" dirty="0" err="1" smtClean="0"/>
              <a:t>effects</a:t>
            </a:r>
            <a:r>
              <a:rPr lang="de-DE" dirty="0" smtClean="0"/>
              <a:t> </a:t>
            </a:r>
            <a:r>
              <a:rPr lang="de-DE" dirty="0" err="1" smtClean="0"/>
              <a:t>become</a:t>
            </a:r>
            <a:r>
              <a:rPr lang="de-DE" dirty="0" smtClean="0"/>
              <a:t> </a:t>
            </a:r>
            <a:r>
              <a:rPr lang="de-DE" dirty="0" err="1" smtClean="0"/>
              <a:t>too</a:t>
            </a:r>
            <a:r>
              <a:rPr lang="de-DE" dirty="0" smtClean="0"/>
              <a:t> </a:t>
            </a:r>
            <a:r>
              <a:rPr lang="de-DE" dirty="0" err="1" smtClean="0"/>
              <a:t>important</a:t>
            </a:r>
            <a:endParaRPr lang="de-DE" dirty="0" smtClean="0"/>
          </a:p>
          <a:p>
            <a:endParaRPr lang="de-DE" dirty="0"/>
          </a:p>
          <a:p>
            <a:pPr marL="0" indent="0">
              <a:buNone/>
            </a:pPr>
            <a:endParaRPr lang="de-DE" dirty="0"/>
          </a:p>
        </p:txBody>
      </p:sp>
      <p:sp>
        <p:nvSpPr>
          <p:cNvPr id="6" name="Textfeld 5"/>
          <p:cNvSpPr txBox="1"/>
          <p:nvPr/>
        </p:nvSpPr>
        <p:spPr>
          <a:xfrm>
            <a:off x="6383635" y="5732007"/>
            <a:ext cx="2418999" cy="338554"/>
          </a:xfrm>
          <a:prstGeom prst="rect">
            <a:avLst/>
          </a:prstGeom>
          <a:noFill/>
        </p:spPr>
        <p:txBody>
          <a:bodyPr wrap="square" rtlCol="0">
            <a:spAutoFit/>
          </a:bodyPr>
          <a:lstStyle/>
          <a:p>
            <a:r>
              <a:rPr lang="de-DE" sz="800" dirty="0" err="1" smtClean="0"/>
              <a:t>Figure</a:t>
            </a:r>
            <a:r>
              <a:rPr lang="de-DE" sz="800" dirty="0"/>
              <a:t> </a:t>
            </a:r>
            <a:r>
              <a:rPr lang="de-DE" sz="800" dirty="0" err="1"/>
              <a:t>source</a:t>
            </a:r>
            <a:r>
              <a:rPr lang="de-DE" sz="800" dirty="0"/>
              <a:t>: </a:t>
            </a:r>
            <a:r>
              <a:rPr lang="de-DE" sz="800" dirty="0" smtClean="0"/>
              <a:t>Bishop – Pattern Recognition </a:t>
            </a:r>
            <a:r>
              <a:rPr lang="de-DE" sz="800" dirty="0" err="1" smtClean="0"/>
              <a:t>and</a:t>
            </a:r>
            <a:r>
              <a:rPr lang="de-DE" sz="800" dirty="0" smtClean="0"/>
              <a:t> </a:t>
            </a:r>
            <a:r>
              <a:rPr lang="de-DE" sz="800" dirty="0" err="1" smtClean="0"/>
              <a:t>Machine</a:t>
            </a:r>
            <a:r>
              <a:rPr lang="de-DE" sz="800" dirty="0" smtClean="0"/>
              <a:t> Learning</a:t>
            </a:r>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48</a:t>
            </a:fld>
            <a:endParaRPr lang="de-DE" dirty="0"/>
          </a:p>
        </p:txBody>
      </p:sp>
    </p:spTree>
    <p:extLst>
      <p:ext uri="{BB962C8B-B14F-4D97-AF65-F5344CB8AC3E}">
        <p14:creationId xmlns:p14="http://schemas.microsoft.com/office/powerpoint/2010/main" val="3281423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561819"/>
            <a:ext cx="2450756" cy="1837367"/>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910187"/>
            <a:ext cx="2450757" cy="183736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245" y="1258557"/>
            <a:ext cx="2450756" cy="1837366"/>
          </a:xfrm>
          <a:prstGeom prst="rect">
            <a:avLst/>
          </a:prstGeom>
        </p:spPr>
      </p:pic>
      <p:sp>
        <p:nvSpPr>
          <p:cNvPr id="2" name="Titel 1"/>
          <p:cNvSpPr>
            <a:spLocks noGrp="1"/>
          </p:cNvSpPr>
          <p:nvPr>
            <p:ph type="title"/>
          </p:nvPr>
        </p:nvSpPr>
        <p:spPr/>
        <p:txBody>
          <a:bodyPr/>
          <a:lstStyle/>
          <a:p>
            <a:r>
              <a:rPr lang="de-DE" dirty="0" err="1" smtClean="0"/>
              <a:t>Overfitting</a:t>
            </a:r>
            <a:r>
              <a:rPr lang="de-DE" dirty="0" smtClean="0"/>
              <a:t> – </a:t>
            </a:r>
            <a:r>
              <a:rPr lang="de-DE" dirty="0" err="1" smtClean="0"/>
              <a:t>Curse</a:t>
            </a:r>
            <a:r>
              <a:rPr lang="de-DE" dirty="0" smtClean="0"/>
              <a:t> </a:t>
            </a:r>
            <a:r>
              <a:rPr lang="de-DE" dirty="0" err="1" smtClean="0"/>
              <a:t>of</a:t>
            </a:r>
            <a:r>
              <a:rPr lang="de-DE" dirty="0" smtClean="0"/>
              <a:t> </a:t>
            </a:r>
            <a:r>
              <a:rPr lang="de-DE" dirty="0" err="1" smtClean="0"/>
              <a:t>dimensionality</a:t>
            </a:r>
            <a:endParaRPr lang="de-DE" dirty="0"/>
          </a:p>
        </p:txBody>
      </p:sp>
      <p:sp>
        <p:nvSpPr>
          <p:cNvPr id="3" name="Inhaltsplatzhalter 2"/>
          <p:cNvSpPr>
            <a:spLocks noGrp="1"/>
          </p:cNvSpPr>
          <p:nvPr>
            <p:ph idx="4294967295"/>
          </p:nvPr>
        </p:nvSpPr>
        <p:spPr>
          <a:xfrm>
            <a:off x="571500" y="1828800"/>
            <a:ext cx="4000500" cy="4343400"/>
          </a:xfrm>
        </p:spPr>
        <p:txBody>
          <a:bodyPr/>
          <a:lstStyle/>
          <a:p>
            <a:r>
              <a:rPr lang="de-DE" dirty="0" err="1" smtClean="0"/>
              <a:t>Overfitting</a:t>
            </a:r>
            <a:r>
              <a:rPr lang="de-DE" dirty="0" smtClean="0"/>
              <a:t> </a:t>
            </a:r>
            <a:r>
              <a:rPr lang="de-DE" dirty="0" err="1" smtClean="0"/>
              <a:t>occurs</a:t>
            </a:r>
            <a:r>
              <a:rPr lang="de-DE" dirty="0" smtClean="0"/>
              <a:t> </a:t>
            </a:r>
            <a:r>
              <a:rPr lang="de-DE" dirty="0" err="1" smtClean="0"/>
              <a:t>if</a:t>
            </a:r>
            <a:r>
              <a:rPr lang="de-DE" dirty="0" smtClean="0"/>
              <a:t> </a:t>
            </a:r>
          </a:p>
          <a:p>
            <a:pPr lvl="1"/>
            <a:r>
              <a:rPr lang="de-DE" dirty="0" err="1" smtClean="0"/>
              <a:t>data</a:t>
            </a:r>
            <a:r>
              <a:rPr lang="de-DE" dirty="0" smtClean="0"/>
              <a:t> </a:t>
            </a:r>
            <a:r>
              <a:rPr lang="de-DE" dirty="0" err="1" smtClean="0"/>
              <a:t>points</a:t>
            </a:r>
            <a:r>
              <a:rPr lang="de-DE" dirty="0" smtClean="0"/>
              <a:t> </a:t>
            </a:r>
            <a:r>
              <a:rPr lang="de-DE" dirty="0" err="1" smtClean="0"/>
              <a:t>are</a:t>
            </a:r>
            <a:r>
              <a:rPr lang="de-DE" dirty="0" smtClean="0"/>
              <a:t> </a:t>
            </a:r>
            <a:r>
              <a:rPr lang="de-DE" dirty="0" err="1" smtClean="0"/>
              <a:t>sparse</a:t>
            </a:r>
            <a:endParaRPr lang="de-DE" dirty="0" smtClean="0"/>
          </a:p>
          <a:p>
            <a:pPr lvl="1"/>
            <a:r>
              <a:rPr lang="de-DE" dirty="0" smtClean="0"/>
              <a:t>Model </a:t>
            </a:r>
            <a:r>
              <a:rPr lang="de-DE" dirty="0" err="1" smtClean="0"/>
              <a:t>complexity</a:t>
            </a:r>
            <a:r>
              <a:rPr lang="de-DE" dirty="0" smtClean="0"/>
              <a:t> </a:t>
            </a:r>
            <a:r>
              <a:rPr lang="de-DE" dirty="0" err="1" smtClean="0"/>
              <a:t>is</a:t>
            </a:r>
            <a:r>
              <a:rPr lang="de-DE" dirty="0" smtClean="0"/>
              <a:t> high </a:t>
            </a:r>
          </a:p>
          <a:p>
            <a:r>
              <a:rPr lang="de-DE" dirty="0" err="1" smtClean="0"/>
              <a:t>Sparsity</a:t>
            </a:r>
            <a:r>
              <a:rPr lang="de-DE" dirty="0" smtClean="0"/>
              <a:t> </a:t>
            </a:r>
            <a:r>
              <a:rPr lang="de-DE" dirty="0" err="1" smtClean="0"/>
              <a:t>of</a:t>
            </a:r>
            <a:r>
              <a:rPr lang="de-DE" dirty="0" smtClean="0"/>
              <a:t> </a:t>
            </a:r>
            <a:r>
              <a:rPr lang="de-DE" dirty="0" err="1" smtClean="0"/>
              <a:t>data</a:t>
            </a:r>
            <a:r>
              <a:rPr lang="de-DE" dirty="0" smtClean="0"/>
              <a:t> </a:t>
            </a:r>
            <a:r>
              <a:rPr lang="de-DE" dirty="0" err="1" smtClean="0"/>
              <a:t>points</a:t>
            </a:r>
            <a:r>
              <a:rPr lang="de-DE" dirty="0" smtClean="0"/>
              <a:t> </a:t>
            </a:r>
            <a:r>
              <a:rPr lang="de-DE" dirty="0" err="1" smtClean="0"/>
              <a:t>is</a:t>
            </a:r>
            <a:r>
              <a:rPr lang="de-DE" dirty="0" smtClean="0"/>
              <a:t> </a:t>
            </a:r>
            <a:r>
              <a:rPr lang="de-DE" dirty="0" err="1" smtClean="0"/>
              <a:t>difficult</a:t>
            </a:r>
            <a:r>
              <a:rPr lang="de-DE" dirty="0" smtClean="0"/>
              <a:t> </a:t>
            </a:r>
            <a:r>
              <a:rPr lang="de-DE" dirty="0" err="1" smtClean="0"/>
              <a:t>to</a:t>
            </a:r>
            <a:r>
              <a:rPr lang="de-DE" dirty="0" smtClean="0"/>
              <a:t> </a:t>
            </a:r>
            <a:r>
              <a:rPr lang="de-DE" dirty="0" err="1" smtClean="0"/>
              <a:t>grasp</a:t>
            </a:r>
            <a:r>
              <a:rPr lang="de-DE" dirty="0" smtClean="0"/>
              <a:t> </a:t>
            </a:r>
          </a:p>
          <a:p>
            <a:r>
              <a:rPr lang="de-DE" dirty="0" err="1" smtClean="0"/>
              <a:t>Sparsity</a:t>
            </a:r>
            <a:r>
              <a:rPr lang="de-DE" dirty="0" smtClean="0"/>
              <a:t> </a:t>
            </a:r>
            <a:r>
              <a:rPr lang="de-DE" dirty="0" err="1" smtClean="0"/>
              <a:t>increases</a:t>
            </a:r>
            <a:r>
              <a:rPr lang="de-DE" dirty="0" smtClean="0"/>
              <a:t> fast </a:t>
            </a:r>
            <a:r>
              <a:rPr lang="de-DE" dirty="0" err="1" smtClean="0"/>
              <a:t>with</a:t>
            </a:r>
            <a:r>
              <a:rPr lang="de-DE" dirty="0" smtClean="0"/>
              <a:t> </a:t>
            </a:r>
            <a:r>
              <a:rPr lang="de-DE" dirty="0" err="1" smtClean="0"/>
              <a:t>increased</a:t>
            </a:r>
            <a:r>
              <a:rPr lang="de-DE" dirty="0" smtClean="0"/>
              <a:t> </a:t>
            </a:r>
            <a:r>
              <a:rPr lang="de-DE" dirty="0" err="1" smtClean="0"/>
              <a:t>input</a:t>
            </a:r>
            <a:r>
              <a:rPr lang="de-DE" dirty="0" smtClean="0"/>
              <a:t> </a:t>
            </a:r>
            <a:r>
              <a:rPr lang="de-DE" dirty="0" err="1" smtClean="0"/>
              <a:t>dimension</a:t>
            </a:r>
            <a:r>
              <a:rPr lang="de-DE" dirty="0" smtClean="0"/>
              <a:t> </a:t>
            </a:r>
          </a:p>
          <a:p>
            <a:endParaRPr lang="de-DE" dirty="0" smtClean="0"/>
          </a:p>
          <a:p>
            <a:endParaRPr lang="de-DE" dirty="0"/>
          </a:p>
          <a:p>
            <a:pPr marL="0" indent="0">
              <a:buNone/>
            </a:pPr>
            <a:endParaRPr lang="de-DE" dirty="0"/>
          </a:p>
        </p:txBody>
      </p:sp>
      <p:sp>
        <p:nvSpPr>
          <p:cNvPr id="8" name="Textfeld 7"/>
          <p:cNvSpPr txBox="1"/>
          <p:nvPr/>
        </p:nvSpPr>
        <p:spPr>
          <a:xfrm>
            <a:off x="6878741" y="3225655"/>
            <a:ext cx="2151210" cy="1200329"/>
          </a:xfrm>
          <a:prstGeom prst="rect">
            <a:avLst/>
          </a:prstGeom>
          <a:noFill/>
        </p:spPr>
        <p:txBody>
          <a:bodyPr wrap="square" rtlCol="0">
            <a:spAutoFit/>
          </a:bodyPr>
          <a:lstStyle/>
          <a:p>
            <a:r>
              <a:rPr lang="de-DE" sz="1800" dirty="0" smtClean="0"/>
              <a:t>16 </a:t>
            </a:r>
            <a:r>
              <a:rPr lang="de-DE" sz="1800" dirty="0" err="1" smtClean="0"/>
              <a:t>samples</a:t>
            </a:r>
            <a:endParaRPr lang="de-DE" sz="1800" dirty="0" smtClean="0"/>
          </a:p>
          <a:p>
            <a:r>
              <a:rPr lang="de-DE" sz="1800" dirty="0" smtClean="0"/>
              <a:t>in </a:t>
            </a:r>
            <a:r>
              <a:rPr lang="de-DE" sz="1800" dirty="0" err="1" smtClean="0"/>
              <a:t>one</a:t>
            </a:r>
            <a:r>
              <a:rPr lang="de-DE" sz="1800" dirty="0" smtClean="0"/>
              <a:t>, </a:t>
            </a:r>
            <a:r>
              <a:rPr lang="de-DE" sz="1800" dirty="0" err="1" smtClean="0"/>
              <a:t>two</a:t>
            </a:r>
            <a:r>
              <a:rPr lang="de-DE" sz="1800" dirty="0" smtClean="0"/>
              <a:t> </a:t>
            </a:r>
            <a:r>
              <a:rPr lang="de-DE" sz="1800" dirty="0" err="1" smtClean="0"/>
              <a:t>and</a:t>
            </a:r>
            <a:r>
              <a:rPr lang="de-DE" sz="1800" dirty="0" smtClean="0"/>
              <a:t> </a:t>
            </a:r>
            <a:r>
              <a:rPr lang="de-DE" sz="1800" dirty="0" err="1" smtClean="0"/>
              <a:t>three</a:t>
            </a:r>
            <a:r>
              <a:rPr lang="de-DE" sz="1800" dirty="0" smtClean="0"/>
              <a:t> dimensional </a:t>
            </a:r>
            <a:r>
              <a:rPr lang="de-DE" sz="1800" dirty="0" err="1" smtClean="0"/>
              <a:t>space</a:t>
            </a:r>
            <a:endParaRPr lang="de-DE" sz="1800" dirty="0"/>
          </a:p>
        </p:txBody>
      </p:sp>
      <p:sp>
        <p:nvSpPr>
          <p:cNvPr id="5" name="Foliennummernplatzhalter 4"/>
          <p:cNvSpPr>
            <a:spLocks noGrp="1"/>
          </p:cNvSpPr>
          <p:nvPr>
            <p:ph type="sldNum" sz="quarter" idx="11"/>
          </p:nvPr>
        </p:nvSpPr>
        <p:spPr/>
        <p:txBody>
          <a:bodyPr/>
          <a:lstStyle/>
          <a:p>
            <a:r>
              <a:rPr lang="de-DE" smtClean="0"/>
              <a:t> 3 - </a:t>
            </a:r>
            <a:fld id="{DFF34935-8E69-4657-8C0C-1744CA283D5D}" type="slidenum">
              <a:rPr lang="de-DE" smtClean="0"/>
              <a:pPr/>
              <a:t>49</a:t>
            </a:fld>
            <a:endParaRPr lang="de-DE" dirty="0"/>
          </a:p>
        </p:txBody>
      </p:sp>
    </p:spTree>
    <p:extLst>
      <p:ext uri="{BB962C8B-B14F-4D97-AF65-F5344CB8AC3E}">
        <p14:creationId xmlns:p14="http://schemas.microsoft.com/office/powerpoint/2010/main" val="3318924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28625" indent="-342900">
              <a:buFont typeface="+mj-lt"/>
              <a:buAutoNum type="arabicPeriod"/>
            </a:pPr>
            <a:r>
              <a:rPr lang="de-DE" b="1" dirty="0" smtClean="0"/>
              <a:t>Chapter: Motivation</a:t>
            </a:r>
          </a:p>
          <a:p>
            <a:pPr marL="428625" indent="-342900">
              <a:buFont typeface="+mj-lt"/>
              <a:buAutoNum type="arabicPeriod"/>
            </a:pPr>
            <a:r>
              <a:rPr lang="de-DE" dirty="0" smtClean="0"/>
              <a:t>Chapter: Linear Models</a:t>
            </a:r>
          </a:p>
          <a:p>
            <a:pPr marL="428625" indent="-342900">
              <a:buFont typeface="+mj-lt"/>
              <a:buAutoNum type="arabicPeriod"/>
            </a:pPr>
            <a:r>
              <a:rPr lang="de-DE" dirty="0"/>
              <a:t>Chapter: Loss </a:t>
            </a:r>
            <a:r>
              <a:rPr lang="de-DE" dirty="0" err="1" smtClean="0"/>
              <a:t>functions</a:t>
            </a:r>
            <a:endParaRPr lang="de-DE" dirty="0" smtClean="0"/>
          </a:p>
          <a:p>
            <a:pPr marL="428625" indent="-342900">
              <a:buFont typeface="+mj-lt"/>
              <a:buAutoNum type="arabicPeriod"/>
            </a:pPr>
            <a:r>
              <a:rPr lang="de-DE" dirty="0"/>
              <a:t>Chapter: </a:t>
            </a:r>
            <a:r>
              <a:rPr lang="de-DE" dirty="0" err="1"/>
              <a:t>Regularization</a:t>
            </a:r>
            <a:r>
              <a:rPr lang="de-DE" dirty="0"/>
              <a:t> &amp; Validation</a:t>
            </a:r>
          </a:p>
          <a:p>
            <a:pPr marL="428625" indent="-342900">
              <a:buFont typeface="+mj-lt"/>
              <a:buAutoNum type="arabicPeriod"/>
            </a:pPr>
            <a:r>
              <a:rPr lang="de-DE" dirty="0"/>
              <a:t>Chapter: </a:t>
            </a:r>
            <a:r>
              <a:rPr lang="de-DE" dirty="0" err="1"/>
              <a:t>Practical</a:t>
            </a:r>
            <a:r>
              <a:rPr lang="de-DE" dirty="0"/>
              <a:t> </a:t>
            </a:r>
            <a:r>
              <a:rPr lang="de-DE" dirty="0" err="1" smtClean="0"/>
              <a:t>considerations</a:t>
            </a:r>
            <a:endParaRPr lang="de-DE" b="1" dirty="0"/>
          </a:p>
          <a:p>
            <a:pPr marL="428625" indent="-342900">
              <a:buFont typeface="+mj-lt"/>
              <a:buAutoNum type="arabicPeriod"/>
            </a:pPr>
            <a:r>
              <a:rPr lang="de-DE" dirty="0"/>
              <a:t>Chapter: Summary</a:t>
            </a:r>
            <a:endParaRPr lang="de-DE" dirty="0" smtClean="0"/>
          </a:p>
          <a:p>
            <a:pPr marL="85725" indent="0">
              <a:buNone/>
            </a:pPr>
            <a:endParaRPr lang="de-DE" b="1" u="sng" dirty="0" smtClean="0"/>
          </a:p>
          <a:p>
            <a:pPr marL="85725" indent="0">
              <a:buNone/>
            </a:pPr>
            <a:r>
              <a:rPr lang="de-DE" dirty="0" smtClean="0"/>
              <a:t>  </a:t>
            </a:r>
            <a:endParaRPr lang="de-DE" dirty="0"/>
          </a:p>
        </p:txBody>
      </p:sp>
    </p:spTree>
    <p:extLst>
      <p:ext uri="{BB962C8B-B14F-4D97-AF65-F5344CB8AC3E}">
        <p14:creationId xmlns:p14="http://schemas.microsoft.com/office/powerpoint/2010/main" val="3015444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dirty="0" smtClean="0"/>
              <a:t>The </a:t>
            </a:r>
            <a:r>
              <a:rPr lang="de-DE" dirty="0" err="1" smtClean="0"/>
              <a:t>curse</a:t>
            </a:r>
            <a:r>
              <a:rPr lang="de-DE" dirty="0" smtClean="0"/>
              <a:t> </a:t>
            </a:r>
            <a:r>
              <a:rPr lang="de-DE" dirty="0" err="1" smtClean="0"/>
              <a:t>of</a:t>
            </a:r>
            <a:r>
              <a:rPr lang="de-DE" dirty="0" smtClean="0"/>
              <a:t> </a:t>
            </a:r>
            <a:r>
              <a:rPr lang="de-DE" dirty="0" err="1" smtClean="0"/>
              <a:t>dimensionality</a:t>
            </a:r>
            <a:r>
              <a:rPr lang="de-DE" dirty="0" smtClean="0"/>
              <a:t> </a:t>
            </a:r>
            <a:r>
              <a:rPr lang="de-DE" dirty="0" err="1" smtClean="0"/>
              <a:t>is</a:t>
            </a:r>
            <a:r>
              <a:rPr lang="de-DE" dirty="0" smtClean="0"/>
              <a:t> a </a:t>
            </a:r>
            <a:r>
              <a:rPr lang="de-DE" dirty="0" err="1" smtClean="0"/>
              <a:t>widespread</a:t>
            </a:r>
            <a:r>
              <a:rPr lang="de-DE" dirty="0" smtClean="0"/>
              <a:t> </a:t>
            </a:r>
            <a:r>
              <a:rPr lang="de-DE" dirty="0" err="1" smtClean="0"/>
              <a:t>problem</a:t>
            </a:r>
            <a:r>
              <a:rPr lang="de-DE" dirty="0" smtClean="0"/>
              <a:t> </a:t>
            </a:r>
            <a:r>
              <a:rPr lang="de-DE" dirty="0" err="1" smtClean="0"/>
              <a:t>along</a:t>
            </a:r>
            <a:r>
              <a:rPr lang="de-DE" dirty="0" smtClean="0"/>
              <a:t> all </a:t>
            </a:r>
            <a:r>
              <a:rPr lang="de-DE" dirty="0" err="1" smtClean="0"/>
              <a:t>data</a:t>
            </a:r>
            <a:r>
              <a:rPr lang="de-DE" dirty="0" smtClean="0"/>
              <a:t> </a:t>
            </a:r>
            <a:r>
              <a:rPr lang="de-DE" dirty="0" err="1" smtClean="0"/>
              <a:t>based</a:t>
            </a:r>
            <a:r>
              <a:rPr lang="de-DE" dirty="0" smtClean="0"/>
              <a:t> </a:t>
            </a:r>
            <a:r>
              <a:rPr lang="de-DE" dirty="0" err="1" smtClean="0"/>
              <a:t>algorithms</a:t>
            </a:r>
            <a:r>
              <a:rPr lang="de-DE" dirty="0" smtClean="0"/>
              <a:t>. The </a:t>
            </a:r>
            <a:r>
              <a:rPr lang="de-DE" dirty="0" err="1" smtClean="0"/>
              <a:t>most</a:t>
            </a:r>
            <a:r>
              <a:rPr lang="de-DE" dirty="0" smtClean="0"/>
              <a:t> intuitive </a:t>
            </a:r>
            <a:r>
              <a:rPr lang="de-DE" dirty="0" err="1" smtClean="0"/>
              <a:t>is</a:t>
            </a:r>
            <a:r>
              <a:rPr lang="de-DE" dirty="0" smtClean="0"/>
              <a:t> </a:t>
            </a:r>
            <a:r>
              <a:rPr lang="de-DE" dirty="0" err="1" smtClean="0"/>
              <a:t>the</a:t>
            </a:r>
            <a:r>
              <a:rPr lang="de-DE" dirty="0" smtClean="0"/>
              <a:t> </a:t>
            </a:r>
            <a:r>
              <a:rPr lang="de-DE" dirty="0" err="1" smtClean="0"/>
              <a:t>combinatorical</a:t>
            </a:r>
            <a:r>
              <a:rPr lang="de-DE" dirty="0" smtClean="0"/>
              <a:t> </a:t>
            </a:r>
            <a:r>
              <a:rPr lang="de-DE" dirty="0" err="1" smtClean="0"/>
              <a:t>aspect</a:t>
            </a:r>
            <a:r>
              <a:rPr lang="de-DE" dirty="0" smtClean="0"/>
              <a:t> </a:t>
            </a:r>
            <a:r>
              <a:rPr lang="de-DE" dirty="0" err="1" smtClean="0"/>
              <a:t>mentioned</a:t>
            </a:r>
            <a:r>
              <a:rPr lang="de-DE" dirty="0" smtClean="0"/>
              <a:t> on </a:t>
            </a:r>
            <a:r>
              <a:rPr lang="de-DE" dirty="0" err="1" smtClean="0"/>
              <a:t>the</a:t>
            </a:r>
            <a:r>
              <a:rPr lang="de-DE" dirty="0" smtClean="0"/>
              <a:t> </a:t>
            </a:r>
            <a:r>
              <a:rPr lang="de-DE" dirty="0" err="1" smtClean="0"/>
              <a:t>slide</a:t>
            </a:r>
            <a:r>
              <a:rPr lang="de-DE" dirty="0" smtClean="0"/>
              <a:t> </a:t>
            </a:r>
            <a:r>
              <a:rPr lang="de-DE" dirty="0" err="1" smtClean="0"/>
              <a:t>before</a:t>
            </a:r>
            <a:r>
              <a:rPr lang="de-DE" dirty="0" smtClean="0"/>
              <a:t>. </a:t>
            </a:r>
            <a:r>
              <a:rPr lang="de-DE" dirty="0" err="1" smtClean="0"/>
              <a:t>It</a:t>
            </a:r>
            <a:r>
              <a:rPr lang="de-DE" dirty="0" smtClean="0"/>
              <a:t> </a:t>
            </a:r>
            <a:r>
              <a:rPr lang="de-DE" dirty="0" err="1" smtClean="0"/>
              <a:t>affects</a:t>
            </a:r>
            <a:r>
              <a:rPr lang="de-DE" dirty="0" smtClean="0"/>
              <a:t> </a:t>
            </a:r>
            <a:r>
              <a:rPr lang="de-DE" dirty="0" err="1" smtClean="0"/>
              <a:t>the</a:t>
            </a:r>
            <a:r>
              <a:rPr lang="de-DE" dirty="0" smtClean="0"/>
              <a:t> </a:t>
            </a:r>
            <a:r>
              <a:rPr lang="de-DE" dirty="0" err="1" smtClean="0"/>
              <a:t>required</a:t>
            </a:r>
            <a:r>
              <a:rPr lang="de-DE" dirty="0" smtClean="0"/>
              <a:t> sample </a:t>
            </a:r>
            <a:r>
              <a:rPr lang="de-DE" dirty="0" err="1" smtClean="0"/>
              <a:t>size</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the</a:t>
            </a:r>
            <a:r>
              <a:rPr lang="de-DE" dirty="0" smtClean="0"/>
              <a:t> </a:t>
            </a:r>
            <a:r>
              <a:rPr lang="de-DE" dirty="0" err="1" smtClean="0"/>
              <a:t>computational</a:t>
            </a:r>
            <a:r>
              <a:rPr lang="de-DE" dirty="0" smtClean="0"/>
              <a:t> </a:t>
            </a:r>
            <a:r>
              <a:rPr lang="de-DE" dirty="0" err="1" smtClean="0"/>
              <a:t>effort</a:t>
            </a:r>
            <a:r>
              <a:rPr lang="de-DE" dirty="0" smtClean="0"/>
              <a:t> </a:t>
            </a:r>
            <a:r>
              <a:rPr lang="de-DE" dirty="0" err="1" smtClean="0"/>
              <a:t>needed</a:t>
            </a:r>
            <a:r>
              <a:rPr lang="de-DE" dirty="0" smtClean="0"/>
              <a:t>. </a:t>
            </a:r>
            <a:r>
              <a:rPr lang="de-DE" dirty="0" err="1" smtClean="0"/>
              <a:t>Beside</a:t>
            </a:r>
            <a:r>
              <a:rPr lang="de-DE" dirty="0" smtClean="0"/>
              <a:t> </a:t>
            </a:r>
            <a:r>
              <a:rPr lang="de-DE" dirty="0" err="1" smtClean="0"/>
              <a:t>the</a:t>
            </a:r>
            <a:r>
              <a:rPr lang="de-DE" dirty="0" smtClean="0"/>
              <a:t> </a:t>
            </a:r>
            <a:r>
              <a:rPr lang="de-DE" dirty="0" err="1" smtClean="0"/>
              <a:t>mathematical</a:t>
            </a:r>
            <a:r>
              <a:rPr lang="de-DE" dirty="0" smtClean="0"/>
              <a:t> </a:t>
            </a:r>
            <a:r>
              <a:rPr lang="de-DE" dirty="0" err="1" smtClean="0"/>
              <a:t>implications</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t>
            </a:r>
            <a:r>
              <a:rPr lang="de-DE" dirty="0" err="1" smtClean="0"/>
              <a:t>of</a:t>
            </a:r>
            <a:r>
              <a:rPr lang="de-DE" dirty="0" smtClean="0"/>
              <a:t> </a:t>
            </a:r>
            <a:r>
              <a:rPr lang="de-DE" dirty="0" err="1" smtClean="0"/>
              <a:t>big</a:t>
            </a:r>
            <a:r>
              <a:rPr lang="de-DE" dirty="0" smtClean="0"/>
              <a:t> </a:t>
            </a:r>
            <a:r>
              <a:rPr lang="de-DE" dirty="0" err="1" smtClean="0"/>
              <a:t>impact</a:t>
            </a:r>
            <a:r>
              <a:rPr lang="de-DE" dirty="0" smtClean="0"/>
              <a:t> </a:t>
            </a:r>
            <a:r>
              <a:rPr lang="de-DE" dirty="0" err="1" smtClean="0"/>
              <a:t>regarding</a:t>
            </a:r>
            <a:r>
              <a:rPr lang="de-DE" dirty="0" smtClean="0"/>
              <a:t> </a:t>
            </a:r>
            <a:r>
              <a:rPr lang="de-DE" dirty="0" err="1" smtClean="0"/>
              <a:t>feasible</a:t>
            </a:r>
            <a:r>
              <a:rPr lang="de-DE" dirty="0" smtClean="0"/>
              <a:t> </a:t>
            </a:r>
            <a:r>
              <a:rPr lang="de-DE" dirty="0" err="1" smtClean="0"/>
              <a:t>implementations</a:t>
            </a:r>
            <a:r>
              <a:rPr lang="de-DE" dirty="0" smtClean="0"/>
              <a:t> in a </a:t>
            </a:r>
            <a:r>
              <a:rPr lang="de-DE" dirty="0" err="1" smtClean="0"/>
              <a:t>descent</a:t>
            </a:r>
            <a:r>
              <a:rPr lang="de-DE" dirty="0" smtClean="0"/>
              <a:t> time </a:t>
            </a:r>
            <a:r>
              <a:rPr lang="de-DE" dirty="0" err="1" smtClean="0"/>
              <a:t>and</a:t>
            </a:r>
            <a:r>
              <a:rPr lang="de-DE" dirty="0" smtClean="0"/>
              <a:t> </a:t>
            </a:r>
            <a:r>
              <a:rPr lang="de-DE" dirty="0" err="1" smtClean="0"/>
              <a:t>can</a:t>
            </a:r>
            <a:r>
              <a:rPr lang="de-DE" dirty="0"/>
              <a:t> </a:t>
            </a:r>
            <a:r>
              <a:rPr lang="de-DE" dirty="0" err="1" smtClean="0"/>
              <a:t>be</a:t>
            </a:r>
            <a:r>
              <a:rPr lang="de-DE" dirty="0" smtClean="0"/>
              <a:t> </a:t>
            </a:r>
            <a:r>
              <a:rPr lang="de-DE" dirty="0" err="1" smtClean="0"/>
              <a:t>considered</a:t>
            </a:r>
            <a:r>
              <a:rPr lang="de-DE" dirty="0" smtClean="0"/>
              <a:t> </a:t>
            </a:r>
            <a:r>
              <a:rPr lang="de-DE" dirty="0" err="1" smtClean="0"/>
              <a:t>critical</a:t>
            </a:r>
            <a:r>
              <a:rPr lang="de-DE" dirty="0" smtClean="0"/>
              <a:t> </a:t>
            </a:r>
            <a:r>
              <a:rPr lang="de-DE" dirty="0" err="1" smtClean="0"/>
              <a:t>for</a:t>
            </a:r>
            <a:r>
              <a:rPr lang="de-DE" dirty="0" smtClean="0"/>
              <a:t> </a:t>
            </a:r>
            <a:r>
              <a:rPr lang="de-DE" dirty="0" err="1" smtClean="0"/>
              <a:t>the</a:t>
            </a:r>
            <a:r>
              <a:rPr lang="de-DE" dirty="0" smtClean="0"/>
              <a:t> </a:t>
            </a:r>
            <a:r>
              <a:rPr lang="de-DE" dirty="0" err="1" smtClean="0"/>
              <a:t>application</a:t>
            </a:r>
            <a:r>
              <a:rPr lang="de-DE" dirty="0" smtClean="0"/>
              <a:t> </a:t>
            </a:r>
            <a:r>
              <a:rPr lang="de-DE" dirty="0" err="1" smtClean="0"/>
              <a:t>of</a:t>
            </a:r>
            <a:r>
              <a:rPr lang="de-DE" dirty="0" smtClean="0"/>
              <a:t> </a:t>
            </a:r>
            <a:r>
              <a:rPr lang="de-DE" dirty="0" err="1" smtClean="0"/>
              <a:t>systems</a:t>
            </a:r>
            <a:r>
              <a:rPr lang="de-DE" dirty="0" smtClean="0"/>
              <a:t> </a:t>
            </a:r>
            <a:r>
              <a:rPr lang="de-DE" dirty="0" err="1" smtClean="0"/>
              <a:t>with</a:t>
            </a:r>
            <a:r>
              <a:rPr lang="de-DE" dirty="0" smtClean="0"/>
              <a:t> real time </a:t>
            </a:r>
            <a:r>
              <a:rPr lang="de-DE" dirty="0" err="1" smtClean="0"/>
              <a:t>constraints</a:t>
            </a:r>
            <a:r>
              <a:rPr lang="de-DE" dirty="0" smtClean="0"/>
              <a:t>. </a:t>
            </a:r>
          </a:p>
          <a:p>
            <a:endParaRPr lang="de-DE" dirty="0"/>
          </a:p>
          <a:p>
            <a:r>
              <a:rPr lang="de-DE" dirty="0" err="1" smtClean="0"/>
              <a:t>Despite</a:t>
            </a:r>
            <a:r>
              <a:rPr lang="de-DE" dirty="0" smtClean="0"/>
              <a:t> </a:t>
            </a:r>
            <a:r>
              <a:rPr lang="de-DE" dirty="0" err="1" smtClean="0"/>
              <a:t>the</a:t>
            </a:r>
            <a:r>
              <a:rPr lang="de-DE" dirty="0" smtClean="0"/>
              <a:t> </a:t>
            </a:r>
            <a:r>
              <a:rPr lang="de-DE" dirty="0" err="1" smtClean="0"/>
              <a:t>raw</a:t>
            </a:r>
            <a:r>
              <a:rPr lang="de-DE" dirty="0" smtClean="0"/>
              <a:t> </a:t>
            </a:r>
            <a:r>
              <a:rPr lang="de-DE" dirty="0" err="1" smtClean="0"/>
              <a:t>number</a:t>
            </a:r>
            <a:r>
              <a:rPr lang="de-DE" dirty="0" smtClean="0"/>
              <a:t> </a:t>
            </a:r>
            <a:r>
              <a:rPr lang="de-DE" dirty="0" err="1" smtClean="0"/>
              <a:t>of</a:t>
            </a:r>
            <a:r>
              <a:rPr lang="de-DE" dirty="0" smtClean="0"/>
              <a:t> </a:t>
            </a:r>
            <a:r>
              <a:rPr lang="de-DE" dirty="0" err="1" smtClean="0"/>
              <a:t>samples</a:t>
            </a:r>
            <a:r>
              <a:rPr lang="de-DE" dirty="0" smtClean="0"/>
              <a:t>, </a:t>
            </a:r>
            <a:r>
              <a:rPr lang="de-DE" dirty="0" err="1" smtClean="0"/>
              <a:t>it</a:t>
            </a:r>
            <a:r>
              <a:rPr lang="de-DE" dirty="0" smtClean="0"/>
              <a:t> </a:t>
            </a:r>
            <a:r>
              <a:rPr lang="de-DE" dirty="0" err="1" smtClean="0"/>
              <a:t>is</a:t>
            </a:r>
            <a:r>
              <a:rPr lang="de-DE" dirty="0" smtClean="0"/>
              <a:t> </a:t>
            </a:r>
            <a:r>
              <a:rPr lang="de-DE" dirty="0" err="1" smtClean="0"/>
              <a:t>helpful</a:t>
            </a:r>
            <a:r>
              <a:rPr lang="de-DE" dirty="0" smtClean="0"/>
              <a:t> in </a:t>
            </a:r>
            <a:r>
              <a:rPr lang="de-DE" dirty="0" err="1" smtClean="0"/>
              <a:t>regression</a:t>
            </a:r>
            <a:r>
              <a:rPr lang="de-DE" dirty="0" smtClean="0"/>
              <a:t> </a:t>
            </a:r>
            <a:r>
              <a:rPr lang="de-DE" dirty="0" err="1" smtClean="0"/>
              <a:t>if</a:t>
            </a:r>
            <a:r>
              <a:rPr lang="de-DE" dirty="0" smtClean="0"/>
              <a:t> </a:t>
            </a:r>
            <a:r>
              <a:rPr lang="de-DE" dirty="0" err="1" smtClean="0"/>
              <a:t>the</a:t>
            </a:r>
            <a:r>
              <a:rPr lang="de-DE" dirty="0" smtClean="0"/>
              <a:t> </a:t>
            </a:r>
            <a:r>
              <a:rPr lang="de-DE" dirty="0" err="1" smtClean="0"/>
              <a:t>samples</a:t>
            </a:r>
            <a:r>
              <a:rPr lang="de-DE" dirty="0" smtClean="0"/>
              <a:t> </a:t>
            </a:r>
            <a:r>
              <a:rPr lang="de-DE" dirty="0" err="1" smtClean="0"/>
              <a:t>are</a:t>
            </a:r>
            <a:r>
              <a:rPr lang="de-DE" dirty="0" smtClean="0"/>
              <a:t> „</a:t>
            </a:r>
            <a:r>
              <a:rPr lang="de-DE" dirty="0" err="1" smtClean="0"/>
              <a:t>nicely</a:t>
            </a:r>
            <a:r>
              <a:rPr lang="de-DE" dirty="0" smtClean="0"/>
              <a:t>“ </a:t>
            </a:r>
            <a:r>
              <a:rPr lang="de-DE" dirty="0" err="1" smtClean="0"/>
              <a:t>located</a:t>
            </a:r>
            <a:r>
              <a:rPr lang="de-DE" dirty="0" smtClean="0"/>
              <a:t> in </a:t>
            </a:r>
            <a:r>
              <a:rPr lang="de-DE" dirty="0" err="1" smtClean="0"/>
              <a:t>the</a:t>
            </a:r>
            <a:r>
              <a:rPr lang="de-DE" dirty="0" smtClean="0"/>
              <a:t> sample </a:t>
            </a:r>
            <a:r>
              <a:rPr lang="de-DE" dirty="0" err="1" smtClean="0"/>
              <a:t>space</a:t>
            </a:r>
            <a:r>
              <a:rPr lang="de-DE" dirty="0" smtClean="0"/>
              <a:t>. This </a:t>
            </a:r>
            <a:r>
              <a:rPr lang="de-DE" dirty="0" err="1" smtClean="0"/>
              <a:t>usually</a:t>
            </a:r>
            <a:r>
              <a:rPr lang="de-DE" dirty="0" smtClean="0"/>
              <a:t> </a:t>
            </a:r>
            <a:r>
              <a:rPr lang="de-DE" dirty="0" err="1" smtClean="0"/>
              <a:t>transforms</a:t>
            </a:r>
            <a:r>
              <a:rPr lang="de-DE" dirty="0" smtClean="0"/>
              <a:t> </a:t>
            </a:r>
            <a:r>
              <a:rPr lang="de-DE" dirty="0" err="1" smtClean="0"/>
              <a:t>to</a:t>
            </a:r>
            <a:r>
              <a:rPr lang="de-DE" dirty="0" smtClean="0"/>
              <a:t> well-</a:t>
            </a:r>
            <a:r>
              <a:rPr lang="de-DE" dirty="0" err="1" smtClean="0"/>
              <a:t>spread</a:t>
            </a:r>
            <a:r>
              <a:rPr lang="de-DE" dirty="0" smtClean="0"/>
              <a:t> </a:t>
            </a:r>
            <a:r>
              <a:rPr lang="de-DE" dirty="0" err="1" smtClean="0"/>
              <a:t>along</a:t>
            </a:r>
            <a:r>
              <a:rPr lang="de-DE" dirty="0" smtClean="0"/>
              <a:t> </a:t>
            </a:r>
            <a:r>
              <a:rPr lang="de-DE" dirty="0" err="1" smtClean="0"/>
              <a:t>the</a:t>
            </a:r>
            <a:r>
              <a:rPr lang="de-DE" dirty="0" smtClean="0"/>
              <a:t> </a:t>
            </a:r>
            <a:r>
              <a:rPr lang="de-DE" dirty="0" err="1" smtClean="0"/>
              <a:t>domain</a:t>
            </a:r>
            <a:r>
              <a:rPr lang="de-DE" dirty="0" smtClean="0"/>
              <a:t> </a:t>
            </a:r>
            <a:r>
              <a:rPr lang="de-DE" dirty="0" err="1" smtClean="0"/>
              <a:t>of</a:t>
            </a:r>
            <a:r>
              <a:rPr lang="de-DE" dirty="0" smtClean="0"/>
              <a:t> </a:t>
            </a:r>
            <a:r>
              <a:rPr lang="de-DE" dirty="0" err="1" smtClean="0"/>
              <a:t>interest</a:t>
            </a:r>
            <a:r>
              <a:rPr lang="de-DE" dirty="0" smtClean="0"/>
              <a:t>. </a:t>
            </a:r>
            <a:r>
              <a:rPr lang="de-DE" dirty="0" err="1" smtClean="0"/>
              <a:t>It</a:t>
            </a:r>
            <a:r>
              <a:rPr lang="de-DE" dirty="0" smtClean="0"/>
              <a:t> </a:t>
            </a:r>
            <a:r>
              <a:rPr lang="de-DE" dirty="0" err="1" smtClean="0"/>
              <a:t>is</a:t>
            </a:r>
            <a:r>
              <a:rPr lang="de-DE" dirty="0" smtClean="0"/>
              <a:t> </a:t>
            </a:r>
            <a:r>
              <a:rPr lang="de-DE" dirty="0" err="1" smtClean="0"/>
              <a:t>often</a:t>
            </a:r>
            <a:r>
              <a:rPr lang="de-DE" dirty="0" smtClean="0"/>
              <a:t> </a:t>
            </a:r>
            <a:r>
              <a:rPr lang="de-DE" dirty="0" err="1" smtClean="0"/>
              <a:t>possible</a:t>
            </a:r>
            <a:r>
              <a:rPr lang="de-DE" dirty="0" smtClean="0"/>
              <a:t> </a:t>
            </a:r>
            <a:r>
              <a:rPr lang="de-DE" dirty="0" err="1" smtClean="0"/>
              <a:t>to</a:t>
            </a:r>
            <a:r>
              <a:rPr lang="de-DE" dirty="0" smtClean="0"/>
              <a:t> design </a:t>
            </a:r>
            <a:r>
              <a:rPr lang="de-DE" dirty="0" err="1" smtClean="0"/>
              <a:t>the</a:t>
            </a:r>
            <a:r>
              <a:rPr lang="de-DE" dirty="0" smtClean="0"/>
              <a:t> sample </a:t>
            </a:r>
            <a:r>
              <a:rPr lang="de-DE" dirty="0" err="1" smtClean="0"/>
              <a:t>points</a:t>
            </a:r>
            <a:r>
              <a:rPr lang="de-DE" dirty="0" smtClean="0"/>
              <a:t> in </a:t>
            </a:r>
            <a:r>
              <a:rPr lang="de-DE" dirty="0" err="1" smtClean="0"/>
              <a:t>advance</a:t>
            </a:r>
            <a:r>
              <a:rPr lang="de-DE" dirty="0" smtClean="0"/>
              <a:t> </a:t>
            </a:r>
            <a:r>
              <a:rPr lang="de-DE" dirty="0" err="1" smtClean="0"/>
              <a:t>to</a:t>
            </a:r>
            <a:r>
              <a:rPr lang="de-DE" dirty="0" smtClean="0"/>
              <a:t> </a:t>
            </a:r>
            <a:r>
              <a:rPr lang="de-DE" dirty="0" err="1" smtClean="0"/>
              <a:t>the</a:t>
            </a:r>
            <a:r>
              <a:rPr lang="de-DE" dirty="0" smtClean="0"/>
              <a:t> </a:t>
            </a:r>
            <a:r>
              <a:rPr lang="de-DE" dirty="0" err="1" smtClean="0"/>
              <a:t>experiment</a:t>
            </a:r>
            <a:r>
              <a:rPr lang="de-DE" dirty="0" smtClean="0"/>
              <a:t> </a:t>
            </a:r>
            <a:r>
              <a:rPr lang="de-DE" dirty="0" err="1" smtClean="0"/>
              <a:t>carried</a:t>
            </a:r>
            <a:r>
              <a:rPr lang="de-DE" dirty="0" smtClean="0"/>
              <a:t> out. In </a:t>
            </a:r>
            <a:r>
              <a:rPr lang="de-DE" dirty="0" err="1" smtClean="0"/>
              <a:t>this</a:t>
            </a:r>
            <a:r>
              <a:rPr lang="de-DE" dirty="0" smtClean="0"/>
              <a:t> </a:t>
            </a:r>
            <a:r>
              <a:rPr lang="de-DE" dirty="0" err="1" smtClean="0"/>
              <a:t>case</a:t>
            </a:r>
            <a:r>
              <a:rPr lang="de-DE" dirty="0" smtClean="0"/>
              <a:t>, </a:t>
            </a:r>
            <a:r>
              <a:rPr lang="de-DE" dirty="0" err="1" smtClean="0"/>
              <a:t>techniques</a:t>
            </a:r>
            <a:r>
              <a:rPr lang="de-DE" dirty="0" smtClean="0"/>
              <a:t> like Design </a:t>
            </a:r>
            <a:r>
              <a:rPr lang="de-DE" dirty="0" err="1" smtClean="0"/>
              <a:t>of</a:t>
            </a:r>
            <a:r>
              <a:rPr lang="de-DE" dirty="0" smtClean="0"/>
              <a:t> Experiment </a:t>
            </a:r>
            <a:r>
              <a:rPr lang="de-DE" dirty="0" err="1" smtClean="0"/>
              <a:t>can</a:t>
            </a:r>
            <a:r>
              <a:rPr lang="de-DE" dirty="0" smtClean="0"/>
              <a:t> </a:t>
            </a:r>
            <a:r>
              <a:rPr lang="de-DE" dirty="0" err="1" smtClean="0"/>
              <a:t>help</a:t>
            </a:r>
            <a:r>
              <a:rPr lang="de-DE" dirty="0" smtClean="0"/>
              <a:t> </a:t>
            </a:r>
            <a:r>
              <a:rPr lang="de-DE" dirty="0" err="1" smtClean="0"/>
              <a:t>to</a:t>
            </a:r>
            <a:r>
              <a:rPr lang="de-DE" dirty="0" smtClean="0"/>
              <a:t> </a:t>
            </a:r>
            <a:r>
              <a:rPr lang="de-DE" dirty="0" err="1" smtClean="0"/>
              <a:t>optimize</a:t>
            </a:r>
            <a:r>
              <a:rPr lang="de-DE" dirty="0" smtClean="0"/>
              <a:t> </a:t>
            </a:r>
            <a:r>
              <a:rPr lang="de-DE" dirty="0" err="1" smtClean="0"/>
              <a:t>the</a:t>
            </a:r>
            <a:r>
              <a:rPr lang="de-DE" dirty="0" smtClean="0"/>
              <a:t> </a:t>
            </a:r>
            <a:r>
              <a:rPr lang="de-DE" dirty="0" err="1" smtClean="0"/>
              <a:t>location</a:t>
            </a:r>
            <a:r>
              <a:rPr lang="de-DE" dirty="0" smtClean="0"/>
              <a:t> </a:t>
            </a:r>
            <a:r>
              <a:rPr lang="de-DE" dirty="0" err="1" smtClean="0"/>
              <a:t>of</a:t>
            </a:r>
            <a:r>
              <a:rPr lang="de-DE" dirty="0" smtClean="0"/>
              <a:t> sample </a:t>
            </a:r>
            <a:r>
              <a:rPr lang="de-DE" dirty="0" err="1" smtClean="0"/>
              <a:t>points</a:t>
            </a:r>
            <a:r>
              <a:rPr lang="de-DE" dirty="0" smtClean="0"/>
              <a:t>. This </a:t>
            </a:r>
            <a:r>
              <a:rPr lang="de-DE" dirty="0" err="1" smtClean="0"/>
              <a:t>helps</a:t>
            </a:r>
            <a:r>
              <a:rPr lang="de-DE" dirty="0" smtClean="0"/>
              <a:t> </a:t>
            </a:r>
            <a:r>
              <a:rPr lang="de-DE" dirty="0" err="1" smtClean="0"/>
              <a:t>increasing</a:t>
            </a:r>
            <a:r>
              <a:rPr lang="de-DE" dirty="0" smtClean="0"/>
              <a:t> </a:t>
            </a:r>
            <a:r>
              <a:rPr lang="de-DE" dirty="0" err="1" smtClean="0"/>
              <a:t>the</a:t>
            </a:r>
            <a:r>
              <a:rPr lang="de-DE" dirty="0" smtClean="0"/>
              <a:t> </a:t>
            </a:r>
            <a:r>
              <a:rPr lang="de-DE" dirty="0" err="1" smtClean="0"/>
              <a:t>model</a:t>
            </a:r>
            <a:r>
              <a:rPr lang="de-DE" dirty="0" smtClean="0"/>
              <a:t> </a:t>
            </a:r>
            <a:r>
              <a:rPr lang="de-DE" dirty="0" err="1" smtClean="0"/>
              <a:t>quality</a:t>
            </a:r>
            <a:r>
              <a:rPr lang="de-DE" dirty="0" smtClean="0"/>
              <a:t> </a:t>
            </a:r>
            <a:r>
              <a:rPr lang="de-DE" dirty="0" err="1" smtClean="0"/>
              <a:t>with</a:t>
            </a:r>
            <a:r>
              <a:rPr lang="de-DE" dirty="0" smtClean="0"/>
              <a:t> a limited sample </a:t>
            </a:r>
            <a:r>
              <a:rPr lang="de-DE" dirty="0" err="1" smtClean="0"/>
              <a:t>size</a:t>
            </a:r>
            <a:r>
              <a:rPr lang="de-DE" dirty="0" smtClean="0"/>
              <a:t>. (Further </a:t>
            </a:r>
            <a:r>
              <a:rPr lang="de-DE" dirty="0" err="1" smtClean="0"/>
              <a:t>details</a:t>
            </a:r>
            <a:r>
              <a:rPr lang="de-DE" dirty="0" smtClean="0"/>
              <a:t> </a:t>
            </a:r>
            <a:r>
              <a:rPr lang="de-DE" dirty="0" err="1" smtClean="0"/>
              <a:t>can</a:t>
            </a:r>
            <a:r>
              <a:rPr lang="de-DE" dirty="0" smtClean="0"/>
              <a:t> </a:t>
            </a:r>
            <a:r>
              <a:rPr lang="de-DE" dirty="0" err="1" smtClean="0"/>
              <a:t>be</a:t>
            </a:r>
            <a:r>
              <a:rPr lang="de-DE" dirty="0" smtClean="0"/>
              <a:t> </a:t>
            </a:r>
            <a:r>
              <a:rPr lang="de-DE" dirty="0" err="1" smtClean="0"/>
              <a:t>found</a:t>
            </a:r>
            <a:r>
              <a:rPr lang="de-DE" dirty="0" smtClean="0"/>
              <a:t> </a:t>
            </a:r>
            <a:r>
              <a:rPr lang="de-DE" dirty="0" err="1" smtClean="0"/>
              <a:t>here</a:t>
            </a:r>
            <a:r>
              <a:rPr lang="de-DE" dirty="0"/>
              <a:t>: </a:t>
            </a:r>
            <a:r>
              <a:rPr lang="de-DE" dirty="0">
                <a:hlinkClick r:id="rId2"/>
              </a:rPr>
              <a:t>https://</a:t>
            </a:r>
            <a:r>
              <a:rPr lang="de-DE" dirty="0" smtClean="0">
                <a:hlinkClick r:id="rId2"/>
              </a:rPr>
              <a:t>en.wikipedia.org/wiki/Design_of_experiments</a:t>
            </a:r>
            <a:r>
              <a:rPr lang="de-DE" dirty="0" smtClean="0"/>
              <a:t>)</a:t>
            </a:r>
          </a:p>
          <a:p>
            <a:endParaRPr lang="de-DE" dirty="0"/>
          </a:p>
          <a:p>
            <a:r>
              <a:rPr lang="de-DE" dirty="0" err="1" smtClean="0"/>
              <a:t>There</a:t>
            </a:r>
            <a:r>
              <a:rPr lang="de-DE" dirty="0" smtClean="0"/>
              <a:t> </a:t>
            </a:r>
            <a:r>
              <a:rPr lang="de-DE" dirty="0" err="1" smtClean="0"/>
              <a:t>are</a:t>
            </a:r>
            <a:r>
              <a:rPr lang="de-DE" dirty="0" smtClean="0"/>
              <a:t> </a:t>
            </a:r>
            <a:r>
              <a:rPr lang="de-DE" dirty="0" err="1" smtClean="0"/>
              <a:t>other</a:t>
            </a:r>
            <a:r>
              <a:rPr lang="de-DE" dirty="0" smtClean="0"/>
              <a:t> </a:t>
            </a:r>
            <a:r>
              <a:rPr lang="de-DE" dirty="0" err="1" smtClean="0"/>
              <a:t>effects</a:t>
            </a:r>
            <a:r>
              <a:rPr lang="de-DE" dirty="0" smtClean="0"/>
              <a:t> </a:t>
            </a:r>
            <a:r>
              <a:rPr lang="de-DE" dirty="0" err="1" smtClean="0"/>
              <a:t>related</a:t>
            </a:r>
            <a:r>
              <a:rPr lang="de-DE" dirty="0" smtClean="0"/>
              <a:t> </a:t>
            </a:r>
            <a:r>
              <a:rPr lang="de-DE" dirty="0" err="1" smtClean="0"/>
              <a:t>to</a:t>
            </a:r>
            <a:r>
              <a:rPr lang="de-DE" dirty="0" smtClean="0"/>
              <a:t> </a:t>
            </a:r>
            <a:r>
              <a:rPr lang="de-DE" dirty="0" err="1" smtClean="0"/>
              <a:t>the</a:t>
            </a:r>
            <a:r>
              <a:rPr lang="de-DE" dirty="0" smtClean="0"/>
              <a:t> </a:t>
            </a:r>
            <a:r>
              <a:rPr lang="de-DE" dirty="0" err="1" smtClean="0"/>
              <a:t>dimensionality</a:t>
            </a:r>
            <a:r>
              <a:rPr lang="de-DE" dirty="0" smtClean="0"/>
              <a:t> </a:t>
            </a:r>
            <a:r>
              <a:rPr lang="de-DE" dirty="0" err="1" smtClean="0"/>
              <a:t>of</a:t>
            </a:r>
            <a:r>
              <a:rPr lang="de-DE" dirty="0" smtClean="0"/>
              <a:t> </a:t>
            </a:r>
            <a:r>
              <a:rPr lang="de-DE" dirty="0" err="1" smtClean="0"/>
              <a:t>the</a:t>
            </a:r>
            <a:r>
              <a:rPr lang="de-DE" dirty="0" smtClean="0"/>
              <a:t> </a:t>
            </a:r>
            <a:r>
              <a:rPr lang="de-DE" dirty="0" err="1" smtClean="0"/>
              <a:t>spaces</a:t>
            </a:r>
            <a:r>
              <a:rPr lang="de-DE" dirty="0" smtClean="0"/>
              <a:t> </a:t>
            </a:r>
            <a:r>
              <a:rPr lang="de-DE" dirty="0" err="1" smtClean="0"/>
              <a:t>as</a:t>
            </a:r>
            <a:r>
              <a:rPr lang="de-DE" dirty="0" smtClean="0"/>
              <a:t> </a:t>
            </a:r>
            <a:r>
              <a:rPr lang="de-DE" dirty="0" err="1" smtClean="0"/>
              <a:t>well</a:t>
            </a:r>
            <a:r>
              <a:rPr lang="de-DE" dirty="0" smtClean="0"/>
              <a:t>. A fundamental </a:t>
            </a:r>
            <a:r>
              <a:rPr lang="de-DE" dirty="0" err="1" smtClean="0"/>
              <a:t>one</a:t>
            </a:r>
            <a:r>
              <a:rPr lang="de-DE" dirty="0" smtClean="0"/>
              <a:t> </a:t>
            </a:r>
            <a:r>
              <a:rPr lang="de-DE" dirty="0" err="1" smtClean="0"/>
              <a:t>which</a:t>
            </a:r>
            <a:r>
              <a:rPr lang="de-DE" dirty="0" smtClean="0"/>
              <a:t> </a:t>
            </a:r>
            <a:r>
              <a:rPr lang="de-DE" dirty="0" err="1" smtClean="0"/>
              <a:t>is</a:t>
            </a:r>
            <a:r>
              <a:rPr lang="de-DE" dirty="0" smtClean="0"/>
              <a:t> </a:t>
            </a:r>
            <a:r>
              <a:rPr lang="de-DE" dirty="0" err="1" smtClean="0"/>
              <a:t>more</a:t>
            </a:r>
            <a:r>
              <a:rPr lang="de-DE" dirty="0" smtClean="0"/>
              <a:t> </a:t>
            </a:r>
            <a:r>
              <a:rPr lang="de-DE" dirty="0" err="1" smtClean="0"/>
              <a:t>difficult</a:t>
            </a:r>
            <a:r>
              <a:rPr lang="de-DE" dirty="0" smtClean="0"/>
              <a:t> </a:t>
            </a:r>
            <a:r>
              <a:rPr lang="de-DE" dirty="0" err="1" smtClean="0"/>
              <a:t>to</a:t>
            </a:r>
            <a:r>
              <a:rPr lang="de-DE" dirty="0" smtClean="0"/>
              <a:t> </a:t>
            </a:r>
            <a:r>
              <a:rPr lang="de-DE" dirty="0" err="1" smtClean="0"/>
              <a:t>grasp</a:t>
            </a:r>
            <a:r>
              <a:rPr lang="de-DE" dirty="0" smtClean="0"/>
              <a:t> </a:t>
            </a:r>
            <a:r>
              <a:rPr lang="de-DE" dirty="0" err="1" smtClean="0"/>
              <a:t>is</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distances</a:t>
            </a:r>
            <a:r>
              <a:rPr lang="de-DE" dirty="0" smtClean="0"/>
              <a:t> </a:t>
            </a:r>
            <a:r>
              <a:rPr lang="de-DE" dirty="0" err="1" smtClean="0"/>
              <a:t>become</a:t>
            </a:r>
            <a:r>
              <a:rPr lang="de-DE" dirty="0" smtClean="0"/>
              <a:t> </a:t>
            </a:r>
            <a:r>
              <a:rPr lang="de-DE" dirty="0" err="1" smtClean="0"/>
              <a:t>less</a:t>
            </a:r>
            <a:r>
              <a:rPr lang="de-DE" dirty="0" smtClean="0"/>
              <a:t> </a:t>
            </a:r>
            <a:r>
              <a:rPr lang="de-DE" dirty="0" err="1" smtClean="0"/>
              <a:t>meaningful</a:t>
            </a:r>
            <a:r>
              <a:rPr lang="de-DE" dirty="0" smtClean="0"/>
              <a:t> in high dimensional </a:t>
            </a:r>
            <a:r>
              <a:rPr lang="de-DE" dirty="0" err="1" smtClean="0"/>
              <a:t>space</a:t>
            </a:r>
            <a:r>
              <a:rPr lang="de-DE" dirty="0" smtClean="0"/>
              <a:t>. (Details </a:t>
            </a:r>
            <a:r>
              <a:rPr lang="de-DE" dirty="0" err="1" smtClean="0"/>
              <a:t>can</a:t>
            </a:r>
            <a:r>
              <a:rPr lang="de-DE" dirty="0" smtClean="0"/>
              <a:t> </a:t>
            </a:r>
            <a:r>
              <a:rPr lang="de-DE" dirty="0" err="1" smtClean="0"/>
              <a:t>be</a:t>
            </a:r>
            <a:r>
              <a:rPr lang="de-DE" dirty="0" smtClean="0"/>
              <a:t> </a:t>
            </a:r>
            <a:r>
              <a:rPr lang="de-DE" dirty="0" err="1" smtClean="0"/>
              <a:t>found</a:t>
            </a:r>
            <a:r>
              <a:rPr lang="de-DE" dirty="0" smtClean="0"/>
              <a:t> </a:t>
            </a:r>
            <a:r>
              <a:rPr lang="de-DE" dirty="0" err="1" smtClean="0"/>
              <a:t>here</a:t>
            </a:r>
            <a:r>
              <a:rPr lang="de-DE" dirty="0"/>
              <a:t>: https://</a:t>
            </a:r>
            <a:r>
              <a:rPr lang="de-DE" dirty="0" smtClean="0"/>
              <a:t>en.wikipedia.org/wiki/Curse_of_dimensionality)</a:t>
            </a:r>
            <a:endParaRPr lang="de-DE" dirty="0"/>
          </a:p>
        </p:txBody>
      </p:sp>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50</a:t>
            </a:fld>
            <a:endParaRPr lang="de-DE" dirty="0"/>
          </a:p>
        </p:txBody>
      </p:sp>
    </p:spTree>
    <p:extLst>
      <p:ext uri="{BB962C8B-B14F-4D97-AF65-F5344CB8AC3E}">
        <p14:creationId xmlns:p14="http://schemas.microsoft.com/office/powerpoint/2010/main" val="318491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Validation </a:t>
            </a:r>
            <a:r>
              <a:rPr lang="de-DE" dirty="0" err="1" smtClean="0"/>
              <a:t>datasets</a:t>
            </a:r>
            <a:endParaRPr lang="de-DE" dirty="0"/>
          </a:p>
        </p:txBody>
      </p:sp>
      <p:sp>
        <p:nvSpPr>
          <p:cNvPr id="3" name="Inhaltsplatzhalter 2"/>
          <p:cNvSpPr>
            <a:spLocks noGrp="1"/>
          </p:cNvSpPr>
          <p:nvPr>
            <p:ph idx="4294967295"/>
          </p:nvPr>
        </p:nvSpPr>
        <p:spPr>
          <a:xfrm>
            <a:off x="571363" y="1524000"/>
            <a:ext cx="8064500" cy="4343400"/>
          </a:xfrm>
        </p:spPr>
        <p:txBody>
          <a:bodyPr/>
          <a:lstStyle/>
          <a:p>
            <a:r>
              <a:rPr lang="de-DE" dirty="0" err="1" smtClean="0"/>
              <a:t>Difficult</a:t>
            </a:r>
            <a:r>
              <a:rPr lang="de-DE" dirty="0" smtClean="0"/>
              <a:t> </a:t>
            </a:r>
            <a:r>
              <a:rPr lang="de-DE" dirty="0" err="1" smtClean="0"/>
              <a:t>to</a:t>
            </a:r>
            <a:r>
              <a:rPr lang="de-DE" dirty="0" smtClean="0"/>
              <a:t> </a:t>
            </a:r>
            <a:r>
              <a:rPr lang="de-DE" dirty="0" err="1" smtClean="0"/>
              <a:t>judge</a:t>
            </a:r>
            <a:r>
              <a:rPr lang="de-DE" dirty="0" smtClean="0"/>
              <a:t> </a:t>
            </a:r>
            <a:r>
              <a:rPr lang="de-DE" dirty="0" err="1" smtClean="0"/>
              <a:t>overfitting</a:t>
            </a:r>
            <a:r>
              <a:rPr lang="de-DE" dirty="0" smtClean="0"/>
              <a:t> in high-dimensional </a:t>
            </a:r>
            <a:r>
              <a:rPr lang="de-DE" dirty="0" err="1" smtClean="0"/>
              <a:t>domains</a:t>
            </a:r>
            <a:r>
              <a:rPr lang="de-DE" dirty="0" smtClean="0"/>
              <a:t> </a:t>
            </a:r>
            <a:r>
              <a:rPr lang="de-DE" dirty="0" err="1" smtClean="0"/>
              <a:t>and</a:t>
            </a:r>
            <a:r>
              <a:rPr lang="de-DE" dirty="0" smtClean="0"/>
              <a:t> </a:t>
            </a:r>
            <a:r>
              <a:rPr lang="de-DE" dirty="0" err="1" smtClean="0"/>
              <a:t>autonomous</a:t>
            </a:r>
            <a:r>
              <a:rPr lang="de-DE" dirty="0" smtClean="0"/>
              <a:t> </a:t>
            </a:r>
            <a:r>
              <a:rPr lang="de-DE" dirty="0" err="1" smtClean="0"/>
              <a:t>systems</a:t>
            </a:r>
            <a:r>
              <a:rPr lang="de-DE" dirty="0" smtClean="0"/>
              <a:t> </a:t>
            </a:r>
          </a:p>
          <a:p>
            <a:r>
              <a:rPr lang="de-DE" dirty="0" smtClean="0"/>
              <a:t>A </a:t>
            </a:r>
            <a:r>
              <a:rPr lang="de-DE" dirty="0" err="1" smtClean="0"/>
              <a:t>standard</a:t>
            </a:r>
            <a:r>
              <a:rPr lang="de-DE" dirty="0" smtClean="0"/>
              <a:t> </a:t>
            </a:r>
            <a:r>
              <a:rPr lang="de-DE" dirty="0" err="1" smtClean="0"/>
              <a:t>technique</a:t>
            </a:r>
            <a:r>
              <a:rPr lang="de-DE" dirty="0" smtClean="0"/>
              <a:t> </a:t>
            </a:r>
            <a:r>
              <a:rPr lang="de-DE" dirty="0" err="1" smtClean="0"/>
              <a:t>is</a:t>
            </a:r>
            <a:r>
              <a:rPr lang="de-DE" dirty="0" smtClean="0"/>
              <a:t> </a:t>
            </a:r>
            <a:r>
              <a:rPr lang="de-DE" dirty="0" err="1" smtClean="0"/>
              <a:t>to</a:t>
            </a:r>
            <a:r>
              <a:rPr lang="de-DE" dirty="0" smtClean="0"/>
              <a:t> separate </a:t>
            </a:r>
            <a:r>
              <a:rPr lang="de-DE" dirty="0" err="1" smtClean="0"/>
              <a:t>the</a:t>
            </a:r>
            <a:r>
              <a:rPr lang="de-DE" dirty="0" smtClean="0"/>
              <a:t> </a:t>
            </a:r>
            <a:r>
              <a:rPr lang="de-DE" dirty="0" err="1" smtClean="0"/>
              <a:t>data</a:t>
            </a:r>
            <a:r>
              <a:rPr lang="de-DE" dirty="0" smtClean="0"/>
              <a:t> </a:t>
            </a:r>
            <a:r>
              <a:rPr lang="de-DE" dirty="0" err="1" smtClean="0"/>
              <a:t>into</a:t>
            </a:r>
            <a:r>
              <a:rPr lang="de-DE" dirty="0" smtClean="0"/>
              <a:t> </a:t>
            </a:r>
            <a:r>
              <a:rPr lang="de-DE" dirty="0" err="1" smtClean="0"/>
              <a:t>training</a:t>
            </a:r>
            <a:r>
              <a:rPr lang="de-DE" dirty="0" smtClean="0"/>
              <a:t> </a:t>
            </a:r>
            <a:r>
              <a:rPr lang="de-DE" dirty="0" err="1" smtClean="0"/>
              <a:t>and</a:t>
            </a:r>
            <a:r>
              <a:rPr lang="de-DE" dirty="0" smtClean="0"/>
              <a:t> </a:t>
            </a:r>
            <a:r>
              <a:rPr lang="de-DE" dirty="0" err="1" smtClean="0"/>
              <a:t>validation</a:t>
            </a:r>
            <a:r>
              <a:rPr lang="de-DE" dirty="0" smtClean="0"/>
              <a:t> </a:t>
            </a:r>
            <a:r>
              <a:rPr lang="de-DE" dirty="0" err="1" smtClean="0"/>
              <a:t>data</a:t>
            </a:r>
            <a:endParaRPr lang="de-DE" dirty="0"/>
          </a:p>
        </p:txBody>
      </p:sp>
      <p:sp>
        <p:nvSpPr>
          <p:cNvPr id="4" name="Textfeld 3"/>
          <p:cNvSpPr txBox="1"/>
          <p:nvPr/>
        </p:nvSpPr>
        <p:spPr>
          <a:xfrm>
            <a:off x="888283" y="4672300"/>
            <a:ext cx="1296144" cy="116955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de-DE" sz="1400" dirty="0" smtClean="0"/>
          </a:p>
          <a:p>
            <a:pPr algn="ctr"/>
            <a:endParaRPr lang="de-DE" sz="1400" dirty="0"/>
          </a:p>
          <a:p>
            <a:pPr algn="ctr"/>
            <a:r>
              <a:rPr lang="de-DE" sz="1400" dirty="0" smtClean="0"/>
              <a:t>Training Data</a:t>
            </a:r>
          </a:p>
          <a:p>
            <a:pPr algn="ctr"/>
            <a:endParaRPr lang="de-DE" sz="1400" dirty="0"/>
          </a:p>
          <a:p>
            <a:pPr algn="ctr"/>
            <a:endParaRPr lang="de-DE" sz="1400" dirty="0"/>
          </a:p>
        </p:txBody>
      </p:sp>
      <p:sp>
        <p:nvSpPr>
          <p:cNvPr id="5" name="Textfeld 4"/>
          <p:cNvSpPr txBox="1"/>
          <p:nvPr/>
        </p:nvSpPr>
        <p:spPr>
          <a:xfrm>
            <a:off x="888283" y="4149080"/>
            <a:ext cx="1296144"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sz="1400" dirty="0" smtClean="0"/>
              <a:t>Validation Data</a:t>
            </a:r>
          </a:p>
        </p:txBody>
      </p:sp>
      <p:sp>
        <p:nvSpPr>
          <p:cNvPr id="6" name="Textfeld 5"/>
          <p:cNvSpPr txBox="1"/>
          <p:nvPr/>
        </p:nvSpPr>
        <p:spPr>
          <a:xfrm rot="16200000">
            <a:off x="-114306" y="4841577"/>
            <a:ext cx="1692771"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sz="1400" dirty="0" err="1" smtClean="0"/>
              <a:t>Available</a:t>
            </a:r>
            <a:r>
              <a:rPr lang="de-DE" sz="1400" dirty="0" smtClean="0"/>
              <a:t> Data</a:t>
            </a:r>
          </a:p>
        </p:txBody>
      </p:sp>
      <p:sp>
        <p:nvSpPr>
          <p:cNvPr id="7" name="Textfeld 6"/>
          <p:cNvSpPr txBox="1"/>
          <p:nvPr/>
        </p:nvSpPr>
        <p:spPr>
          <a:xfrm>
            <a:off x="2969497" y="4373581"/>
            <a:ext cx="129614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1400" dirty="0" smtClean="0"/>
              <a:t>Train </a:t>
            </a:r>
            <a:r>
              <a:rPr lang="de-DE" sz="1400" dirty="0" err="1" smtClean="0"/>
              <a:t>model</a:t>
            </a:r>
            <a:r>
              <a:rPr lang="de-DE" sz="1400" dirty="0" smtClean="0"/>
              <a:t> A</a:t>
            </a:r>
          </a:p>
        </p:txBody>
      </p:sp>
      <p:cxnSp>
        <p:nvCxnSpPr>
          <p:cNvPr id="11" name="Gerade Verbindung mit Pfeil 10"/>
          <p:cNvCxnSpPr>
            <a:stCxn id="7" idx="3"/>
          </p:cNvCxnSpPr>
          <p:nvPr/>
        </p:nvCxnSpPr>
        <p:spPr bwMode="auto">
          <a:xfrm>
            <a:off x="4265641" y="4635191"/>
            <a:ext cx="41778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feld 15"/>
          <p:cNvSpPr txBox="1"/>
          <p:nvPr/>
        </p:nvSpPr>
        <p:spPr>
          <a:xfrm>
            <a:off x="7339719" y="4896801"/>
            <a:ext cx="1296144" cy="7386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sz="1400" dirty="0" smtClean="0"/>
              <a:t>Train </a:t>
            </a:r>
            <a:r>
              <a:rPr lang="de-DE" sz="1400" dirty="0" err="1" smtClean="0"/>
              <a:t>model</a:t>
            </a:r>
            <a:r>
              <a:rPr lang="de-DE" sz="1400" dirty="0" smtClean="0"/>
              <a:t> on </a:t>
            </a:r>
            <a:r>
              <a:rPr lang="de-DE" sz="1400" dirty="0" err="1" smtClean="0"/>
              <a:t>complete</a:t>
            </a:r>
            <a:r>
              <a:rPr lang="de-DE" sz="1400" dirty="0" smtClean="0"/>
              <a:t> Dataset</a:t>
            </a:r>
          </a:p>
        </p:txBody>
      </p:sp>
      <p:cxnSp>
        <p:nvCxnSpPr>
          <p:cNvPr id="18" name="Gerade Verbindung mit Pfeil 17"/>
          <p:cNvCxnSpPr>
            <a:endCxn id="7" idx="1"/>
          </p:cNvCxnSpPr>
          <p:nvPr/>
        </p:nvCxnSpPr>
        <p:spPr bwMode="auto">
          <a:xfrm flipV="1">
            <a:off x="2194626" y="4635191"/>
            <a:ext cx="774871" cy="3924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extfeld 19"/>
          <p:cNvSpPr txBox="1"/>
          <p:nvPr/>
        </p:nvSpPr>
        <p:spPr>
          <a:xfrm>
            <a:off x="2969774" y="4995466"/>
            <a:ext cx="129614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1400" dirty="0" smtClean="0"/>
              <a:t>Train </a:t>
            </a:r>
            <a:r>
              <a:rPr lang="de-DE" sz="1400" dirty="0" err="1" smtClean="0"/>
              <a:t>model</a:t>
            </a:r>
            <a:r>
              <a:rPr lang="de-DE" sz="1400" dirty="0" smtClean="0"/>
              <a:t> B</a:t>
            </a:r>
          </a:p>
        </p:txBody>
      </p:sp>
      <p:sp>
        <p:nvSpPr>
          <p:cNvPr id="23" name="Textfeld 22"/>
          <p:cNvSpPr txBox="1"/>
          <p:nvPr/>
        </p:nvSpPr>
        <p:spPr>
          <a:xfrm>
            <a:off x="2959575" y="5617351"/>
            <a:ext cx="129614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1400" dirty="0" smtClean="0"/>
              <a:t>Train </a:t>
            </a:r>
            <a:r>
              <a:rPr lang="de-DE" sz="1400" dirty="0" err="1" smtClean="0"/>
              <a:t>model</a:t>
            </a:r>
            <a:r>
              <a:rPr lang="de-DE" sz="1400" dirty="0" smtClean="0"/>
              <a:t> C</a:t>
            </a:r>
          </a:p>
        </p:txBody>
      </p:sp>
      <p:cxnSp>
        <p:nvCxnSpPr>
          <p:cNvPr id="24" name="Gerade Verbindung mit Pfeil 23"/>
          <p:cNvCxnSpPr>
            <a:stCxn id="4" idx="3"/>
            <a:endCxn id="20" idx="1"/>
          </p:cNvCxnSpPr>
          <p:nvPr/>
        </p:nvCxnSpPr>
        <p:spPr bwMode="auto">
          <a:xfrm>
            <a:off x="2184427" y="5257076"/>
            <a:ext cx="78534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Gerade Verbindung mit Pfeil 29"/>
          <p:cNvCxnSpPr>
            <a:endCxn id="23" idx="1"/>
          </p:cNvCxnSpPr>
          <p:nvPr/>
        </p:nvCxnSpPr>
        <p:spPr bwMode="auto">
          <a:xfrm>
            <a:off x="2181835" y="5518686"/>
            <a:ext cx="777740" cy="3602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Gerade Verbindung mit Pfeil 37"/>
          <p:cNvCxnSpPr/>
          <p:nvPr/>
        </p:nvCxnSpPr>
        <p:spPr bwMode="auto">
          <a:xfrm>
            <a:off x="4265641" y="5257075"/>
            <a:ext cx="41778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9" name="Textfeld 38"/>
          <p:cNvSpPr txBox="1"/>
          <p:nvPr/>
        </p:nvSpPr>
        <p:spPr>
          <a:xfrm>
            <a:off x="4676230" y="5617349"/>
            <a:ext cx="1296144" cy="5232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1400" dirty="0" err="1" smtClean="0"/>
              <a:t>Evaluate</a:t>
            </a:r>
            <a:endParaRPr lang="de-DE" sz="1400" dirty="0" smtClean="0"/>
          </a:p>
        </p:txBody>
      </p:sp>
      <p:cxnSp>
        <p:nvCxnSpPr>
          <p:cNvPr id="40" name="Gerade Verbindung mit Pfeil 39"/>
          <p:cNvCxnSpPr/>
          <p:nvPr/>
        </p:nvCxnSpPr>
        <p:spPr bwMode="auto">
          <a:xfrm>
            <a:off x="4255719" y="5878961"/>
            <a:ext cx="41778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1" name="Textfeld 40"/>
          <p:cNvSpPr txBox="1"/>
          <p:nvPr/>
        </p:nvSpPr>
        <p:spPr>
          <a:xfrm>
            <a:off x="4686822" y="4995466"/>
            <a:ext cx="1296144" cy="5232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1400" dirty="0" err="1" smtClean="0"/>
              <a:t>Evaluate</a:t>
            </a:r>
            <a:endParaRPr lang="de-DE" sz="1400" dirty="0" smtClean="0"/>
          </a:p>
        </p:txBody>
      </p:sp>
      <p:sp>
        <p:nvSpPr>
          <p:cNvPr id="42" name="Textfeld 41"/>
          <p:cNvSpPr txBox="1"/>
          <p:nvPr/>
        </p:nvSpPr>
        <p:spPr>
          <a:xfrm>
            <a:off x="4692395" y="4373582"/>
            <a:ext cx="1296144" cy="5232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1400" dirty="0" err="1" smtClean="0"/>
              <a:t>Evaluate</a:t>
            </a:r>
            <a:endParaRPr lang="de-DE" sz="1400" dirty="0" smtClean="0"/>
          </a:p>
        </p:txBody>
      </p:sp>
      <p:cxnSp>
        <p:nvCxnSpPr>
          <p:cNvPr id="49" name="Gewinkelter Verbinder 48"/>
          <p:cNvCxnSpPr>
            <a:stCxn id="5" idx="0"/>
            <a:endCxn id="42" idx="0"/>
          </p:cNvCxnSpPr>
          <p:nvPr/>
        </p:nvCxnSpPr>
        <p:spPr bwMode="auto">
          <a:xfrm rot="16200000" flipH="1">
            <a:off x="3326160" y="2359275"/>
            <a:ext cx="224502" cy="3804112"/>
          </a:xfrm>
          <a:prstGeom prst="bentConnector3">
            <a:avLst>
              <a:gd name="adj1" fmla="val -101825"/>
            </a:avLst>
          </a:prstGeom>
          <a:solidFill>
            <a:schemeClr val="accent1"/>
          </a:solidFill>
          <a:ln w="9525" cap="flat" cmpd="sng" algn="ctr">
            <a:solidFill>
              <a:schemeClr val="tx1"/>
            </a:solidFill>
            <a:prstDash val="solid"/>
            <a:round/>
            <a:headEnd type="none" w="med" len="med"/>
            <a:tailEnd type="triangle"/>
          </a:ln>
          <a:effectLst/>
        </p:spPr>
      </p:cxnSp>
      <p:cxnSp>
        <p:nvCxnSpPr>
          <p:cNvPr id="51" name="Gerade Verbindung mit Pfeil 50"/>
          <p:cNvCxnSpPr>
            <a:stCxn id="39" idx="3"/>
            <a:endCxn id="16" idx="1"/>
          </p:cNvCxnSpPr>
          <p:nvPr/>
        </p:nvCxnSpPr>
        <p:spPr bwMode="auto">
          <a:xfrm flipV="1">
            <a:off x="5972374" y="5266133"/>
            <a:ext cx="1367345" cy="612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Textfeld 51"/>
          <p:cNvSpPr txBox="1"/>
          <p:nvPr/>
        </p:nvSpPr>
        <p:spPr>
          <a:xfrm>
            <a:off x="6259599" y="5786376"/>
            <a:ext cx="1152128" cy="307777"/>
          </a:xfrm>
          <a:prstGeom prst="rect">
            <a:avLst/>
          </a:prstGeom>
          <a:noFill/>
        </p:spPr>
        <p:txBody>
          <a:bodyPr wrap="square" rtlCol="0">
            <a:spAutoFit/>
          </a:bodyPr>
          <a:lstStyle/>
          <a:p>
            <a:r>
              <a:rPr lang="de-DE" sz="1400" dirty="0" smtClean="0"/>
              <a:t>Best </a:t>
            </a:r>
            <a:r>
              <a:rPr lang="de-DE" sz="1400" dirty="0" err="1" smtClean="0"/>
              <a:t>model</a:t>
            </a:r>
            <a:endParaRPr lang="de-DE" sz="1400" dirty="0"/>
          </a:p>
        </p:txBody>
      </p:sp>
      <p:sp>
        <p:nvSpPr>
          <p:cNvPr id="8" name="Foliennummernplatzhalter 7"/>
          <p:cNvSpPr>
            <a:spLocks noGrp="1"/>
          </p:cNvSpPr>
          <p:nvPr>
            <p:ph type="sldNum" sz="quarter" idx="11"/>
          </p:nvPr>
        </p:nvSpPr>
        <p:spPr/>
        <p:txBody>
          <a:bodyPr/>
          <a:lstStyle/>
          <a:p>
            <a:r>
              <a:rPr lang="de-DE" smtClean="0"/>
              <a:t> 3 - </a:t>
            </a:r>
            <a:fld id="{DFF34935-8E69-4657-8C0C-1744CA283D5D}" type="slidenum">
              <a:rPr lang="de-DE" smtClean="0"/>
              <a:pPr/>
              <a:t>51</a:t>
            </a:fld>
            <a:endParaRPr lang="de-DE" dirty="0"/>
          </a:p>
        </p:txBody>
      </p:sp>
    </p:spTree>
    <p:extLst>
      <p:ext uri="{BB962C8B-B14F-4D97-AF65-F5344CB8AC3E}">
        <p14:creationId xmlns:p14="http://schemas.microsoft.com/office/powerpoint/2010/main" val="5752971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Validation </a:t>
            </a:r>
            <a:r>
              <a:rPr lang="de-DE" dirty="0" err="1" smtClean="0"/>
              <a:t>datasets</a:t>
            </a:r>
            <a:endParaRPr lang="de-DE" dirty="0"/>
          </a:p>
        </p:txBody>
      </p:sp>
      <p:sp>
        <p:nvSpPr>
          <p:cNvPr id="3" name="Inhaltsplatzhalter 2"/>
          <p:cNvSpPr>
            <a:spLocks noGrp="1"/>
          </p:cNvSpPr>
          <p:nvPr>
            <p:ph idx="4294967295"/>
          </p:nvPr>
        </p:nvSpPr>
        <p:spPr>
          <a:xfrm>
            <a:off x="686883" y="1524000"/>
            <a:ext cx="8064500" cy="4343400"/>
          </a:xfrm>
        </p:spPr>
        <p:txBody>
          <a:bodyPr/>
          <a:lstStyle/>
          <a:p>
            <a:r>
              <a:rPr lang="de-DE" dirty="0" smtClean="0"/>
              <a:t>Different </a:t>
            </a:r>
            <a:r>
              <a:rPr lang="de-DE" dirty="0" err="1" smtClean="0"/>
              <a:t>hyperparameters</a:t>
            </a:r>
            <a:r>
              <a:rPr lang="de-DE" dirty="0" smtClean="0"/>
              <a:t> </a:t>
            </a:r>
            <a:r>
              <a:rPr lang="de-DE" dirty="0" err="1" smtClean="0"/>
              <a:t>can</a:t>
            </a:r>
            <a:r>
              <a:rPr lang="de-DE" dirty="0" smtClean="0"/>
              <a:t> </a:t>
            </a:r>
            <a:r>
              <a:rPr lang="de-DE" dirty="0" err="1" smtClean="0"/>
              <a:t>be</a:t>
            </a:r>
            <a:r>
              <a:rPr lang="de-DE" dirty="0" smtClean="0"/>
              <a:t> </a:t>
            </a:r>
            <a:r>
              <a:rPr lang="de-DE" dirty="0" err="1" smtClean="0"/>
              <a:t>used</a:t>
            </a:r>
            <a:r>
              <a:rPr lang="de-DE" dirty="0" smtClean="0"/>
              <a:t> </a:t>
            </a:r>
            <a:r>
              <a:rPr lang="de-DE" dirty="0" err="1" smtClean="0"/>
              <a:t>to</a:t>
            </a:r>
            <a:r>
              <a:rPr lang="de-DE" dirty="0" smtClean="0"/>
              <a:t> tune </a:t>
            </a:r>
            <a:r>
              <a:rPr lang="de-DE" dirty="0" err="1" smtClean="0"/>
              <a:t>the</a:t>
            </a:r>
            <a:r>
              <a:rPr lang="de-DE" dirty="0" smtClean="0"/>
              <a:t> </a:t>
            </a:r>
            <a:r>
              <a:rPr lang="de-DE" dirty="0" err="1" smtClean="0"/>
              <a:t>model</a:t>
            </a:r>
            <a:endParaRPr lang="de-DE" dirty="0" smtClean="0"/>
          </a:p>
          <a:p>
            <a:r>
              <a:rPr lang="de-DE" dirty="0" smtClean="0"/>
              <a:t>Validation </a:t>
            </a:r>
            <a:r>
              <a:rPr lang="de-DE" dirty="0" err="1" smtClean="0"/>
              <a:t>technique</a:t>
            </a:r>
            <a:r>
              <a:rPr lang="de-DE" dirty="0" smtClean="0"/>
              <a:t> </a:t>
            </a:r>
            <a:r>
              <a:rPr lang="de-DE" dirty="0" err="1" smtClean="0"/>
              <a:t>works</a:t>
            </a:r>
            <a:r>
              <a:rPr lang="de-DE" dirty="0" smtClean="0"/>
              <a:t> </a:t>
            </a:r>
            <a:r>
              <a:rPr lang="de-DE" dirty="0" err="1" smtClean="0"/>
              <a:t>for</a:t>
            </a:r>
            <a:r>
              <a:rPr lang="de-DE" dirty="0" smtClean="0"/>
              <a:t> all </a:t>
            </a:r>
            <a:r>
              <a:rPr lang="de-DE" dirty="0" err="1" smtClean="0"/>
              <a:t>of</a:t>
            </a:r>
            <a:r>
              <a:rPr lang="de-DE" dirty="0" smtClean="0"/>
              <a:t> </a:t>
            </a:r>
            <a:r>
              <a:rPr lang="de-DE" dirty="0" err="1" smtClean="0"/>
              <a:t>them</a:t>
            </a:r>
            <a:r>
              <a:rPr lang="de-DE" dirty="0" smtClean="0"/>
              <a:t> </a:t>
            </a:r>
          </a:p>
          <a:p>
            <a:pPr marL="0" indent="0">
              <a:buNone/>
            </a:pPr>
            <a:endParaRPr lang="de-DE" dirty="0" smtClean="0"/>
          </a:p>
          <a:p>
            <a:pPr marL="0" indent="0">
              <a:buNone/>
            </a:pPr>
            <a:endParaRPr lang="de-DE" dirty="0"/>
          </a:p>
        </p:txBody>
      </p:sp>
      <p:pic>
        <p:nvPicPr>
          <p:cNvPr id="10" name="Grafik 9"/>
          <p:cNvPicPr>
            <a:picLocks noChangeAspect="1"/>
          </p:cNvPicPr>
          <p:nvPr/>
        </p:nvPicPr>
        <p:blipFill>
          <a:blip r:embed="rId2"/>
          <a:stretch>
            <a:fillRect/>
          </a:stretch>
        </p:blipFill>
        <p:spPr>
          <a:xfrm>
            <a:off x="2088605" y="2378196"/>
            <a:ext cx="4984601" cy="3755904"/>
          </a:xfrm>
          <a:prstGeom prst="rect">
            <a:avLst/>
          </a:prstGeom>
        </p:spPr>
      </p:pic>
      <p:cxnSp>
        <p:nvCxnSpPr>
          <p:cNvPr id="17" name="Gerade Verbindung mit Pfeil 16"/>
          <p:cNvCxnSpPr/>
          <p:nvPr/>
        </p:nvCxnSpPr>
        <p:spPr bwMode="auto">
          <a:xfrm>
            <a:off x="3275856" y="6106198"/>
            <a:ext cx="3040385"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feld 18"/>
          <p:cNvSpPr txBox="1"/>
          <p:nvPr/>
        </p:nvSpPr>
        <p:spPr>
          <a:xfrm>
            <a:off x="2918933" y="6106198"/>
            <a:ext cx="3600400" cy="400110"/>
          </a:xfrm>
          <a:prstGeom prst="rect">
            <a:avLst/>
          </a:prstGeom>
          <a:noFill/>
        </p:spPr>
        <p:txBody>
          <a:bodyPr wrap="square" rtlCol="0">
            <a:spAutoFit/>
          </a:bodyPr>
          <a:lstStyle/>
          <a:p>
            <a:pPr algn="ctr"/>
            <a:r>
              <a:rPr lang="de-DE" sz="2000" dirty="0" err="1" smtClean="0"/>
              <a:t>Increased</a:t>
            </a:r>
            <a:r>
              <a:rPr lang="de-DE" sz="2000" dirty="0" smtClean="0"/>
              <a:t> Model </a:t>
            </a:r>
            <a:r>
              <a:rPr lang="de-DE" sz="2000" dirty="0" err="1" smtClean="0"/>
              <a:t>Complexity</a:t>
            </a:r>
            <a:endParaRPr lang="de-DE" sz="2000" dirty="0"/>
          </a:p>
        </p:txBody>
      </p:sp>
      <p:sp>
        <p:nvSpPr>
          <p:cNvPr id="13" name="Textfeld 12"/>
          <p:cNvSpPr txBox="1"/>
          <p:nvPr/>
        </p:nvSpPr>
        <p:spPr>
          <a:xfrm>
            <a:off x="7718975" y="5755967"/>
            <a:ext cx="1321261" cy="461665"/>
          </a:xfrm>
          <a:prstGeom prst="rect">
            <a:avLst/>
          </a:prstGeom>
          <a:noFill/>
        </p:spPr>
        <p:txBody>
          <a:bodyPr wrap="square" rtlCol="0">
            <a:spAutoFit/>
          </a:bodyPr>
          <a:lstStyle/>
          <a:p>
            <a:r>
              <a:rPr lang="de-DE" sz="800" dirty="0" err="1" smtClean="0"/>
              <a:t>Figure</a:t>
            </a:r>
            <a:r>
              <a:rPr lang="de-DE" sz="800" dirty="0"/>
              <a:t> </a:t>
            </a:r>
            <a:r>
              <a:rPr lang="de-DE" sz="800" dirty="0" err="1"/>
              <a:t>source</a:t>
            </a:r>
            <a:r>
              <a:rPr lang="de-DE" sz="800" dirty="0"/>
              <a:t>: </a:t>
            </a:r>
            <a:r>
              <a:rPr lang="de-DE" sz="800" dirty="0" smtClean="0"/>
              <a:t>Bishop – Pattern Recognition </a:t>
            </a:r>
            <a:r>
              <a:rPr lang="de-DE" sz="800" dirty="0" err="1" smtClean="0"/>
              <a:t>and</a:t>
            </a:r>
            <a:r>
              <a:rPr lang="de-DE" sz="800" dirty="0" smtClean="0"/>
              <a:t> </a:t>
            </a:r>
            <a:r>
              <a:rPr lang="de-DE" sz="800" dirty="0" err="1" smtClean="0"/>
              <a:t>Machine</a:t>
            </a:r>
            <a:r>
              <a:rPr lang="de-DE" sz="800" dirty="0" smtClean="0"/>
              <a:t> Learning</a:t>
            </a:r>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52</a:t>
            </a:fld>
            <a:endParaRPr lang="de-DE" dirty="0"/>
          </a:p>
        </p:txBody>
      </p:sp>
    </p:spTree>
    <p:extLst>
      <p:ext uri="{BB962C8B-B14F-4D97-AF65-F5344CB8AC3E}">
        <p14:creationId xmlns:p14="http://schemas.microsoft.com/office/powerpoint/2010/main" val="1885586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Common </a:t>
            </a:r>
            <a:r>
              <a:rPr lang="de-DE" dirty="0" err="1" smtClean="0"/>
              <a:t>pitfalls</a:t>
            </a:r>
            <a:r>
              <a:rPr lang="de-DE" dirty="0" smtClean="0"/>
              <a:t> </a:t>
            </a:r>
            <a:r>
              <a:rPr lang="de-DE" dirty="0" err="1" smtClean="0"/>
              <a:t>with</a:t>
            </a:r>
            <a:r>
              <a:rPr lang="de-DE" dirty="0" smtClean="0"/>
              <a:t> </a:t>
            </a:r>
            <a:r>
              <a:rPr lang="de-DE" dirty="0" err="1" smtClean="0"/>
              <a:t>validation</a:t>
            </a:r>
            <a:r>
              <a:rPr lang="de-DE" dirty="0" smtClean="0"/>
              <a:t> </a:t>
            </a:r>
            <a:r>
              <a:rPr lang="de-DE" dirty="0" err="1" smtClean="0"/>
              <a:t>datasets</a:t>
            </a:r>
            <a:endParaRPr lang="de-DE" dirty="0"/>
          </a:p>
        </p:txBody>
      </p:sp>
      <p:sp>
        <p:nvSpPr>
          <p:cNvPr id="3" name="Inhaltsplatzhalter 2"/>
          <p:cNvSpPr>
            <a:spLocks noGrp="1"/>
          </p:cNvSpPr>
          <p:nvPr>
            <p:ph idx="4294967295"/>
          </p:nvPr>
        </p:nvSpPr>
        <p:spPr>
          <a:xfrm>
            <a:off x="571473" y="1524000"/>
            <a:ext cx="8064500" cy="4343400"/>
          </a:xfrm>
        </p:spPr>
        <p:txBody>
          <a:bodyPr/>
          <a:lstStyle/>
          <a:p>
            <a:r>
              <a:rPr lang="de-DE" dirty="0" err="1" smtClean="0"/>
              <a:t>Be</a:t>
            </a:r>
            <a:r>
              <a:rPr lang="de-DE" dirty="0" smtClean="0"/>
              <a:t> </a:t>
            </a:r>
            <a:r>
              <a:rPr lang="de-DE" dirty="0" err="1" smtClean="0"/>
              <a:t>aware</a:t>
            </a:r>
            <a:r>
              <a:rPr lang="de-DE" dirty="0" smtClean="0"/>
              <a:t> </a:t>
            </a:r>
            <a:r>
              <a:rPr lang="de-DE" dirty="0" err="1" smtClean="0"/>
              <a:t>that</a:t>
            </a:r>
            <a:r>
              <a:rPr lang="de-DE" dirty="0" smtClean="0"/>
              <a:t> </a:t>
            </a:r>
            <a:r>
              <a:rPr lang="de-DE" dirty="0" err="1" smtClean="0"/>
              <a:t>your</a:t>
            </a:r>
            <a:r>
              <a:rPr lang="de-DE" dirty="0" smtClean="0"/>
              <a:t> </a:t>
            </a:r>
            <a:r>
              <a:rPr lang="de-DE" dirty="0" err="1" smtClean="0"/>
              <a:t>validation</a:t>
            </a:r>
            <a:r>
              <a:rPr lang="de-DE" dirty="0" smtClean="0"/>
              <a:t> </a:t>
            </a:r>
            <a:r>
              <a:rPr lang="de-DE" dirty="0" err="1" smtClean="0"/>
              <a:t>dataset</a:t>
            </a:r>
            <a:r>
              <a:rPr lang="de-DE" dirty="0" smtClean="0"/>
              <a:t> must </a:t>
            </a:r>
            <a:r>
              <a:rPr lang="de-DE" dirty="0" err="1" smtClean="0"/>
              <a:t>reflect</a:t>
            </a:r>
            <a:r>
              <a:rPr lang="de-DE" dirty="0" smtClean="0"/>
              <a:t> </a:t>
            </a:r>
            <a:r>
              <a:rPr lang="de-DE" dirty="0" err="1" smtClean="0"/>
              <a:t>the</a:t>
            </a:r>
            <a:r>
              <a:rPr lang="de-DE" dirty="0" smtClean="0"/>
              <a:t> </a:t>
            </a:r>
            <a:r>
              <a:rPr lang="de-DE" dirty="0" err="1" smtClean="0"/>
              <a:t>future</a:t>
            </a:r>
            <a:r>
              <a:rPr lang="de-DE" dirty="0" smtClean="0"/>
              <a:t> </a:t>
            </a:r>
            <a:r>
              <a:rPr lang="de-DE" dirty="0" err="1" smtClean="0"/>
              <a:t>properties</a:t>
            </a:r>
            <a:r>
              <a:rPr lang="de-DE" dirty="0" smtClean="0"/>
              <a:t> </a:t>
            </a:r>
            <a:r>
              <a:rPr lang="de-DE" dirty="0" err="1" smtClean="0"/>
              <a:t>of</a:t>
            </a:r>
            <a:r>
              <a:rPr lang="de-DE" dirty="0" smtClean="0"/>
              <a:t> </a:t>
            </a:r>
            <a:r>
              <a:rPr lang="de-DE" dirty="0" err="1" smtClean="0"/>
              <a:t>the</a:t>
            </a:r>
            <a:r>
              <a:rPr lang="de-DE" dirty="0" smtClean="0"/>
              <a:t> </a:t>
            </a:r>
            <a:r>
              <a:rPr lang="de-DE" dirty="0" err="1" smtClean="0"/>
              <a:t>underlying</a:t>
            </a:r>
            <a:r>
              <a:rPr lang="de-DE" dirty="0" smtClean="0"/>
              <a:t> </a:t>
            </a:r>
            <a:r>
              <a:rPr lang="de-DE" dirty="0" err="1" smtClean="0"/>
              <a:t>physical</a:t>
            </a:r>
            <a:r>
              <a:rPr lang="de-DE" dirty="0" smtClean="0"/>
              <a:t> </a:t>
            </a:r>
            <a:r>
              <a:rPr lang="de-DE" dirty="0" err="1" smtClean="0"/>
              <a:t>relationship</a:t>
            </a:r>
            <a:r>
              <a:rPr lang="de-DE" dirty="0" smtClean="0"/>
              <a:t>. </a:t>
            </a:r>
          </a:p>
          <a:p>
            <a:r>
              <a:rPr lang="de-DE" dirty="0" smtClean="0"/>
              <a:t>Do not </a:t>
            </a:r>
            <a:r>
              <a:rPr lang="de-DE" dirty="0" err="1" smtClean="0"/>
              <a:t>reuse</a:t>
            </a:r>
            <a:r>
              <a:rPr lang="de-DE" dirty="0" smtClean="0"/>
              <a:t> </a:t>
            </a:r>
            <a:r>
              <a:rPr lang="de-DE" dirty="0" err="1" smtClean="0"/>
              <a:t>validation</a:t>
            </a:r>
            <a:r>
              <a:rPr lang="de-DE" dirty="0" smtClean="0"/>
              <a:t> </a:t>
            </a:r>
            <a:r>
              <a:rPr lang="de-DE" dirty="0" err="1" smtClean="0"/>
              <a:t>datasets</a:t>
            </a:r>
            <a:r>
              <a:rPr lang="de-DE" dirty="0" smtClean="0"/>
              <a:t>. </a:t>
            </a:r>
            <a:r>
              <a:rPr lang="de-DE" dirty="0" err="1" smtClean="0"/>
              <a:t>If</a:t>
            </a:r>
            <a:r>
              <a:rPr lang="de-DE" dirty="0" smtClean="0"/>
              <a:t> </a:t>
            </a:r>
            <a:r>
              <a:rPr lang="de-DE" dirty="0" err="1" smtClean="0"/>
              <a:t>the</a:t>
            </a:r>
            <a:r>
              <a:rPr lang="de-DE" dirty="0" smtClean="0"/>
              <a:t> same </a:t>
            </a:r>
            <a:r>
              <a:rPr lang="de-DE" dirty="0" err="1" smtClean="0"/>
              <a:t>validation</a:t>
            </a:r>
            <a:r>
              <a:rPr lang="de-DE" dirty="0" smtClean="0"/>
              <a:t> </a:t>
            </a:r>
            <a:r>
              <a:rPr lang="de-DE" dirty="0" err="1" smtClean="0"/>
              <a:t>set</a:t>
            </a:r>
            <a:r>
              <a:rPr lang="de-DE" dirty="0" smtClean="0"/>
              <a:t> </a:t>
            </a:r>
            <a:r>
              <a:rPr lang="de-DE" dirty="0" err="1" smtClean="0"/>
              <a:t>is</a:t>
            </a:r>
            <a:r>
              <a:rPr lang="de-DE" dirty="0" smtClean="0"/>
              <a:t> </a:t>
            </a:r>
            <a:r>
              <a:rPr lang="de-DE" dirty="0" err="1" smtClean="0"/>
              <a:t>used</a:t>
            </a:r>
            <a:r>
              <a:rPr lang="de-DE" dirty="0" smtClean="0"/>
              <a:t> </a:t>
            </a:r>
            <a:r>
              <a:rPr lang="de-DE" dirty="0" err="1" smtClean="0"/>
              <a:t>again</a:t>
            </a:r>
            <a:r>
              <a:rPr lang="de-DE" dirty="0" smtClean="0"/>
              <a:t> </a:t>
            </a:r>
            <a:r>
              <a:rPr lang="de-DE" dirty="0" err="1" smtClean="0"/>
              <a:t>and</a:t>
            </a:r>
            <a:r>
              <a:rPr lang="de-DE" dirty="0" smtClean="0"/>
              <a:t> </a:t>
            </a:r>
            <a:r>
              <a:rPr lang="de-DE" dirty="0" err="1" smtClean="0"/>
              <a:t>again</a:t>
            </a:r>
            <a:r>
              <a:rPr lang="de-DE" dirty="0" smtClean="0"/>
              <a:t> </a:t>
            </a:r>
            <a:r>
              <a:rPr lang="de-DE" dirty="0" err="1" smtClean="0"/>
              <a:t>for</a:t>
            </a:r>
            <a:r>
              <a:rPr lang="de-DE" dirty="0" smtClean="0"/>
              <a:t> </a:t>
            </a:r>
            <a:r>
              <a:rPr lang="de-DE" dirty="0" err="1" smtClean="0"/>
              <a:t>testing</a:t>
            </a:r>
            <a:r>
              <a:rPr lang="de-DE" dirty="0" smtClean="0"/>
              <a:t> </a:t>
            </a:r>
            <a:r>
              <a:rPr lang="de-DE" dirty="0" err="1" smtClean="0"/>
              <a:t>the</a:t>
            </a:r>
            <a:r>
              <a:rPr lang="de-DE" dirty="0" smtClean="0"/>
              <a:t> </a:t>
            </a:r>
            <a:r>
              <a:rPr lang="de-DE" dirty="0" err="1" smtClean="0"/>
              <a:t>model</a:t>
            </a:r>
            <a:r>
              <a:rPr lang="de-DE" dirty="0" smtClean="0"/>
              <a:t> </a:t>
            </a:r>
            <a:r>
              <a:rPr lang="de-DE" dirty="0" err="1" smtClean="0"/>
              <a:t>performance</a:t>
            </a:r>
            <a:r>
              <a:rPr lang="de-DE" dirty="0" smtClean="0"/>
              <a:t> </a:t>
            </a:r>
            <a:r>
              <a:rPr lang="de-DE" dirty="0" err="1" smtClean="0"/>
              <a:t>it</a:t>
            </a:r>
            <a:r>
              <a:rPr lang="de-DE" dirty="0" smtClean="0"/>
              <a:t> </a:t>
            </a:r>
            <a:r>
              <a:rPr lang="de-DE" dirty="0" err="1" smtClean="0"/>
              <a:t>is</a:t>
            </a:r>
            <a:r>
              <a:rPr lang="de-DE" dirty="0" smtClean="0"/>
              <a:t> </a:t>
            </a:r>
            <a:r>
              <a:rPr lang="de-DE" dirty="0" err="1" smtClean="0"/>
              <a:t>somehow</a:t>
            </a:r>
            <a:r>
              <a:rPr lang="de-DE" dirty="0" smtClean="0"/>
              <a:t> incorporated </a:t>
            </a:r>
            <a:r>
              <a:rPr lang="de-DE" dirty="0" err="1" smtClean="0"/>
              <a:t>into</a:t>
            </a:r>
            <a:r>
              <a:rPr lang="de-DE" dirty="0" smtClean="0"/>
              <a:t> </a:t>
            </a:r>
            <a:r>
              <a:rPr lang="de-DE" dirty="0" err="1" smtClean="0"/>
              <a:t>the</a:t>
            </a:r>
            <a:r>
              <a:rPr lang="de-DE" dirty="0" smtClean="0"/>
              <a:t> </a:t>
            </a:r>
            <a:r>
              <a:rPr lang="de-DE" dirty="0" err="1" smtClean="0"/>
              <a:t>modelling</a:t>
            </a:r>
            <a:r>
              <a:rPr lang="de-DE" dirty="0" smtClean="0"/>
              <a:t> </a:t>
            </a:r>
            <a:r>
              <a:rPr lang="de-DE" dirty="0" err="1" smtClean="0"/>
              <a:t>process</a:t>
            </a:r>
            <a:r>
              <a:rPr lang="de-DE" dirty="0" smtClean="0"/>
              <a:t> </a:t>
            </a:r>
            <a:r>
              <a:rPr lang="de-DE" dirty="0" err="1" smtClean="0"/>
              <a:t>and</a:t>
            </a:r>
            <a:r>
              <a:rPr lang="de-DE" dirty="0" smtClean="0"/>
              <a:t> </a:t>
            </a:r>
            <a:r>
              <a:rPr lang="de-DE" dirty="0" err="1" smtClean="0"/>
              <a:t>does</a:t>
            </a:r>
            <a:r>
              <a:rPr lang="de-DE" dirty="0" smtClean="0"/>
              <a:t> not </a:t>
            </a:r>
            <a:r>
              <a:rPr lang="de-DE" dirty="0" err="1" smtClean="0"/>
              <a:t>give</a:t>
            </a:r>
            <a:r>
              <a:rPr lang="de-DE" dirty="0" smtClean="0"/>
              <a:t> </a:t>
            </a:r>
            <a:r>
              <a:rPr lang="de-DE" dirty="0" err="1" smtClean="0"/>
              <a:t>the</a:t>
            </a:r>
            <a:r>
              <a:rPr lang="de-DE" dirty="0" smtClean="0"/>
              <a:t> </a:t>
            </a:r>
            <a:r>
              <a:rPr lang="de-DE" dirty="0" err="1" smtClean="0"/>
              <a:t>expected</a:t>
            </a:r>
            <a:r>
              <a:rPr lang="de-DE" dirty="0" smtClean="0"/>
              <a:t> </a:t>
            </a:r>
            <a:r>
              <a:rPr lang="de-DE" dirty="0" err="1" smtClean="0"/>
              <a:t>results</a:t>
            </a:r>
            <a:r>
              <a:rPr lang="de-DE" dirty="0" smtClean="0"/>
              <a:t> </a:t>
            </a:r>
            <a:r>
              <a:rPr lang="de-DE" dirty="0" err="1" smtClean="0"/>
              <a:t>anymore</a:t>
            </a:r>
            <a:r>
              <a:rPr lang="de-DE" dirty="0" smtClean="0"/>
              <a:t>! </a:t>
            </a:r>
          </a:p>
          <a:p>
            <a:r>
              <a:rPr lang="de-DE" dirty="0" smtClean="0"/>
              <a:t>Split </a:t>
            </a:r>
            <a:r>
              <a:rPr lang="de-DE" dirty="0" err="1" smtClean="0"/>
              <a:t>the</a:t>
            </a:r>
            <a:r>
              <a:rPr lang="de-DE" dirty="0" smtClean="0"/>
              <a:t> </a:t>
            </a:r>
            <a:r>
              <a:rPr lang="de-DE" dirty="0" err="1" smtClean="0"/>
              <a:t>data</a:t>
            </a:r>
            <a:r>
              <a:rPr lang="de-DE" dirty="0" smtClean="0"/>
              <a:t> </a:t>
            </a:r>
            <a:r>
              <a:rPr lang="de-DE" dirty="0" err="1" smtClean="0"/>
              <a:t>before</a:t>
            </a:r>
            <a:r>
              <a:rPr lang="de-DE" dirty="0" smtClean="0"/>
              <a:t> </a:t>
            </a:r>
            <a:r>
              <a:rPr lang="de-DE" dirty="0" err="1" smtClean="0"/>
              <a:t>fitting</a:t>
            </a:r>
            <a:r>
              <a:rPr lang="de-DE" dirty="0" smtClean="0"/>
              <a:t> </a:t>
            </a:r>
            <a:r>
              <a:rPr lang="de-DE" dirty="0" err="1" smtClean="0"/>
              <a:t>the</a:t>
            </a:r>
            <a:r>
              <a:rPr lang="de-DE" dirty="0" smtClean="0"/>
              <a:t> </a:t>
            </a:r>
            <a:r>
              <a:rPr lang="de-DE" dirty="0" err="1" smtClean="0"/>
              <a:t>model</a:t>
            </a:r>
            <a:r>
              <a:rPr lang="de-DE" dirty="0" smtClean="0"/>
              <a:t> </a:t>
            </a:r>
            <a:r>
              <a:rPr lang="de-DE" dirty="0" err="1" smtClean="0"/>
              <a:t>is</a:t>
            </a:r>
            <a:r>
              <a:rPr lang="de-DE" dirty="0"/>
              <a:t> </a:t>
            </a:r>
            <a:r>
              <a:rPr lang="de-DE" dirty="0" err="1" smtClean="0"/>
              <a:t>therefore</a:t>
            </a:r>
            <a:r>
              <a:rPr lang="de-DE" dirty="0" smtClean="0"/>
              <a:t> essential. </a:t>
            </a:r>
            <a:r>
              <a:rPr lang="de-DE" dirty="0" err="1" smtClean="0"/>
              <a:t>Taking</a:t>
            </a:r>
            <a:r>
              <a:rPr lang="de-DE" dirty="0" smtClean="0"/>
              <a:t> 2/3 </a:t>
            </a:r>
            <a:r>
              <a:rPr lang="de-DE" dirty="0" err="1" smtClean="0"/>
              <a:t>of</a:t>
            </a:r>
            <a:r>
              <a:rPr lang="de-DE" dirty="0" smtClean="0"/>
              <a:t> </a:t>
            </a:r>
            <a:r>
              <a:rPr lang="de-DE" dirty="0" err="1" smtClean="0"/>
              <a:t>the</a:t>
            </a:r>
            <a:r>
              <a:rPr lang="de-DE" dirty="0" smtClean="0"/>
              <a:t> </a:t>
            </a:r>
            <a:r>
              <a:rPr lang="de-DE" dirty="0" err="1" smtClean="0"/>
              <a:t>data</a:t>
            </a:r>
            <a:r>
              <a:rPr lang="de-DE" dirty="0" smtClean="0"/>
              <a:t> </a:t>
            </a:r>
            <a:r>
              <a:rPr lang="de-DE" dirty="0" err="1" smtClean="0"/>
              <a:t>as</a:t>
            </a:r>
            <a:r>
              <a:rPr lang="de-DE" dirty="0" smtClean="0"/>
              <a:t> </a:t>
            </a:r>
            <a:r>
              <a:rPr lang="de-DE" dirty="0" err="1" smtClean="0"/>
              <a:t>training</a:t>
            </a:r>
            <a:r>
              <a:rPr lang="de-DE" dirty="0" smtClean="0"/>
              <a:t> </a:t>
            </a:r>
            <a:r>
              <a:rPr lang="de-DE" dirty="0" err="1" smtClean="0"/>
              <a:t>data</a:t>
            </a:r>
            <a:r>
              <a:rPr lang="de-DE" dirty="0" smtClean="0"/>
              <a:t> </a:t>
            </a:r>
            <a:r>
              <a:rPr lang="de-DE" dirty="0" err="1" smtClean="0"/>
              <a:t>is</a:t>
            </a:r>
            <a:r>
              <a:rPr lang="de-DE" dirty="0" smtClean="0"/>
              <a:t> a </a:t>
            </a:r>
            <a:r>
              <a:rPr lang="de-DE" dirty="0" err="1" smtClean="0"/>
              <a:t>good</a:t>
            </a:r>
            <a:r>
              <a:rPr lang="de-DE" dirty="0" smtClean="0"/>
              <a:t> </a:t>
            </a:r>
            <a:r>
              <a:rPr lang="de-DE" dirty="0" err="1" smtClean="0"/>
              <a:t>starting</a:t>
            </a:r>
            <a:r>
              <a:rPr lang="de-DE" dirty="0" smtClean="0"/>
              <a:t> </a:t>
            </a:r>
            <a:r>
              <a:rPr lang="de-DE" dirty="0" err="1" smtClean="0"/>
              <a:t>value</a:t>
            </a:r>
            <a:r>
              <a:rPr lang="de-DE" dirty="0" smtClean="0"/>
              <a:t>. </a:t>
            </a:r>
          </a:p>
          <a:p>
            <a:pPr marL="0" indent="0">
              <a:buNone/>
            </a:pPr>
            <a:endParaRPr lang="de-DE" dirty="0" smtClean="0"/>
          </a:p>
          <a:p>
            <a:pPr marL="0" indent="0" algn="ctr">
              <a:buNone/>
            </a:pPr>
            <a:r>
              <a:rPr lang="de-DE" sz="2800" b="1" i="1" dirty="0" err="1" smtClean="0"/>
              <a:t>Visualize</a:t>
            </a:r>
            <a:r>
              <a:rPr lang="de-DE" sz="2800" b="1" i="1" dirty="0" smtClean="0"/>
              <a:t> </a:t>
            </a:r>
            <a:r>
              <a:rPr lang="de-DE" sz="2800" b="1" i="1" dirty="0" err="1" smtClean="0"/>
              <a:t>your</a:t>
            </a:r>
            <a:r>
              <a:rPr lang="de-DE" sz="2800" b="1" i="1" dirty="0" smtClean="0"/>
              <a:t> </a:t>
            </a:r>
            <a:r>
              <a:rPr lang="de-DE" sz="2800" b="1" i="1" dirty="0" err="1" smtClean="0"/>
              <a:t>data</a:t>
            </a:r>
            <a:r>
              <a:rPr lang="de-DE" sz="2800" b="1" i="1" dirty="0" smtClean="0"/>
              <a:t> </a:t>
            </a:r>
            <a:r>
              <a:rPr lang="de-DE" sz="2800" b="1" i="1" dirty="0" err="1" smtClean="0"/>
              <a:t>as</a:t>
            </a:r>
            <a:r>
              <a:rPr lang="de-DE" sz="2800" b="1" i="1" dirty="0" smtClean="0"/>
              <a:t> </a:t>
            </a:r>
            <a:r>
              <a:rPr lang="de-DE" sz="2800" b="1" i="1" dirty="0" err="1" smtClean="0"/>
              <a:t>much</a:t>
            </a:r>
            <a:r>
              <a:rPr lang="de-DE" sz="2800" b="1" i="1" dirty="0" smtClean="0"/>
              <a:t> </a:t>
            </a:r>
            <a:r>
              <a:rPr lang="de-DE" sz="2800" b="1" i="1" dirty="0" err="1" smtClean="0"/>
              <a:t>as</a:t>
            </a:r>
            <a:r>
              <a:rPr lang="de-DE" sz="2800" b="1" i="1" dirty="0" smtClean="0"/>
              <a:t> </a:t>
            </a:r>
            <a:r>
              <a:rPr lang="de-DE" sz="2800" b="1" i="1" dirty="0" err="1" smtClean="0"/>
              <a:t>possible</a:t>
            </a:r>
            <a:r>
              <a:rPr lang="de-DE" sz="2800" b="1" i="1" dirty="0" smtClean="0"/>
              <a:t>! </a:t>
            </a:r>
            <a:endParaRPr lang="de-DE" b="1" i="1" dirty="0"/>
          </a:p>
          <a:p>
            <a:pPr marL="0" indent="0">
              <a:buNone/>
            </a:pPr>
            <a:endParaRPr lang="de-DE" dirty="0" smtClean="0"/>
          </a:p>
          <a:p>
            <a:pPr lvl="1"/>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53</a:t>
            </a:fld>
            <a:endParaRPr lang="de-DE" dirty="0"/>
          </a:p>
        </p:txBody>
      </p:sp>
    </p:spTree>
    <p:extLst>
      <p:ext uri="{BB962C8B-B14F-4D97-AF65-F5344CB8AC3E}">
        <p14:creationId xmlns:p14="http://schemas.microsoft.com/office/powerpoint/2010/main" val="3923878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a:t>
            </a:r>
            <a:r>
              <a:rPr lang="de-DE" dirty="0" smtClean="0"/>
              <a:t>-</a:t>
            </a:r>
            <a:r>
              <a:rPr lang="de-DE" dirty="0" err="1" smtClean="0"/>
              <a:t>Fold</a:t>
            </a:r>
            <a:r>
              <a:rPr lang="de-DE" dirty="0" smtClean="0"/>
              <a:t> Cross-validation</a:t>
            </a:r>
            <a:endParaRPr lang="de-DE" dirty="0"/>
          </a:p>
        </p:txBody>
      </p:sp>
      <p:sp>
        <p:nvSpPr>
          <p:cNvPr id="3" name="Inhaltsplatzhalter 2"/>
          <p:cNvSpPr>
            <a:spLocks noGrp="1"/>
          </p:cNvSpPr>
          <p:nvPr>
            <p:ph idx="4294967295"/>
          </p:nvPr>
        </p:nvSpPr>
        <p:spPr>
          <a:xfrm>
            <a:off x="572748" y="1524000"/>
            <a:ext cx="8064500" cy="1905000"/>
          </a:xfrm>
        </p:spPr>
        <p:txBody>
          <a:bodyPr/>
          <a:lstStyle/>
          <a:p>
            <a:r>
              <a:rPr lang="de-DE" dirty="0" smtClean="0"/>
              <a:t>In </a:t>
            </a:r>
            <a:r>
              <a:rPr lang="de-DE" dirty="0" err="1" smtClean="0"/>
              <a:t>case</a:t>
            </a:r>
            <a:r>
              <a:rPr lang="de-DE" dirty="0" smtClean="0"/>
              <a:t> </a:t>
            </a:r>
            <a:r>
              <a:rPr lang="de-DE" dirty="0" err="1" smtClean="0"/>
              <a:t>of</a:t>
            </a:r>
            <a:r>
              <a:rPr lang="de-DE" dirty="0" smtClean="0"/>
              <a:t> limited </a:t>
            </a:r>
            <a:r>
              <a:rPr lang="de-DE" dirty="0" err="1" smtClean="0"/>
              <a:t>data</a:t>
            </a:r>
            <a:r>
              <a:rPr lang="de-DE" dirty="0" smtClean="0"/>
              <a:t> </a:t>
            </a:r>
            <a:r>
              <a:rPr lang="de-DE" dirty="0" err="1" smtClean="0"/>
              <a:t>size</a:t>
            </a:r>
            <a:r>
              <a:rPr lang="de-DE" dirty="0" smtClean="0"/>
              <a:t> </a:t>
            </a:r>
            <a:r>
              <a:rPr lang="de-DE" dirty="0" err="1" smtClean="0"/>
              <a:t>sets</a:t>
            </a:r>
            <a:r>
              <a:rPr lang="de-DE" dirty="0" smtClean="0"/>
              <a:t>, </a:t>
            </a:r>
            <a:r>
              <a:rPr lang="de-DE" dirty="0" err="1" smtClean="0"/>
              <a:t>one</a:t>
            </a:r>
            <a:r>
              <a:rPr lang="de-DE" dirty="0" smtClean="0"/>
              <a:t> </a:t>
            </a:r>
            <a:r>
              <a:rPr lang="de-DE" dirty="0" err="1" smtClean="0"/>
              <a:t>may</a:t>
            </a:r>
            <a:r>
              <a:rPr lang="de-DE" dirty="0" smtClean="0"/>
              <a:t> not </a:t>
            </a:r>
            <a:r>
              <a:rPr lang="de-DE" dirty="0" err="1" smtClean="0"/>
              <a:t>want</a:t>
            </a:r>
            <a:r>
              <a:rPr lang="de-DE" dirty="0" smtClean="0"/>
              <a:t> </a:t>
            </a:r>
            <a:r>
              <a:rPr lang="de-DE" dirty="0" err="1" smtClean="0"/>
              <a:t>to</a:t>
            </a:r>
            <a:r>
              <a:rPr lang="de-DE" dirty="0" smtClean="0"/>
              <a:t> </a:t>
            </a:r>
            <a:r>
              <a:rPr lang="de-DE" dirty="0" err="1" smtClean="0"/>
              <a:t>remove</a:t>
            </a:r>
            <a:r>
              <a:rPr lang="de-DE" dirty="0" smtClean="0"/>
              <a:t> a substantial </a:t>
            </a:r>
            <a:r>
              <a:rPr lang="de-DE" dirty="0" err="1" smtClean="0"/>
              <a:t>part</a:t>
            </a:r>
            <a:r>
              <a:rPr lang="de-DE" dirty="0" smtClean="0"/>
              <a:t> </a:t>
            </a:r>
            <a:r>
              <a:rPr lang="de-DE" dirty="0" err="1" smtClean="0"/>
              <a:t>of</a:t>
            </a:r>
            <a:r>
              <a:rPr lang="de-DE" dirty="0" smtClean="0"/>
              <a:t> </a:t>
            </a:r>
            <a:r>
              <a:rPr lang="de-DE" dirty="0" err="1" smtClean="0"/>
              <a:t>the</a:t>
            </a:r>
            <a:r>
              <a:rPr lang="de-DE" dirty="0" smtClean="0"/>
              <a:t> </a:t>
            </a:r>
            <a:r>
              <a:rPr lang="de-DE" dirty="0" err="1" smtClean="0"/>
              <a:t>data</a:t>
            </a:r>
            <a:r>
              <a:rPr lang="de-DE" dirty="0" smtClean="0"/>
              <a:t> </a:t>
            </a:r>
            <a:r>
              <a:rPr lang="de-DE" dirty="0" err="1" smtClean="0"/>
              <a:t>for</a:t>
            </a:r>
            <a:r>
              <a:rPr lang="de-DE" dirty="0" smtClean="0"/>
              <a:t> </a:t>
            </a:r>
            <a:r>
              <a:rPr lang="de-DE" dirty="0" err="1" smtClean="0"/>
              <a:t>the</a:t>
            </a:r>
            <a:r>
              <a:rPr lang="de-DE" dirty="0" smtClean="0"/>
              <a:t> </a:t>
            </a:r>
            <a:r>
              <a:rPr lang="de-DE" dirty="0" err="1" smtClean="0"/>
              <a:t>fitting</a:t>
            </a:r>
            <a:r>
              <a:rPr lang="de-DE" dirty="0" smtClean="0"/>
              <a:t> </a:t>
            </a:r>
            <a:r>
              <a:rPr lang="de-DE" dirty="0" err="1" smtClean="0"/>
              <a:t>process</a:t>
            </a:r>
            <a:r>
              <a:rPr lang="de-DE" dirty="0" smtClean="0"/>
              <a:t> </a:t>
            </a:r>
          </a:p>
          <a:p>
            <a:r>
              <a:rPr lang="de-DE" dirty="0" err="1" smtClean="0"/>
              <a:t>One</a:t>
            </a:r>
            <a:r>
              <a:rPr lang="de-DE" dirty="0" smtClean="0"/>
              <a:t> </a:t>
            </a:r>
            <a:r>
              <a:rPr lang="de-DE" dirty="0" err="1" smtClean="0"/>
              <a:t>can</a:t>
            </a:r>
            <a:r>
              <a:rPr lang="de-DE" dirty="0" smtClean="0"/>
              <a:t> </a:t>
            </a:r>
            <a:r>
              <a:rPr lang="de-DE" dirty="0" err="1" smtClean="0"/>
              <a:t>use</a:t>
            </a:r>
            <a:r>
              <a:rPr lang="de-DE" dirty="0" smtClean="0"/>
              <a:t> </a:t>
            </a:r>
            <a:r>
              <a:rPr lang="de-DE" dirty="0" err="1" smtClean="0"/>
              <a:t>smaller</a:t>
            </a:r>
            <a:r>
              <a:rPr lang="de-DE" dirty="0" smtClean="0"/>
              <a:t> </a:t>
            </a:r>
            <a:r>
              <a:rPr lang="de-DE" dirty="0" err="1" smtClean="0"/>
              <a:t>validations</a:t>
            </a:r>
            <a:r>
              <a:rPr lang="de-DE" dirty="0" smtClean="0"/>
              <a:t> </a:t>
            </a:r>
            <a:r>
              <a:rPr lang="de-DE" dirty="0" err="1" smtClean="0"/>
              <a:t>sets</a:t>
            </a:r>
            <a:r>
              <a:rPr lang="de-DE" dirty="0"/>
              <a:t> </a:t>
            </a:r>
            <a:r>
              <a:rPr lang="de-DE" dirty="0" err="1" smtClean="0"/>
              <a:t>to</a:t>
            </a:r>
            <a:r>
              <a:rPr lang="de-DE" dirty="0" smtClean="0"/>
              <a:t> </a:t>
            </a:r>
            <a:r>
              <a:rPr lang="de-DE" dirty="0" err="1" smtClean="0"/>
              <a:t>estimate</a:t>
            </a:r>
            <a:r>
              <a:rPr lang="de-DE" dirty="0" smtClean="0"/>
              <a:t> </a:t>
            </a:r>
            <a:r>
              <a:rPr lang="de-DE" dirty="0" err="1" smtClean="0"/>
              <a:t>the</a:t>
            </a:r>
            <a:r>
              <a:rPr lang="de-DE" dirty="0" smtClean="0"/>
              <a:t> </a:t>
            </a:r>
            <a:r>
              <a:rPr lang="de-DE" dirty="0" err="1" smtClean="0"/>
              <a:t>true</a:t>
            </a:r>
            <a:r>
              <a:rPr lang="de-DE" dirty="0" smtClean="0"/>
              <a:t> </a:t>
            </a:r>
            <a:r>
              <a:rPr lang="de-DE" dirty="0" err="1" smtClean="0"/>
              <a:t>prediction</a:t>
            </a:r>
            <a:r>
              <a:rPr lang="de-DE" dirty="0" smtClean="0"/>
              <a:t> </a:t>
            </a:r>
            <a:r>
              <a:rPr lang="de-DE" dirty="0" err="1" smtClean="0"/>
              <a:t>error</a:t>
            </a:r>
            <a:r>
              <a:rPr lang="de-DE" dirty="0" smtClean="0"/>
              <a:t> </a:t>
            </a:r>
            <a:r>
              <a:rPr lang="de-DE" dirty="0" err="1" smtClean="0"/>
              <a:t>by</a:t>
            </a:r>
            <a:r>
              <a:rPr lang="de-DE" dirty="0" smtClean="0"/>
              <a:t> </a:t>
            </a:r>
            <a:r>
              <a:rPr lang="de-DE" dirty="0" err="1" smtClean="0"/>
              <a:t>splitting</a:t>
            </a:r>
            <a:r>
              <a:rPr lang="de-DE" dirty="0" smtClean="0"/>
              <a:t> </a:t>
            </a:r>
            <a:r>
              <a:rPr lang="de-DE" dirty="0" err="1" smtClean="0"/>
              <a:t>the</a:t>
            </a:r>
            <a:r>
              <a:rPr lang="de-DE" dirty="0" smtClean="0"/>
              <a:t> </a:t>
            </a:r>
            <a:r>
              <a:rPr lang="de-DE" dirty="0" err="1" smtClean="0"/>
              <a:t>data</a:t>
            </a:r>
            <a:r>
              <a:rPr lang="de-DE" dirty="0" smtClean="0"/>
              <a:t> </a:t>
            </a:r>
            <a:r>
              <a:rPr lang="de-DE" dirty="0" err="1" smtClean="0"/>
              <a:t>into</a:t>
            </a:r>
            <a:r>
              <a:rPr lang="de-DE" dirty="0" smtClean="0"/>
              <a:t> multiple ‚</a:t>
            </a:r>
            <a:r>
              <a:rPr lang="de-DE" dirty="0" err="1" smtClean="0"/>
              <a:t>folds</a:t>
            </a:r>
            <a:r>
              <a:rPr lang="de-DE" dirty="0" smtClean="0"/>
              <a:t>‘ </a:t>
            </a:r>
          </a:p>
          <a:p>
            <a:r>
              <a:rPr lang="de-DE" dirty="0" err="1" smtClean="0"/>
              <a:t>Variance</a:t>
            </a:r>
            <a:r>
              <a:rPr lang="de-DE" dirty="0" smtClean="0"/>
              <a:t> </a:t>
            </a:r>
            <a:r>
              <a:rPr lang="de-DE" dirty="0" err="1" smtClean="0"/>
              <a:t>of</a:t>
            </a:r>
            <a:r>
              <a:rPr lang="de-DE" dirty="0" smtClean="0"/>
              <a:t> </a:t>
            </a:r>
            <a:r>
              <a:rPr lang="de-DE" dirty="0" err="1" smtClean="0"/>
              <a:t>the</a:t>
            </a:r>
            <a:r>
              <a:rPr lang="de-DE" dirty="0" smtClean="0"/>
              <a:t> </a:t>
            </a:r>
            <a:r>
              <a:rPr lang="de-DE" dirty="0" err="1" smtClean="0"/>
              <a:t>estimation</a:t>
            </a:r>
            <a:r>
              <a:rPr lang="de-DE" dirty="0" smtClean="0"/>
              <a:t> </a:t>
            </a:r>
            <a:r>
              <a:rPr lang="de-DE" dirty="0" err="1" smtClean="0"/>
              <a:t>error</a:t>
            </a:r>
            <a:r>
              <a:rPr lang="de-DE" dirty="0" smtClean="0"/>
              <a:t> </a:t>
            </a:r>
            <a:r>
              <a:rPr lang="de-DE" dirty="0" err="1" smtClean="0"/>
              <a:t>is</a:t>
            </a:r>
            <a:r>
              <a:rPr lang="de-DE" dirty="0" smtClean="0"/>
              <a:t> an </a:t>
            </a:r>
            <a:r>
              <a:rPr lang="de-DE" dirty="0" err="1" smtClean="0"/>
              <a:t>indicator</a:t>
            </a:r>
            <a:r>
              <a:rPr lang="de-DE" dirty="0" smtClean="0"/>
              <a:t> </a:t>
            </a:r>
            <a:r>
              <a:rPr lang="de-DE" dirty="0" err="1" smtClean="0"/>
              <a:t>for</a:t>
            </a:r>
            <a:r>
              <a:rPr lang="de-DE" dirty="0" smtClean="0"/>
              <a:t> </a:t>
            </a:r>
            <a:r>
              <a:rPr lang="de-DE" dirty="0" err="1" smtClean="0"/>
              <a:t>model</a:t>
            </a:r>
            <a:r>
              <a:rPr lang="de-DE" dirty="0" smtClean="0"/>
              <a:t> </a:t>
            </a:r>
            <a:r>
              <a:rPr lang="de-DE" dirty="0" err="1" smtClean="0"/>
              <a:t>stability</a:t>
            </a:r>
            <a:endParaRPr lang="de-DE" dirty="0"/>
          </a:p>
          <a:p>
            <a:pPr marL="457200" lvl="1" indent="0">
              <a:buNone/>
            </a:pPr>
            <a:endParaRPr lang="de-DE" dirty="0"/>
          </a:p>
        </p:txBody>
      </p:sp>
      <p:sp>
        <p:nvSpPr>
          <p:cNvPr id="4" name="Textfeld 3"/>
          <p:cNvSpPr txBox="1"/>
          <p:nvPr/>
        </p:nvSpPr>
        <p:spPr>
          <a:xfrm>
            <a:off x="1693685" y="3772614"/>
            <a:ext cx="1296144" cy="2088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de-DE" sz="1400" dirty="0" smtClean="0"/>
          </a:p>
          <a:p>
            <a:pPr algn="ctr"/>
            <a:endParaRPr lang="de-DE" sz="1400" dirty="0"/>
          </a:p>
          <a:p>
            <a:pPr algn="ctr"/>
            <a:endParaRPr lang="de-DE" sz="1400" dirty="0" smtClean="0"/>
          </a:p>
          <a:p>
            <a:pPr algn="ctr"/>
            <a:endParaRPr lang="de-DE" sz="1400" dirty="0"/>
          </a:p>
          <a:p>
            <a:pPr algn="ctr"/>
            <a:r>
              <a:rPr lang="de-DE" sz="1400" dirty="0" smtClean="0"/>
              <a:t>Training Data</a:t>
            </a:r>
          </a:p>
          <a:p>
            <a:pPr algn="ctr"/>
            <a:endParaRPr lang="de-DE" sz="1400" dirty="0"/>
          </a:p>
          <a:p>
            <a:pPr algn="ctr"/>
            <a:endParaRPr lang="de-DE" sz="1400" dirty="0" smtClean="0"/>
          </a:p>
          <a:p>
            <a:pPr algn="ctr"/>
            <a:endParaRPr lang="de-DE" sz="1400" dirty="0" smtClean="0"/>
          </a:p>
          <a:p>
            <a:pPr algn="ctr"/>
            <a:endParaRPr lang="de-DE" sz="1400" dirty="0"/>
          </a:p>
          <a:p>
            <a:pPr algn="ctr"/>
            <a:endParaRPr lang="de-DE" sz="1400" dirty="0"/>
          </a:p>
        </p:txBody>
      </p:sp>
      <p:sp>
        <p:nvSpPr>
          <p:cNvPr id="5" name="Textfeld 4"/>
          <p:cNvSpPr txBox="1"/>
          <p:nvPr/>
        </p:nvSpPr>
        <p:spPr>
          <a:xfrm>
            <a:off x="1693685" y="3772614"/>
            <a:ext cx="1292134"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sz="1400" dirty="0" smtClean="0"/>
              <a:t>Validation Data</a:t>
            </a:r>
          </a:p>
        </p:txBody>
      </p:sp>
      <p:sp>
        <p:nvSpPr>
          <p:cNvPr id="6" name="Textfeld 5"/>
          <p:cNvSpPr txBox="1"/>
          <p:nvPr/>
        </p:nvSpPr>
        <p:spPr>
          <a:xfrm>
            <a:off x="3205853" y="3772614"/>
            <a:ext cx="1296144" cy="2088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de-DE" sz="1400" dirty="0" smtClean="0"/>
          </a:p>
          <a:p>
            <a:pPr algn="ctr"/>
            <a:endParaRPr lang="de-DE" sz="1400" dirty="0"/>
          </a:p>
          <a:p>
            <a:pPr algn="ctr"/>
            <a:endParaRPr lang="de-DE" sz="1400" dirty="0" smtClean="0"/>
          </a:p>
          <a:p>
            <a:pPr algn="ctr"/>
            <a:endParaRPr lang="de-DE" sz="1400" dirty="0"/>
          </a:p>
          <a:p>
            <a:pPr algn="ctr"/>
            <a:endParaRPr lang="de-DE" sz="1400" dirty="0" smtClean="0"/>
          </a:p>
          <a:p>
            <a:pPr algn="ctr"/>
            <a:endParaRPr lang="de-DE" sz="1400" dirty="0"/>
          </a:p>
          <a:p>
            <a:pPr algn="ctr"/>
            <a:endParaRPr lang="de-DE" sz="1400" dirty="0" smtClean="0"/>
          </a:p>
          <a:p>
            <a:pPr algn="ctr"/>
            <a:endParaRPr lang="de-DE" sz="1400" dirty="0" smtClean="0"/>
          </a:p>
          <a:p>
            <a:pPr algn="ctr"/>
            <a:endParaRPr lang="de-DE" sz="1400" dirty="0"/>
          </a:p>
          <a:p>
            <a:pPr algn="ctr"/>
            <a:endParaRPr lang="de-DE" sz="1400" dirty="0"/>
          </a:p>
        </p:txBody>
      </p:sp>
      <p:sp>
        <p:nvSpPr>
          <p:cNvPr id="7" name="Textfeld 6"/>
          <p:cNvSpPr txBox="1"/>
          <p:nvPr/>
        </p:nvSpPr>
        <p:spPr>
          <a:xfrm>
            <a:off x="3207858" y="4295834"/>
            <a:ext cx="1292134"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sz="1400" dirty="0" smtClean="0"/>
              <a:t>Validation Data</a:t>
            </a:r>
          </a:p>
        </p:txBody>
      </p:sp>
      <p:sp>
        <p:nvSpPr>
          <p:cNvPr id="8" name="Textfeld 7"/>
          <p:cNvSpPr txBox="1"/>
          <p:nvPr/>
        </p:nvSpPr>
        <p:spPr>
          <a:xfrm>
            <a:off x="4699992" y="3772614"/>
            <a:ext cx="1296144" cy="2088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de-DE" sz="1400" dirty="0" smtClean="0"/>
          </a:p>
          <a:p>
            <a:pPr algn="ctr"/>
            <a:endParaRPr lang="de-DE" sz="1400" dirty="0"/>
          </a:p>
          <a:p>
            <a:pPr algn="ctr"/>
            <a:endParaRPr lang="de-DE" sz="1400" dirty="0" smtClean="0"/>
          </a:p>
          <a:p>
            <a:pPr algn="ctr"/>
            <a:endParaRPr lang="de-DE" sz="1400" dirty="0"/>
          </a:p>
          <a:p>
            <a:pPr algn="ctr"/>
            <a:endParaRPr lang="de-DE" sz="1400" dirty="0" smtClean="0"/>
          </a:p>
          <a:p>
            <a:pPr algn="ctr"/>
            <a:endParaRPr lang="de-DE" sz="1400" dirty="0"/>
          </a:p>
          <a:p>
            <a:pPr algn="ctr"/>
            <a:endParaRPr lang="de-DE" sz="1400" dirty="0" smtClean="0"/>
          </a:p>
          <a:p>
            <a:pPr algn="ctr"/>
            <a:endParaRPr lang="de-DE" sz="1400" dirty="0" smtClean="0"/>
          </a:p>
          <a:p>
            <a:pPr algn="ctr"/>
            <a:endParaRPr lang="de-DE" sz="1400" dirty="0"/>
          </a:p>
          <a:p>
            <a:pPr algn="ctr"/>
            <a:endParaRPr lang="de-DE" sz="1400" dirty="0"/>
          </a:p>
        </p:txBody>
      </p:sp>
      <p:sp>
        <p:nvSpPr>
          <p:cNvPr id="9" name="Textfeld 8"/>
          <p:cNvSpPr txBox="1"/>
          <p:nvPr/>
        </p:nvSpPr>
        <p:spPr>
          <a:xfrm>
            <a:off x="4701997" y="4819054"/>
            <a:ext cx="1292134"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sz="1400" dirty="0" smtClean="0"/>
              <a:t>Validation Data</a:t>
            </a:r>
          </a:p>
        </p:txBody>
      </p:sp>
      <p:sp>
        <p:nvSpPr>
          <p:cNvPr id="10" name="Textfeld 9"/>
          <p:cNvSpPr txBox="1"/>
          <p:nvPr/>
        </p:nvSpPr>
        <p:spPr>
          <a:xfrm>
            <a:off x="6156176" y="3772614"/>
            <a:ext cx="1296144" cy="2088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de-DE" sz="1400" dirty="0" smtClean="0"/>
          </a:p>
          <a:p>
            <a:pPr algn="ctr"/>
            <a:endParaRPr lang="de-DE" sz="1400" dirty="0"/>
          </a:p>
          <a:p>
            <a:pPr algn="ctr"/>
            <a:endParaRPr lang="de-DE" sz="1400" dirty="0" smtClean="0"/>
          </a:p>
          <a:p>
            <a:pPr algn="ctr"/>
            <a:endParaRPr lang="de-DE" sz="1400" dirty="0"/>
          </a:p>
          <a:p>
            <a:pPr algn="ctr"/>
            <a:endParaRPr lang="de-DE" sz="1400" dirty="0" smtClean="0"/>
          </a:p>
          <a:p>
            <a:pPr algn="ctr"/>
            <a:endParaRPr lang="de-DE" sz="1400" dirty="0"/>
          </a:p>
          <a:p>
            <a:pPr algn="ctr"/>
            <a:endParaRPr lang="de-DE" sz="1400" dirty="0" smtClean="0"/>
          </a:p>
          <a:p>
            <a:pPr algn="ctr"/>
            <a:endParaRPr lang="de-DE" sz="1400" dirty="0" smtClean="0"/>
          </a:p>
          <a:p>
            <a:pPr algn="ctr"/>
            <a:endParaRPr lang="de-DE" sz="1400" dirty="0"/>
          </a:p>
          <a:p>
            <a:pPr algn="ctr"/>
            <a:endParaRPr lang="de-DE" sz="1400" dirty="0"/>
          </a:p>
        </p:txBody>
      </p:sp>
      <p:sp>
        <p:nvSpPr>
          <p:cNvPr id="11" name="Textfeld 10"/>
          <p:cNvSpPr txBox="1"/>
          <p:nvPr/>
        </p:nvSpPr>
        <p:spPr>
          <a:xfrm>
            <a:off x="6160186" y="5342274"/>
            <a:ext cx="1292134"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DE" sz="1400" dirty="0" smtClean="0"/>
              <a:t>Validation Data</a:t>
            </a:r>
          </a:p>
        </p:txBody>
      </p:sp>
      <p:sp>
        <p:nvSpPr>
          <p:cNvPr id="15" name="Textfeld 14"/>
          <p:cNvSpPr txBox="1"/>
          <p:nvPr/>
        </p:nvSpPr>
        <p:spPr>
          <a:xfrm>
            <a:off x="2125733" y="6052545"/>
            <a:ext cx="648072" cy="338554"/>
          </a:xfrm>
          <a:prstGeom prst="rect">
            <a:avLst/>
          </a:prstGeom>
          <a:noFill/>
        </p:spPr>
        <p:txBody>
          <a:bodyPr wrap="square" rtlCol="0">
            <a:spAutoFit/>
          </a:bodyPr>
          <a:lstStyle/>
          <a:p>
            <a:r>
              <a:rPr lang="de-DE" sz="1600" dirty="0" err="1" smtClean="0"/>
              <a:t>fold</a:t>
            </a:r>
            <a:endParaRPr lang="de-DE" dirty="0"/>
          </a:p>
        </p:txBody>
      </p:sp>
      <p:sp>
        <p:nvSpPr>
          <p:cNvPr id="17" name="Geschweifte Klammer links 16"/>
          <p:cNvSpPr/>
          <p:nvPr/>
        </p:nvSpPr>
        <p:spPr bwMode="auto">
          <a:xfrm rot="16200000">
            <a:off x="2268369" y="5335094"/>
            <a:ext cx="142767" cy="129213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UM Neue Helvetica 55 Regular" pitchFamily="34" charset="0"/>
            </a:endParaRPr>
          </a:p>
        </p:txBody>
      </p:sp>
      <p:sp>
        <p:nvSpPr>
          <p:cNvPr id="12" name="Foliennummernplatzhalter 11"/>
          <p:cNvSpPr>
            <a:spLocks noGrp="1"/>
          </p:cNvSpPr>
          <p:nvPr>
            <p:ph type="sldNum" sz="quarter" idx="11"/>
          </p:nvPr>
        </p:nvSpPr>
        <p:spPr/>
        <p:txBody>
          <a:bodyPr/>
          <a:lstStyle/>
          <a:p>
            <a:r>
              <a:rPr lang="de-DE" smtClean="0"/>
              <a:t> 3 - </a:t>
            </a:r>
            <a:fld id="{DFF34935-8E69-4657-8C0C-1744CA283D5D}" type="slidenum">
              <a:rPr lang="de-DE" smtClean="0"/>
              <a:pPr/>
              <a:t>54</a:t>
            </a:fld>
            <a:endParaRPr lang="de-DE" dirty="0"/>
          </a:p>
        </p:txBody>
      </p:sp>
    </p:spTree>
    <p:extLst>
      <p:ext uri="{BB962C8B-B14F-4D97-AF65-F5344CB8AC3E}">
        <p14:creationId xmlns:p14="http://schemas.microsoft.com/office/powerpoint/2010/main" val="1698415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Regularization</a:t>
            </a:r>
            <a:endParaRPr lang="de-DE" dirty="0"/>
          </a:p>
        </p:txBody>
      </p:sp>
      <p:sp>
        <p:nvSpPr>
          <p:cNvPr id="3" name="Inhaltsplatzhalter 2"/>
          <p:cNvSpPr>
            <a:spLocks noGrp="1"/>
          </p:cNvSpPr>
          <p:nvPr>
            <p:ph idx="4294967295"/>
          </p:nvPr>
        </p:nvSpPr>
        <p:spPr>
          <a:xfrm>
            <a:off x="572570" y="1524000"/>
            <a:ext cx="8064500" cy="4343400"/>
          </a:xfrm>
        </p:spPr>
        <p:txBody>
          <a:bodyPr/>
          <a:lstStyle/>
          <a:p>
            <a:r>
              <a:rPr lang="de-DE" dirty="0" err="1" smtClean="0"/>
              <a:t>From</a:t>
            </a:r>
            <a:r>
              <a:rPr lang="de-DE" dirty="0" smtClean="0"/>
              <a:t> a design </a:t>
            </a:r>
            <a:r>
              <a:rPr lang="de-DE" dirty="0" err="1" smtClean="0"/>
              <a:t>point</a:t>
            </a:r>
            <a:r>
              <a:rPr lang="de-DE" dirty="0" smtClean="0"/>
              <a:t> </a:t>
            </a:r>
            <a:r>
              <a:rPr lang="de-DE" dirty="0" err="1" smtClean="0"/>
              <a:t>of</a:t>
            </a:r>
            <a:r>
              <a:rPr lang="de-DE" dirty="0" smtClean="0"/>
              <a:t> </a:t>
            </a:r>
            <a:r>
              <a:rPr lang="de-DE" dirty="0" err="1" smtClean="0"/>
              <a:t>view</a:t>
            </a:r>
            <a:r>
              <a:rPr lang="de-DE" dirty="0" smtClean="0"/>
              <a:t>, </a:t>
            </a:r>
            <a:r>
              <a:rPr lang="de-DE" dirty="0" err="1" smtClean="0"/>
              <a:t>we</a:t>
            </a:r>
            <a:r>
              <a:rPr lang="de-DE" dirty="0" smtClean="0"/>
              <a:t> </a:t>
            </a:r>
            <a:r>
              <a:rPr lang="de-DE" dirty="0" err="1" smtClean="0"/>
              <a:t>want</a:t>
            </a:r>
            <a:r>
              <a:rPr lang="de-DE" dirty="0" smtClean="0"/>
              <a:t> </a:t>
            </a:r>
            <a:r>
              <a:rPr lang="de-DE" dirty="0" err="1" smtClean="0"/>
              <a:t>to</a:t>
            </a:r>
            <a:r>
              <a:rPr lang="de-DE" dirty="0" smtClean="0"/>
              <a:t> </a:t>
            </a:r>
            <a:r>
              <a:rPr lang="de-DE" dirty="0" err="1" smtClean="0"/>
              <a:t>choose</a:t>
            </a:r>
            <a:r>
              <a:rPr lang="de-DE" dirty="0" smtClean="0"/>
              <a:t> </a:t>
            </a:r>
            <a:r>
              <a:rPr lang="de-DE" dirty="0" err="1" smtClean="0"/>
              <a:t>model</a:t>
            </a:r>
            <a:r>
              <a:rPr lang="de-DE" dirty="0" smtClean="0"/>
              <a:t> </a:t>
            </a:r>
            <a:r>
              <a:rPr lang="de-DE" dirty="0" err="1" smtClean="0"/>
              <a:t>structure</a:t>
            </a:r>
            <a:r>
              <a:rPr lang="de-DE" dirty="0" smtClean="0"/>
              <a:t> </a:t>
            </a:r>
            <a:r>
              <a:rPr lang="de-DE" dirty="0" err="1" smtClean="0"/>
              <a:t>based</a:t>
            </a:r>
            <a:r>
              <a:rPr lang="de-DE" dirty="0" smtClean="0"/>
              <a:t> on </a:t>
            </a:r>
            <a:r>
              <a:rPr lang="de-DE" dirty="0" err="1" smtClean="0"/>
              <a:t>underlying</a:t>
            </a:r>
            <a:r>
              <a:rPr lang="de-DE" dirty="0" smtClean="0"/>
              <a:t> </a:t>
            </a:r>
            <a:r>
              <a:rPr lang="de-DE" dirty="0" err="1" smtClean="0"/>
              <a:t>physical</a:t>
            </a:r>
            <a:r>
              <a:rPr lang="de-DE" dirty="0" smtClean="0"/>
              <a:t> </a:t>
            </a:r>
            <a:r>
              <a:rPr lang="de-DE" dirty="0" err="1" smtClean="0"/>
              <a:t>principles</a:t>
            </a:r>
            <a:r>
              <a:rPr lang="de-DE" dirty="0" smtClean="0"/>
              <a:t> </a:t>
            </a:r>
            <a:r>
              <a:rPr lang="de-DE" dirty="0" err="1" smtClean="0"/>
              <a:t>and</a:t>
            </a:r>
            <a:r>
              <a:rPr lang="de-DE" dirty="0"/>
              <a:t> </a:t>
            </a:r>
            <a:r>
              <a:rPr lang="de-DE" dirty="0" smtClean="0"/>
              <a:t>not on </a:t>
            </a:r>
            <a:r>
              <a:rPr lang="de-DE" dirty="0" err="1" smtClean="0"/>
              <a:t>the</a:t>
            </a:r>
            <a:r>
              <a:rPr lang="de-DE" dirty="0" smtClean="0"/>
              <a:t> </a:t>
            </a:r>
            <a:r>
              <a:rPr lang="de-DE" dirty="0" err="1" smtClean="0"/>
              <a:t>characteristics</a:t>
            </a:r>
            <a:r>
              <a:rPr lang="de-DE" dirty="0" smtClean="0"/>
              <a:t> </a:t>
            </a:r>
            <a:r>
              <a:rPr lang="de-DE" dirty="0" err="1" smtClean="0"/>
              <a:t>of</a:t>
            </a:r>
            <a:r>
              <a:rPr lang="de-DE" dirty="0" smtClean="0"/>
              <a:t> </a:t>
            </a:r>
            <a:r>
              <a:rPr lang="de-DE" dirty="0" err="1" smtClean="0"/>
              <a:t>the</a:t>
            </a:r>
            <a:r>
              <a:rPr lang="de-DE" dirty="0" smtClean="0"/>
              <a:t> </a:t>
            </a:r>
            <a:r>
              <a:rPr lang="de-DE" dirty="0" err="1" smtClean="0"/>
              <a:t>dataset</a:t>
            </a:r>
            <a:endParaRPr lang="de-DE" dirty="0" smtClean="0"/>
          </a:p>
          <a:p>
            <a:pPr lvl="1"/>
            <a:r>
              <a:rPr lang="de-DE" dirty="0" err="1" smtClean="0"/>
              <a:t>Polynomial</a:t>
            </a:r>
            <a:r>
              <a:rPr lang="de-DE" dirty="0" smtClean="0"/>
              <a:t> </a:t>
            </a:r>
            <a:r>
              <a:rPr lang="de-DE" dirty="0" err="1" smtClean="0"/>
              <a:t>basis</a:t>
            </a:r>
            <a:r>
              <a:rPr lang="de-DE" dirty="0" smtClean="0"/>
              <a:t> </a:t>
            </a:r>
            <a:r>
              <a:rPr lang="de-DE" dirty="0" err="1" smtClean="0"/>
              <a:t>functions</a:t>
            </a:r>
            <a:r>
              <a:rPr lang="de-DE" dirty="0" smtClean="0"/>
              <a:t> </a:t>
            </a:r>
            <a:r>
              <a:rPr lang="de-DE" dirty="0" err="1" smtClean="0"/>
              <a:t>tend</a:t>
            </a:r>
            <a:r>
              <a:rPr lang="de-DE" dirty="0" smtClean="0"/>
              <a:t> </a:t>
            </a:r>
            <a:r>
              <a:rPr lang="de-DE" dirty="0" err="1" smtClean="0"/>
              <a:t>to</a:t>
            </a:r>
            <a:r>
              <a:rPr lang="de-DE" dirty="0" smtClean="0"/>
              <a:t> </a:t>
            </a:r>
            <a:r>
              <a:rPr lang="de-DE" dirty="0" err="1" smtClean="0"/>
              <a:t>have</a:t>
            </a:r>
            <a:r>
              <a:rPr lang="de-DE" dirty="0" smtClean="0"/>
              <a:t> large </a:t>
            </a:r>
            <a:r>
              <a:rPr lang="de-DE" dirty="0" err="1" smtClean="0"/>
              <a:t>coefficients</a:t>
            </a:r>
            <a:r>
              <a:rPr lang="de-DE" dirty="0" smtClean="0"/>
              <a:t> </a:t>
            </a:r>
            <a:r>
              <a:rPr lang="de-DE" dirty="0" err="1" smtClean="0"/>
              <a:t>for</a:t>
            </a:r>
            <a:r>
              <a:rPr lang="de-DE" dirty="0" smtClean="0"/>
              <a:t> </a:t>
            </a:r>
            <a:r>
              <a:rPr lang="de-DE" dirty="0" err="1" smtClean="0"/>
              <a:t>sparse</a:t>
            </a:r>
            <a:r>
              <a:rPr lang="de-DE" dirty="0" smtClean="0"/>
              <a:t> </a:t>
            </a:r>
            <a:r>
              <a:rPr lang="de-DE" dirty="0" err="1" smtClean="0"/>
              <a:t>datasets</a:t>
            </a:r>
            <a:endParaRPr lang="de-DE" dirty="0" smtClean="0"/>
          </a:p>
          <a:p>
            <a:pPr lvl="1"/>
            <a:r>
              <a:rPr lang="de-DE" dirty="0" err="1" smtClean="0"/>
              <a:t>Gaussian</a:t>
            </a:r>
            <a:r>
              <a:rPr lang="de-DE" dirty="0" smtClean="0"/>
              <a:t> </a:t>
            </a:r>
            <a:r>
              <a:rPr lang="de-DE" dirty="0" err="1" smtClean="0"/>
              <a:t>basis</a:t>
            </a:r>
            <a:r>
              <a:rPr lang="de-DE" dirty="0" smtClean="0"/>
              <a:t> </a:t>
            </a:r>
            <a:r>
              <a:rPr lang="de-DE" dirty="0" err="1" smtClean="0"/>
              <a:t>functions</a:t>
            </a:r>
            <a:r>
              <a:rPr lang="de-DE" dirty="0" smtClean="0"/>
              <a:t> </a:t>
            </a:r>
            <a:r>
              <a:rPr lang="de-DE" dirty="0" err="1" smtClean="0"/>
              <a:t>tend</a:t>
            </a:r>
            <a:r>
              <a:rPr lang="de-DE" dirty="0" smtClean="0"/>
              <a:t> </a:t>
            </a:r>
            <a:r>
              <a:rPr lang="de-DE" dirty="0" err="1" smtClean="0"/>
              <a:t>to</a:t>
            </a:r>
            <a:r>
              <a:rPr lang="de-DE" dirty="0" smtClean="0"/>
              <a:t> </a:t>
            </a:r>
            <a:r>
              <a:rPr lang="de-DE" dirty="0" err="1" smtClean="0"/>
              <a:t>overfit</a:t>
            </a:r>
            <a:r>
              <a:rPr lang="de-DE" dirty="0" smtClean="0"/>
              <a:t> </a:t>
            </a:r>
            <a:r>
              <a:rPr lang="de-DE" dirty="0" err="1" smtClean="0"/>
              <a:t>locally</a:t>
            </a:r>
            <a:r>
              <a:rPr lang="de-DE" dirty="0" smtClean="0"/>
              <a:t>, </a:t>
            </a:r>
            <a:r>
              <a:rPr lang="de-DE" dirty="0" err="1" smtClean="0"/>
              <a:t>which</a:t>
            </a:r>
            <a:r>
              <a:rPr lang="de-DE" dirty="0" smtClean="0"/>
              <a:t> </a:t>
            </a:r>
            <a:r>
              <a:rPr lang="de-DE" dirty="0" err="1" smtClean="0"/>
              <a:t>leads</a:t>
            </a:r>
            <a:r>
              <a:rPr lang="de-DE" dirty="0" smtClean="0"/>
              <a:t> </a:t>
            </a:r>
            <a:r>
              <a:rPr lang="de-DE" dirty="0" err="1" smtClean="0"/>
              <a:t>to</a:t>
            </a:r>
            <a:r>
              <a:rPr lang="de-DE" dirty="0" smtClean="0"/>
              <a:t> </a:t>
            </a:r>
            <a:r>
              <a:rPr lang="de-DE" dirty="0" err="1" smtClean="0"/>
              <a:t>single</a:t>
            </a:r>
            <a:r>
              <a:rPr lang="de-DE" dirty="0" smtClean="0"/>
              <a:t>, large </a:t>
            </a:r>
            <a:r>
              <a:rPr lang="de-DE" dirty="0" err="1" smtClean="0"/>
              <a:t>coefficients</a:t>
            </a:r>
            <a:r>
              <a:rPr lang="de-DE" dirty="0" smtClean="0"/>
              <a:t> </a:t>
            </a:r>
          </a:p>
          <a:p>
            <a:r>
              <a:rPr lang="de-DE" dirty="0" smtClean="0"/>
              <a:t>A </a:t>
            </a:r>
            <a:r>
              <a:rPr lang="de-DE" dirty="0" err="1" smtClean="0"/>
              <a:t>technique</a:t>
            </a:r>
            <a:r>
              <a:rPr lang="de-DE" dirty="0" smtClean="0"/>
              <a:t> </a:t>
            </a:r>
            <a:r>
              <a:rPr lang="de-DE" dirty="0" err="1" smtClean="0"/>
              <a:t>to</a:t>
            </a:r>
            <a:r>
              <a:rPr lang="de-DE" dirty="0" smtClean="0"/>
              <a:t> </a:t>
            </a:r>
            <a:r>
              <a:rPr lang="de-DE" dirty="0" err="1" smtClean="0"/>
              <a:t>circumvent</a:t>
            </a:r>
            <a:r>
              <a:rPr lang="de-DE" dirty="0" smtClean="0"/>
              <a:t> </a:t>
            </a:r>
            <a:r>
              <a:rPr lang="de-DE" dirty="0" err="1" smtClean="0"/>
              <a:t>this</a:t>
            </a:r>
            <a:r>
              <a:rPr lang="de-DE" dirty="0" smtClean="0"/>
              <a:t> </a:t>
            </a:r>
            <a:r>
              <a:rPr lang="de-DE" dirty="0" err="1" smtClean="0"/>
              <a:t>is</a:t>
            </a:r>
            <a:r>
              <a:rPr lang="de-DE" dirty="0" smtClean="0"/>
              <a:t> </a:t>
            </a:r>
            <a:r>
              <a:rPr lang="de-DE" dirty="0" err="1" smtClean="0"/>
              <a:t>regularization</a:t>
            </a:r>
            <a:endParaRPr lang="de-DE" dirty="0" smtClean="0"/>
          </a:p>
          <a:p>
            <a:pPr lvl="1"/>
            <a:r>
              <a:rPr lang="de-DE" dirty="0" err="1" smtClean="0"/>
              <a:t>Penalize</a:t>
            </a:r>
            <a:r>
              <a:rPr lang="de-DE" dirty="0" smtClean="0"/>
              <a:t> high </a:t>
            </a:r>
            <a:r>
              <a:rPr lang="de-DE" dirty="0" err="1" smtClean="0"/>
              <a:t>coefficients</a:t>
            </a:r>
            <a:r>
              <a:rPr lang="de-DE" dirty="0" smtClean="0"/>
              <a:t> in </a:t>
            </a:r>
            <a:r>
              <a:rPr lang="de-DE" dirty="0" err="1" smtClean="0"/>
              <a:t>the</a:t>
            </a:r>
            <a:r>
              <a:rPr lang="de-DE" dirty="0" smtClean="0"/>
              <a:t> </a:t>
            </a:r>
            <a:r>
              <a:rPr lang="de-DE" dirty="0" err="1" smtClean="0"/>
              <a:t>optimization</a:t>
            </a:r>
            <a:r>
              <a:rPr lang="de-DE" dirty="0" smtClean="0"/>
              <a:t> </a:t>
            </a:r>
            <a:r>
              <a:rPr lang="de-DE" dirty="0" err="1" smtClean="0"/>
              <a:t>prevents</a:t>
            </a:r>
            <a:r>
              <a:rPr lang="de-DE" dirty="0" smtClean="0"/>
              <a:t> </a:t>
            </a:r>
            <a:r>
              <a:rPr lang="de-DE" dirty="0" err="1" smtClean="0"/>
              <a:t>these</a:t>
            </a:r>
            <a:r>
              <a:rPr lang="de-DE" dirty="0" smtClean="0"/>
              <a:t> </a:t>
            </a:r>
            <a:r>
              <a:rPr lang="de-DE" dirty="0" err="1" smtClean="0"/>
              <a:t>effects</a:t>
            </a:r>
            <a:endParaRPr lang="de-DE" dirty="0" smtClean="0"/>
          </a:p>
          <a:p>
            <a:pPr lvl="1"/>
            <a:r>
              <a:rPr lang="de-DE" dirty="0" err="1" smtClean="0"/>
              <a:t>Weighting</a:t>
            </a:r>
            <a:r>
              <a:rPr lang="de-DE" dirty="0" smtClean="0"/>
              <a:t> </a:t>
            </a:r>
            <a:r>
              <a:rPr lang="de-DE" dirty="0" err="1" smtClean="0"/>
              <a:t>of</a:t>
            </a:r>
            <a:r>
              <a:rPr lang="de-DE" dirty="0" smtClean="0"/>
              <a:t> </a:t>
            </a:r>
            <a:r>
              <a:rPr lang="de-DE" dirty="0" err="1" smtClean="0"/>
              <a:t>penalty</a:t>
            </a:r>
            <a:r>
              <a:rPr lang="de-DE" dirty="0" smtClean="0"/>
              <a:t> </a:t>
            </a:r>
            <a:r>
              <a:rPr lang="de-DE" dirty="0" err="1" smtClean="0"/>
              <a:t>term</a:t>
            </a:r>
            <a:r>
              <a:rPr lang="de-DE" dirty="0" smtClean="0"/>
              <a:t> </a:t>
            </a:r>
            <a:r>
              <a:rPr lang="de-DE" dirty="0" err="1" smtClean="0"/>
              <a:t>gives</a:t>
            </a:r>
            <a:r>
              <a:rPr lang="de-DE" dirty="0" smtClean="0"/>
              <a:t> an intuitive </a:t>
            </a:r>
            <a:r>
              <a:rPr lang="de-DE" dirty="0" err="1" smtClean="0"/>
              <a:t>hyperparameter</a:t>
            </a:r>
            <a:r>
              <a:rPr lang="de-DE" dirty="0" smtClean="0"/>
              <a:t> </a:t>
            </a:r>
            <a:r>
              <a:rPr lang="de-DE" dirty="0" err="1" smtClean="0"/>
              <a:t>to</a:t>
            </a:r>
            <a:r>
              <a:rPr lang="de-DE" dirty="0" smtClean="0"/>
              <a:t> </a:t>
            </a:r>
            <a:r>
              <a:rPr lang="de-DE" dirty="0" err="1" smtClean="0"/>
              <a:t>control</a:t>
            </a:r>
            <a:r>
              <a:rPr lang="de-DE" dirty="0" smtClean="0"/>
              <a:t> </a:t>
            </a:r>
            <a:r>
              <a:rPr lang="de-DE" dirty="0" err="1" smtClean="0"/>
              <a:t>model</a:t>
            </a:r>
            <a:r>
              <a:rPr lang="de-DE" dirty="0" smtClean="0"/>
              <a:t> </a:t>
            </a:r>
            <a:r>
              <a:rPr lang="de-DE" dirty="0" err="1" smtClean="0"/>
              <a:t>complexity</a:t>
            </a:r>
            <a:endParaRPr lang="de-DE" dirty="0"/>
          </a:p>
          <a:p>
            <a:pPr marL="0" indent="0">
              <a:buNone/>
            </a:pPr>
            <a:endParaRPr lang="de-DE" dirty="0" smtClean="0"/>
          </a:p>
          <a:p>
            <a:pPr lvl="1"/>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55</a:t>
            </a:fld>
            <a:endParaRPr lang="de-DE" dirty="0"/>
          </a:p>
        </p:txBody>
      </p:sp>
    </p:spTree>
    <p:extLst>
      <p:ext uri="{BB962C8B-B14F-4D97-AF65-F5344CB8AC3E}">
        <p14:creationId xmlns:p14="http://schemas.microsoft.com/office/powerpoint/2010/main" val="1159129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Typical</a:t>
            </a:r>
            <a:r>
              <a:rPr lang="de-DE" dirty="0" smtClean="0"/>
              <a:t> </a:t>
            </a:r>
            <a:r>
              <a:rPr lang="de-DE" dirty="0" err="1" smtClean="0"/>
              <a:t>Regularization</a:t>
            </a:r>
            <a:r>
              <a:rPr lang="de-DE" dirty="0" smtClean="0"/>
              <a:t> – </a:t>
            </a:r>
            <a:r>
              <a:rPr lang="de-DE" dirty="0" err="1" smtClean="0"/>
              <a:t>Ridge</a:t>
            </a:r>
            <a:r>
              <a:rPr lang="de-DE" dirty="0" smtClean="0"/>
              <a:t> Regression</a:t>
            </a:r>
            <a:endParaRPr lang="de-DE" dirty="0"/>
          </a:p>
        </p:txBody>
      </p:sp>
      <p:sp>
        <p:nvSpPr>
          <p:cNvPr id="3" name="Inhaltsplatzhalter 2"/>
          <p:cNvSpPr>
            <a:spLocks noGrp="1"/>
          </p:cNvSpPr>
          <p:nvPr>
            <p:ph idx="4294967295"/>
          </p:nvPr>
        </p:nvSpPr>
        <p:spPr>
          <a:xfrm>
            <a:off x="570855" y="1828800"/>
            <a:ext cx="4721225" cy="4343400"/>
          </a:xfrm>
        </p:spPr>
        <p:txBody>
          <a:bodyPr/>
          <a:lstStyle/>
          <a:p>
            <a:r>
              <a:rPr lang="de-DE" dirty="0" smtClean="0"/>
              <a:t>Other </a:t>
            </a:r>
            <a:r>
              <a:rPr lang="de-DE" dirty="0" err="1" smtClean="0"/>
              <a:t>names</a:t>
            </a:r>
            <a:r>
              <a:rPr lang="de-DE" dirty="0" smtClean="0"/>
              <a:t>: L2 </a:t>
            </a:r>
            <a:r>
              <a:rPr lang="de-DE" dirty="0" err="1" smtClean="0"/>
              <a:t>regularization</a:t>
            </a:r>
            <a:r>
              <a:rPr lang="de-DE" dirty="0" smtClean="0"/>
              <a:t>, </a:t>
            </a:r>
            <a:r>
              <a:rPr lang="de-DE" dirty="0" err="1" smtClean="0"/>
              <a:t>Thikonov</a:t>
            </a:r>
            <a:r>
              <a:rPr lang="de-DE" dirty="0" smtClean="0"/>
              <a:t> </a:t>
            </a:r>
            <a:r>
              <a:rPr lang="de-DE" dirty="0" err="1" smtClean="0"/>
              <a:t>regularization</a:t>
            </a:r>
            <a:r>
              <a:rPr lang="de-DE" dirty="0" smtClean="0"/>
              <a:t> </a:t>
            </a:r>
          </a:p>
          <a:p>
            <a:r>
              <a:rPr lang="de-DE" dirty="0" err="1" smtClean="0"/>
              <a:t>Prevents</a:t>
            </a:r>
            <a:r>
              <a:rPr lang="de-DE" dirty="0" smtClean="0"/>
              <a:t> </a:t>
            </a:r>
            <a:r>
              <a:rPr lang="de-DE" dirty="0" err="1" smtClean="0"/>
              <a:t>overfitting</a:t>
            </a:r>
            <a:r>
              <a:rPr lang="de-DE" dirty="0" smtClean="0"/>
              <a:t> </a:t>
            </a:r>
            <a:r>
              <a:rPr lang="de-DE" dirty="0" err="1" smtClean="0"/>
              <a:t>well</a:t>
            </a:r>
            <a:r>
              <a:rPr lang="de-DE" dirty="0" smtClean="0"/>
              <a:t> </a:t>
            </a:r>
          </a:p>
          <a:p>
            <a:r>
              <a:rPr lang="de-DE" dirty="0" err="1" smtClean="0"/>
              <a:t>Analytic</a:t>
            </a:r>
            <a:r>
              <a:rPr lang="de-DE" dirty="0" smtClean="0"/>
              <a:t> </a:t>
            </a:r>
            <a:r>
              <a:rPr lang="de-DE" dirty="0" err="1" smtClean="0"/>
              <a:t>solution</a:t>
            </a:r>
            <a:r>
              <a:rPr lang="de-DE" dirty="0" smtClean="0"/>
              <a:t> </a:t>
            </a:r>
            <a:r>
              <a:rPr lang="de-DE" dirty="0" err="1" smtClean="0"/>
              <a:t>is</a:t>
            </a:r>
            <a:r>
              <a:rPr lang="de-DE" dirty="0" smtClean="0"/>
              <a:t> </a:t>
            </a:r>
            <a:r>
              <a:rPr lang="de-DE" dirty="0" err="1" smtClean="0"/>
              <a:t>available</a:t>
            </a:r>
            <a:r>
              <a:rPr lang="de-DE" dirty="0" smtClean="0"/>
              <a:t> </a:t>
            </a:r>
            <a:r>
              <a:rPr lang="de-DE" dirty="0" err="1" smtClean="0"/>
              <a:t>as</a:t>
            </a:r>
            <a:r>
              <a:rPr lang="de-DE" dirty="0" smtClean="0"/>
              <a:t> an </a:t>
            </a:r>
            <a:r>
              <a:rPr lang="de-DE" dirty="0" err="1" smtClean="0"/>
              <a:t>extension</a:t>
            </a:r>
            <a:r>
              <a:rPr lang="de-DE" dirty="0" smtClean="0"/>
              <a:t> </a:t>
            </a:r>
            <a:r>
              <a:rPr lang="de-DE" dirty="0" err="1" smtClean="0"/>
              <a:t>to</a:t>
            </a:r>
            <a:r>
              <a:rPr lang="de-DE" dirty="0" smtClean="0"/>
              <a:t> </a:t>
            </a:r>
            <a:r>
              <a:rPr lang="de-DE" dirty="0" err="1" smtClean="0"/>
              <a:t>the</a:t>
            </a:r>
            <a:r>
              <a:rPr lang="de-DE" dirty="0" smtClean="0"/>
              <a:t> MSE </a:t>
            </a:r>
            <a:r>
              <a:rPr lang="de-DE" dirty="0" err="1" smtClean="0"/>
              <a:t>problem</a:t>
            </a:r>
            <a:endParaRPr lang="de-DE" dirty="0" smtClean="0"/>
          </a:p>
          <a:p>
            <a:r>
              <a:rPr lang="de-DE" dirty="0" err="1" smtClean="0"/>
              <a:t>Difficult</a:t>
            </a:r>
            <a:r>
              <a:rPr lang="de-DE" dirty="0" smtClean="0"/>
              <a:t> </a:t>
            </a:r>
            <a:r>
              <a:rPr lang="de-DE" dirty="0" err="1" smtClean="0"/>
              <a:t>to</a:t>
            </a:r>
            <a:r>
              <a:rPr lang="de-DE" dirty="0" smtClean="0"/>
              <a:t> </a:t>
            </a:r>
            <a:r>
              <a:rPr lang="de-DE" dirty="0" err="1" smtClean="0"/>
              <a:t>apply</a:t>
            </a:r>
            <a:r>
              <a:rPr lang="de-DE" dirty="0" smtClean="0"/>
              <a:t> </a:t>
            </a:r>
            <a:r>
              <a:rPr lang="de-DE" dirty="0" err="1" smtClean="0"/>
              <a:t>and</a:t>
            </a:r>
            <a:r>
              <a:rPr lang="de-DE" dirty="0" smtClean="0"/>
              <a:t> tune in high-dimensional </a:t>
            </a:r>
            <a:r>
              <a:rPr lang="de-DE" dirty="0" err="1" smtClean="0"/>
              <a:t>feature</a:t>
            </a:r>
            <a:r>
              <a:rPr lang="de-DE" dirty="0" smtClean="0"/>
              <a:t> </a:t>
            </a:r>
            <a:r>
              <a:rPr lang="de-DE" dirty="0" err="1" smtClean="0"/>
              <a:t>spaces</a:t>
            </a:r>
            <a:r>
              <a:rPr lang="de-DE" dirty="0" smtClean="0"/>
              <a:t> </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754" y="1453780"/>
            <a:ext cx="3998094" cy="2997425"/>
          </a:xfrm>
          <a:prstGeom prst="rect">
            <a:avLst/>
          </a:prstGeom>
        </p:spPr>
      </p:pic>
      <p:sp>
        <p:nvSpPr>
          <p:cNvPr id="6" name="Textfeld 5"/>
          <p:cNvSpPr txBox="1"/>
          <p:nvPr/>
        </p:nvSpPr>
        <p:spPr>
          <a:xfrm>
            <a:off x="5851773" y="5013176"/>
            <a:ext cx="2304256" cy="369332"/>
          </a:xfrm>
          <a:prstGeom prst="rect">
            <a:avLst/>
          </a:prstGeom>
          <a:noFill/>
        </p:spPr>
        <p:txBody>
          <a:bodyPr wrap="square" rtlCol="0">
            <a:spAutoFit/>
          </a:bodyPr>
          <a:lstStyle/>
          <a:p>
            <a:r>
              <a:rPr lang="de-DE" sz="1800" dirty="0" err="1" smtClean="0"/>
              <a:t>Regularization</a:t>
            </a:r>
            <a:r>
              <a:rPr lang="de-DE" sz="1800" dirty="0" smtClean="0"/>
              <a:t> Term</a:t>
            </a:r>
            <a:endParaRPr lang="de-DE" sz="1800" dirty="0"/>
          </a:p>
        </p:txBody>
      </p:sp>
      <p:cxnSp>
        <p:nvCxnSpPr>
          <p:cNvPr id="8" name="Gerade Verbindung mit Pfeil 7"/>
          <p:cNvCxnSpPr>
            <a:stCxn id="6" idx="0"/>
          </p:cNvCxnSpPr>
          <p:nvPr/>
        </p:nvCxnSpPr>
        <p:spPr bwMode="auto">
          <a:xfrm flipV="1">
            <a:off x="7003901" y="4659222"/>
            <a:ext cx="448419" cy="3539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 name="Grafik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851773" y="4327054"/>
            <a:ext cx="2304040" cy="362165"/>
          </a:xfrm>
          <a:prstGeom prst="rect">
            <a:avLst/>
          </a:prstGeom>
        </p:spPr>
      </p:pic>
      <p:sp>
        <p:nvSpPr>
          <p:cNvPr id="7" name="Foliennummernplatzhalter 6"/>
          <p:cNvSpPr>
            <a:spLocks noGrp="1"/>
          </p:cNvSpPr>
          <p:nvPr>
            <p:ph type="sldNum" sz="quarter" idx="11"/>
          </p:nvPr>
        </p:nvSpPr>
        <p:spPr/>
        <p:txBody>
          <a:bodyPr/>
          <a:lstStyle/>
          <a:p>
            <a:r>
              <a:rPr lang="de-DE" smtClean="0"/>
              <a:t> 3 - </a:t>
            </a:r>
            <a:fld id="{DFF34935-8E69-4657-8C0C-1744CA283D5D}" type="slidenum">
              <a:rPr lang="de-DE" smtClean="0"/>
              <a:pPr/>
              <a:t>56</a:t>
            </a:fld>
            <a:endParaRPr lang="de-DE" dirty="0"/>
          </a:p>
        </p:txBody>
      </p:sp>
    </p:spTree>
    <p:extLst>
      <p:ext uri="{BB962C8B-B14F-4D97-AF65-F5344CB8AC3E}">
        <p14:creationId xmlns:p14="http://schemas.microsoft.com/office/powerpoint/2010/main" val="40543120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756" y="1453780"/>
            <a:ext cx="3998090" cy="2997425"/>
          </a:xfrm>
          <a:prstGeom prst="rect">
            <a:avLst/>
          </a:prstGeom>
        </p:spPr>
      </p:pic>
      <p:sp>
        <p:nvSpPr>
          <p:cNvPr id="2" name="Titel 1"/>
          <p:cNvSpPr>
            <a:spLocks noGrp="1"/>
          </p:cNvSpPr>
          <p:nvPr>
            <p:ph type="title"/>
          </p:nvPr>
        </p:nvSpPr>
        <p:spPr/>
        <p:txBody>
          <a:bodyPr/>
          <a:lstStyle/>
          <a:p>
            <a:r>
              <a:rPr lang="de-DE" dirty="0" err="1" smtClean="0"/>
              <a:t>Typical</a:t>
            </a:r>
            <a:r>
              <a:rPr lang="de-DE" dirty="0" smtClean="0"/>
              <a:t> </a:t>
            </a:r>
            <a:r>
              <a:rPr lang="de-DE" dirty="0" err="1" smtClean="0"/>
              <a:t>Regularization</a:t>
            </a:r>
            <a:r>
              <a:rPr lang="de-DE" dirty="0" smtClean="0"/>
              <a:t> – Lasso Regression</a:t>
            </a:r>
            <a:endParaRPr lang="de-DE" dirty="0"/>
          </a:p>
        </p:txBody>
      </p:sp>
      <p:sp>
        <p:nvSpPr>
          <p:cNvPr id="3" name="Inhaltsplatzhalter 2"/>
          <p:cNvSpPr>
            <a:spLocks noGrp="1"/>
          </p:cNvSpPr>
          <p:nvPr>
            <p:ph idx="4294967295"/>
          </p:nvPr>
        </p:nvSpPr>
        <p:spPr>
          <a:xfrm>
            <a:off x="570855" y="1828800"/>
            <a:ext cx="4721225" cy="4343400"/>
          </a:xfrm>
        </p:spPr>
        <p:txBody>
          <a:bodyPr/>
          <a:lstStyle/>
          <a:p>
            <a:r>
              <a:rPr lang="de-DE" dirty="0" smtClean="0"/>
              <a:t>Other </a:t>
            </a:r>
            <a:r>
              <a:rPr lang="de-DE" dirty="0" err="1" smtClean="0"/>
              <a:t>names</a:t>
            </a:r>
            <a:r>
              <a:rPr lang="de-DE" dirty="0" smtClean="0"/>
              <a:t>: L1 </a:t>
            </a:r>
            <a:r>
              <a:rPr lang="de-DE" dirty="0" err="1" smtClean="0"/>
              <a:t>regularization</a:t>
            </a:r>
            <a:endParaRPr lang="de-DE" dirty="0" smtClean="0"/>
          </a:p>
          <a:p>
            <a:r>
              <a:rPr lang="de-DE" dirty="0" err="1" smtClean="0"/>
              <a:t>Tends</a:t>
            </a:r>
            <a:r>
              <a:rPr lang="de-DE" dirty="0" smtClean="0"/>
              <a:t> </a:t>
            </a:r>
            <a:r>
              <a:rPr lang="de-DE" dirty="0" err="1" smtClean="0"/>
              <a:t>to</a:t>
            </a:r>
            <a:r>
              <a:rPr lang="de-DE" dirty="0" smtClean="0"/>
              <a:t> </a:t>
            </a:r>
            <a:r>
              <a:rPr lang="de-DE" dirty="0" err="1" smtClean="0"/>
              <a:t>produce</a:t>
            </a:r>
            <a:r>
              <a:rPr lang="de-DE" dirty="0" smtClean="0"/>
              <a:t> </a:t>
            </a:r>
            <a:r>
              <a:rPr lang="de-DE" dirty="0" err="1" smtClean="0"/>
              <a:t>sparse</a:t>
            </a:r>
            <a:r>
              <a:rPr lang="de-DE" dirty="0" smtClean="0"/>
              <a:t> </a:t>
            </a:r>
            <a:r>
              <a:rPr lang="de-DE" dirty="0" err="1" smtClean="0"/>
              <a:t>solutions</a:t>
            </a:r>
            <a:r>
              <a:rPr lang="de-DE" dirty="0" smtClean="0"/>
              <a:t> </a:t>
            </a:r>
            <a:r>
              <a:rPr lang="de-DE" dirty="0" err="1" smtClean="0"/>
              <a:t>and</a:t>
            </a:r>
            <a:r>
              <a:rPr lang="de-DE" dirty="0" smtClean="0"/>
              <a:t> </a:t>
            </a:r>
            <a:r>
              <a:rPr lang="de-DE" dirty="0" err="1" smtClean="0"/>
              <a:t>can</a:t>
            </a:r>
            <a:r>
              <a:rPr lang="de-DE" dirty="0" smtClean="0"/>
              <a:t> </a:t>
            </a:r>
            <a:r>
              <a:rPr lang="de-DE" dirty="0" err="1" smtClean="0"/>
              <a:t>therefore</a:t>
            </a:r>
            <a:r>
              <a:rPr lang="de-DE" dirty="0" smtClean="0"/>
              <a:t> </a:t>
            </a:r>
            <a:r>
              <a:rPr lang="de-DE" dirty="0" err="1" smtClean="0"/>
              <a:t>be</a:t>
            </a:r>
            <a:r>
              <a:rPr lang="de-DE" dirty="0" smtClean="0"/>
              <a:t> </a:t>
            </a:r>
            <a:r>
              <a:rPr lang="de-DE" dirty="0" err="1" smtClean="0"/>
              <a:t>applied</a:t>
            </a:r>
            <a:r>
              <a:rPr lang="de-DE" dirty="0" smtClean="0"/>
              <a:t> </a:t>
            </a:r>
            <a:r>
              <a:rPr lang="de-DE" dirty="0" err="1" smtClean="0"/>
              <a:t>for</a:t>
            </a:r>
            <a:r>
              <a:rPr lang="de-DE" dirty="0" smtClean="0"/>
              <a:t> </a:t>
            </a:r>
            <a:r>
              <a:rPr lang="de-DE" dirty="0" err="1" smtClean="0"/>
              <a:t>feature</a:t>
            </a:r>
            <a:r>
              <a:rPr lang="de-DE" dirty="0" smtClean="0"/>
              <a:t> </a:t>
            </a:r>
            <a:r>
              <a:rPr lang="de-DE" dirty="0" err="1" smtClean="0"/>
              <a:t>selection</a:t>
            </a:r>
            <a:endParaRPr lang="de-DE" dirty="0" smtClean="0"/>
          </a:p>
          <a:p>
            <a:r>
              <a:rPr lang="de-DE" dirty="0" err="1" smtClean="0"/>
              <a:t>Sparse</a:t>
            </a:r>
            <a:r>
              <a:rPr lang="de-DE" dirty="0" smtClean="0"/>
              <a:t> </a:t>
            </a:r>
            <a:r>
              <a:rPr lang="de-DE" dirty="0" err="1" smtClean="0"/>
              <a:t>solution</a:t>
            </a:r>
            <a:r>
              <a:rPr lang="de-DE" dirty="0"/>
              <a:t> </a:t>
            </a:r>
            <a:r>
              <a:rPr lang="de-DE" dirty="0" err="1" smtClean="0"/>
              <a:t>means</a:t>
            </a:r>
            <a:r>
              <a:rPr lang="de-DE" dirty="0" smtClean="0"/>
              <a:t>, </a:t>
            </a:r>
            <a:r>
              <a:rPr lang="de-DE" dirty="0" err="1" smtClean="0"/>
              <a:t>that</a:t>
            </a:r>
            <a:r>
              <a:rPr lang="de-DE" dirty="0" smtClean="0"/>
              <a:t> </a:t>
            </a:r>
            <a:r>
              <a:rPr lang="de-DE" dirty="0" err="1" smtClean="0"/>
              <a:t>several</a:t>
            </a:r>
            <a:r>
              <a:rPr lang="de-DE" dirty="0" smtClean="0"/>
              <a:t> </a:t>
            </a:r>
            <a:r>
              <a:rPr lang="de-DE" dirty="0" err="1" smtClean="0"/>
              <a:t>coefficients</a:t>
            </a:r>
            <a:r>
              <a:rPr lang="de-DE" dirty="0" smtClean="0"/>
              <a:t> </a:t>
            </a:r>
            <a:r>
              <a:rPr lang="de-DE" dirty="0" err="1" smtClean="0"/>
              <a:t>go</a:t>
            </a:r>
            <a:r>
              <a:rPr lang="de-DE" dirty="0" smtClean="0"/>
              <a:t> </a:t>
            </a:r>
            <a:r>
              <a:rPr lang="de-DE" dirty="0" err="1" smtClean="0"/>
              <a:t>to</a:t>
            </a:r>
            <a:r>
              <a:rPr lang="de-DE" dirty="0" smtClean="0"/>
              <a:t> </a:t>
            </a:r>
            <a:r>
              <a:rPr lang="de-DE" dirty="0" err="1" smtClean="0"/>
              <a:t>zero</a:t>
            </a:r>
            <a:r>
              <a:rPr lang="de-DE" dirty="0" smtClean="0"/>
              <a:t>:</a:t>
            </a:r>
          </a:p>
          <a:p>
            <a:endParaRPr lang="de-DE" dirty="0" smtClean="0"/>
          </a:p>
          <a:p>
            <a:pPr marL="457200" lvl="1" indent="0">
              <a:buNone/>
            </a:pPr>
            <a:endParaRPr lang="de-DE" dirty="0" smtClean="0"/>
          </a:p>
        </p:txBody>
      </p:sp>
      <p:sp>
        <p:nvSpPr>
          <p:cNvPr id="6" name="Textfeld 5"/>
          <p:cNvSpPr txBox="1"/>
          <p:nvPr/>
        </p:nvSpPr>
        <p:spPr>
          <a:xfrm>
            <a:off x="5851773" y="5013176"/>
            <a:ext cx="2304256" cy="369332"/>
          </a:xfrm>
          <a:prstGeom prst="rect">
            <a:avLst/>
          </a:prstGeom>
          <a:noFill/>
        </p:spPr>
        <p:txBody>
          <a:bodyPr wrap="square" rtlCol="0">
            <a:spAutoFit/>
          </a:bodyPr>
          <a:lstStyle/>
          <a:p>
            <a:r>
              <a:rPr lang="de-DE" sz="1800" dirty="0" err="1" smtClean="0"/>
              <a:t>Regularization</a:t>
            </a:r>
            <a:r>
              <a:rPr lang="de-DE" sz="1800" dirty="0" smtClean="0"/>
              <a:t> Term</a:t>
            </a:r>
            <a:endParaRPr lang="de-DE" sz="1800" dirty="0"/>
          </a:p>
        </p:txBody>
      </p:sp>
      <p:cxnSp>
        <p:nvCxnSpPr>
          <p:cNvPr id="8" name="Gerade Verbindung mit Pfeil 7"/>
          <p:cNvCxnSpPr>
            <a:stCxn id="6" idx="0"/>
          </p:cNvCxnSpPr>
          <p:nvPr/>
        </p:nvCxnSpPr>
        <p:spPr bwMode="auto">
          <a:xfrm flipV="1">
            <a:off x="7003901" y="4659222"/>
            <a:ext cx="448419" cy="3539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4" name="Grafik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81939" y="4276255"/>
            <a:ext cx="2717491" cy="496634"/>
          </a:xfrm>
          <a:prstGeom prst="rect">
            <a:avLst/>
          </a:prstGeom>
        </p:spPr>
      </p:pic>
      <p:pic>
        <p:nvPicPr>
          <p:cNvPr id="14" name="Grafik 1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412538" y="4177037"/>
            <a:ext cx="3039112" cy="306769"/>
          </a:xfrm>
          <a:prstGeom prst="rect">
            <a:avLst/>
          </a:prstGeom>
        </p:spPr>
      </p:pic>
      <p:sp>
        <p:nvSpPr>
          <p:cNvPr id="5" name="Foliennummernplatzhalter 4"/>
          <p:cNvSpPr>
            <a:spLocks noGrp="1"/>
          </p:cNvSpPr>
          <p:nvPr>
            <p:ph type="sldNum" sz="quarter" idx="11"/>
          </p:nvPr>
        </p:nvSpPr>
        <p:spPr/>
        <p:txBody>
          <a:bodyPr/>
          <a:lstStyle/>
          <a:p>
            <a:r>
              <a:rPr lang="de-DE" smtClean="0"/>
              <a:t> 3 - </a:t>
            </a:r>
            <a:fld id="{DFF34935-8E69-4657-8C0C-1744CA283D5D}" type="slidenum">
              <a:rPr lang="de-DE" smtClean="0"/>
              <a:pPr/>
              <a:t>57</a:t>
            </a:fld>
            <a:endParaRPr lang="de-DE" dirty="0"/>
          </a:p>
        </p:txBody>
      </p:sp>
    </p:spTree>
    <p:extLst>
      <p:ext uri="{BB962C8B-B14F-4D97-AF65-F5344CB8AC3E}">
        <p14:creationId xmlns:p14="http://schemas.microsoft.com/office/powerpoint/2010/main" val="3431552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dirty="0" err="1" smtClean="0"/>
              <a:t>Comparison</a:t>
            </a:r>
            <a:r>
              <a:rPr lang="de-DE" dirty="0" smtClean="0"/>
              <a:t> </a:t>
            </a:r>
            <a:r>
              <a:rPr lang="de-DE" dirty="0" err="1" smtClean="0"/>
              <a:t>between</a:t>
            </a:r>
            <a:r>
              <a:rPr lang="de-DE" dirty="0" smtClean="0"/>
              <a:t> </a:t>
            </a:r>
            <a:r>
              <a:rPr lang="de-DE" dirty="0" err="1" smtClean="0"/>
              <a:t>ridge</a:t>
            </a:r>
            <a:r>
              <a:rPr lang="de-DE" dirty="0" smtClean="0"/>
              <a:t> </a:t>
            </a:r>
            <a:r>
              <a:rPr lang="de-DE" dirty="0" err="1" smtClean="0"/>
              <a:t>and</a:t>
            </a:r>
            <a:r>
              <a:rPr lang="de-DE" dirty="0" smtClean="0"/>
              <a:t> </a:t>
            </a:r>
            <a:r>
              <a:rPr lang="de-DE" dirty="0" err="1" smtClean="0"/>
              <a:t>lasso</a:t>
            </a:r>
            <a:r>
              <a:rPr lang="de-DE" dirty="0" smtClean="0"/>
              <a:t> </a:t>
            </a:r>
            <a:r>
              <a:rPr lang="de-DE" dirty="0" err="1" smtClean="0"/>
              <a:t>regularization</a:t>
            </a:r>
            <a:r>
              <a:rPr lang="de-DE" dirty="0"/>
              <a:t>:</a:t>
            </a:r>
            <a:endParaRPr lang="de-DE" dirty="0" smtClean="0"/>
          </a:p>
          <a:p>
            <a:pPr>
              <a:buFont typeface="Arial" panose="020B0604020202020204" pitchFamily="34" charset="0"/>
              <a:buChar char="•"/>
            </a:pPr>
            <a:r>
              <a:rPr lang="de-DE" dirty="0">
                <a:hlinkClick r:id="rId2"/>
              </a:rPr>
              <a:t>https://www.analyticsvidhya.com/blog/2016/01/complete-tutorial-ridge-lasso-regression-python</a:t>
            </a:r>
            <a:r>
              <a:rPr lang="de-DE" dirty="0" smtClean="0">
                <a:hlinkClick r:id="rId2"/>
              </a:rPr>
              <a:t>/</a:t>
            </a:r>
            <a:endParaRPr lang="de-DE" dirty="0" smtClean="0"/>
          </a:p>
          <a:p>
            <a:pPr>
              <a:buFont typeface="Arial" panose="020B0604020202020204" pitchFamily="34" charset="0"/>
              <a:buChar char="•"/>
            </a:pPr>
            <a:r>
              <a:rPr lang="de-DE" dirty="0"/>
              <a:t>https://codingstartups.com/practical-machine-learning-ridge-regression-vs-lasso/</a:t>
            </a:r>
          </a:p>
        </p:txBody>
      </p:sp>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58</a:t>
            </a:fld>
            <a:endParaRPr lang="de-DE" dirty="0"/>
          </a:p>
        </p:txBody>
      </p:sp>
    </p:spTree>
    <p:extLst>
      <p:ext uri="{BB962C8B-B14F-4D97-AF65-F5344CB8AC3E}">
        <p14:creationId xmlns:p14="http://schemas.microsoft.com/office/powerpoint/2010/main" val="351686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Application</a:t>
            </a:r>
            <a:r>
              <a:rPr lang="de-DE" dirty="0" smtClean="0"/>
              <a:t> </a:t>
            </a:r>
            <a:r>
              <a:rPr lang="de-DE" dirty="0" err="1" smtClean="0"/>
              <a:t>of</a:t>
            </a:r>
            <a:r>
              <a:rPr lang="de-DE" dirty="0" smtClean="0"/>
              <a:t> </a:t>
            </a:r>
            <a:r>
              <a:rPr lang="de-DE" dirty="0" err="1" smtClean="0"/>
              <a:t>regularization</a:t>
            </a:r>
            <a:endParaRPr lang="de-DE" dirty="0"/>
          </a:p>
        </p:txBody>
      </p:sp>
      <p:sp>
        <p:nvSpPr>
          <p:cNvPr id="3" name="Inhaltsplatzhalter 2"/>
          <p:cNvSpPr>
            <a:spLocks noGrp="1"/>
          </p:cNvSpPr>
          <p:nvPr>
            <p:ph idx="4294967295"/>
          </p:nvPr>
        </p:nvSpPr>
        <p:spPr>
          <a:xfrm>
            <a:off x="571501" y="1524000"/>
            <a:ext cx="8064500" cy="4343400"/>
          </a:xfrm>
        </p:spPr>
        <p:txBody>
          <a:bodyPr/>
          <a:lstStyle/>
          <a:p>
            <a:r>
              <a:rPr lang="de-DE" dirty="0" err="1" smtClean="0"/>
              <a:t>Use</a:t>
            </a:r>
            <a:r>
              <a:rPr lang="de-DE" dirty="0" smtClean="0"/>
              <a:t> high dimensional </a:t>
            </a:r>
            <a:r>
              <a:rPr lang="de-DE" dirty="0" err="1" smtClean="0"/>
              <a:t>input</a:t>
            </a:r>
            <a:r>
              <a:rPr lang="de-DE" dirty="0" smtClean="0"/>
              <a:t> </a:t>
            </a:r>
            <a:r>
              <a:rPr lang="de-DE" dirty="0" err="1" smtClean="0"/>
              <a:t>space</a:t>
            </a:r>
            <a:r>
              <a:rPr lang="de-DE" dirty="0" smtClean="0"/>
              <a:t> </a:t>
            </a:r>
            <a:r>
              <a:rPr lang="de-DE" dirty="0" err="1" smtClean="0"/>
              <a:t>for</a:t>
            </a:r>
            <a:r>
              <a:rPr lang="de-DE" dirty="0" smtClean="0"/>
              <a:t> </a:t>
            </a:r>
            <a:r>
              <a:rPr lang="de-DE" dirty="0" err="1" smtClean="0"/>
              <a:t>test</a:t>
            </a:r>
            <a:r>
              <a:rPr lang="de-DE" dirty="0" smtClean="0"/>
              <a:t> </a:t>
            </a:r>
            <a:r>
              <a:rPr lang="de-DE" dirty="0" err="1" smtClean="0"/>
              <a:t>model</a:t>
            </a:r>
            <a:endParaRPr lang="de-DE" dirty="0" smtClean="0"/>
          </a:p>
          <a:p>
            <a:r>
              <a:rPr lang="de-DE" dirty="0" err="1" smtClean="0"/>
              <a:t>Ridge</a:t>
            </a:r>
            <a:r>
              <a:rPr lang="de-DE" dirty="0" smtClean="0"/>
              <a:t> </a:t>
            </a:r>
            <a:r>
              <a:rPr lang="de-DE" dirty="0" err="1" smtClean="0"/>
              <a:t>regression</a:t>
            </a:r>
            <a:r>
              <a:rPr lang="de-DE" dirty="0" smtClean="0"/>
              <a:t> </a:t>
            </a:r>
            <a:r>
              <a:rPr lang="de-DE" dirty="0" err="1" smtClean="0"/>
              <a:t>is</a:t>
            </a:r>
            <a:r>
              <a:rPr lang="de-DE" dirty="0" smtClean="0"/>
              <a:t> </a:t>
            </a:r>
            <a:r>
              <a:rPr lang="de-DE" dirty="0" err="1" smtClean="0"/>
              <a:t>applied</a:t>
            </a:r>
            <a:r>
              <a:rPr lang="de-DE" dirty="0" smtClean="0"/>
              <a:t> </a:t>
            </a:r>
          </a:p>
          <a:p>
            <a:r>
              <a:rPr lang="de-DE" dirty="0" err="1" smtClean="0"/>
              <a:t>Regularized</a:t>
            </a:r>
            <a:r>
              <a:rPr lang="de-DE" dirty="0" smtClean="0"/>
              <a:t> </a:t>
            </a:r>
            <a:r>
              <a:rPr lang="de-DE" dirty="0" err="1" smtClean="0"/>
              <a:t>solutions</a:t>
            </a:r>
            <a:r>
              <a:rPr lang="de-DE" dirty="0" smtClean="0"/>
              <a:t> </a:t>
            </a:r>
            <a:r>
              <a:rPr lang="de-DE" dirty="0" err="1" smtClean="0"/>
              <a:t>perform</a:t>
            </a:r>
            <a:r>
              <a:rPr lang="de-DE" dirty="0" smtClean="0"/>
              <a:t> </a:t>
            </a:r>
            <a:r>
              <a:rPr lang="de-DE" dirty="0" err="1" smtClean="0"/>
              <a:t>far</a:t>
            </a:r>
            <a:r>
              <a:rPr lang="de-DE" dirty="0" smtClean="0"/>
              <a:t> </a:t>
            </a:r>
            <a:r>
              <a:rPr lang="de-DE" dirty="0" err="1" smtClean="0"/>
              <a:t>better</a:t>
            </a:r>
            <a:r>
              <a:rPr lang="de-DE" dirty="0" smtClean="0"/>
              <a:t> at </a:t>
            </a:r>
            <a:r>
              <a:rPr lang="de-DE" dirty="0" err="1" smtClean="0"/>
              <a:t>interpolation</a:t>
            </a:r>
            <a:r>
              <a:rPr lang="de-DE" dirty="0" smtClean="0"/>
              <a:t> </a:t>
            </a:r>
          </a:p>
          <a:p>
            <a:r>
              <a:rPr lang="de-DE" dirty="0" smtClean="0"/>
              <a:t>Note: </a:t>
            </a:r>
            <a:r>
              <a:rPr lang="de-DE" dirty="0" err="1" smtClean="0"/>
              <a:t>You</a:t>
            </a:r>
            <a:r>
              <a:rPr lang="de-DE" dirty="0" smtClean="0"/>
              <a:t> must </a:t>
            </a:r>
            <a:r>
              <a:rPr lang="de-DE" dirty="0" err="1" smtClean="0"/>
              <a:t>evaluate</a:t>
            </a:r>
            <a:r>
              <a:rPr lang="de-DE" dirty="0" smtClean="0"/>
              <a:t> at </a:t>
            </a:r>
            <a:r>
              <a:rPr lang="de-DE" dirty="0" err="1" smtClean="0"/>
              <a:t>points</a:t>
            </a:r>
            <a:r>
              <a:rPr lang="de-DE" dirty="0" smtClean="0"/>
              <a:t> BETWEEN </a:t>
            </a:r>
            <a:r>
              <a:rPr lang="de-DE" dirty="0" err="1" smtClean="0"/>
              <a:t>your</a:t>
            </a:r>
            <a:r>
              <a:rPr lang="de-DE" dirty="0" smtClean="0"/>
              <a:t> sample </a:t>
            </a:r>
            <a:r>
              <a:rPr lang="de-DE" dirty="0" err="1" smtClean="0"/>
              <a:t>points</a:t>
            </a: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7" y="3970784"/>
            <a:ext cx="9144000" cy="2287219"/>
          </a:xfrm>
          <a:prstGeom prst="rect">
            <a:avLst/>
          </a:prstGeom>
        </p:spPr>
      </p:pic>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59</a:t>
            </a:fld>
            <a:endParaRPr lang="de-DE" dirty="0"/>
          </a:p>
        </p:txBody>
      </p:sp>
    </p:spTree>
    <p:extLst>
      <p:ext uri="{BB962C8B-B14F-4D97-AF65-F5344CB8AC3E}">
        <p14:creationId xmlns:p14="http://schemas.microsoft.com/office/powerpoint/2010/main" val="4227579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Motivation – Regression Example</a:t>
            </a:r>
            <a:endParaRPr lang="de-DE" dirty="0"/>
          </a:p>
        </p:txBody>
      </p:sp>
      <p:grpSp>
        <p:nvGrpSpPr>
          <p:cNvPr id="20" name="Gruppieren 19"/>
          <p:cNvGrpSpPr/>
          <p:nvPr/>
        </p:nvGrpSpPr>
        <p:grpSpPr>
          <a:xfrm>
            <a:off x="2915816" y="2204864"/>
            <a:ext cx="3719315" cy="3718163"/>
            <a:chOff x="2411760" y="1959728"/>
            <a:chExt cx="4846892" cy="4467355"/>
          </a:xfrm>
        </p:grpSpPr>
        <p:cxnSp>
          <p:nvCxnSpPr>
            <p:cNvPr id="17" name="Gerader Verbinder 16"/>
            <p:cNvCxnSpPr/>
            <p:nvPr/>
          </p:nvCxnSpPr>
          <p:spPr bwMode="auto">
            <a:xfrm flipV="1">
              <a:off x="2426556" y="2902404"/>
              <a:ext cx="3611681" cy="2988404"/>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11" name="Ellipse 10"/>
            <p:cNvSpPr/>
            <p:nvPr/>
          </p:nvSpPr>
          <p:spPr bwMode="auto">
            <a:xfrm>
              <a:off x="3513234" y="4496990"/>
              <a:ext cx="280467" cy="258838"/>
            </a:xfrm>
            <a:prstGeom prst="ellipse">
              <a:avLst/>
            </a:prstGeom>
            <a:solidFill>
              <a:srgbClr val="000000"/>
            </a:solidFill>
            <a:ln w="9525" algn="ctr">
              <a:noFill/>
              <a:round/>
              <a:headEnd/>
              <a:tailEnd/>
            </a:ln>
          </p:spPr>
          <p:txBody>
            <a:bodyPr rtlCol="0" anchor="ctr"/>
            <a:lstStyle/>
            <a:p>
              <a:pPr algn="ctr"/>
              <a:endParaRPr lang="de-DE"/>
            </a:p>
          </p:txBody>
        </p:sp>
        <p:sp>
          <p:nvSpPr>
            <p:cNvPr id="12" name="Ellipse 11"/>
            <p:cNvSpPr/>
            <p:nvPr/>
          </p:nvSpPr>
          <p:spPr bwMode="auto">
            <a:xfrm>
              <a:off x="4625479" y="4083819"/>
              <a:ext cx="280467" cy="258838"/>
            </a:xfrm>
            <a:prstGeom prst="ellipse">
              <a:avLst/>
            </a:prstGeom>
            <a:solidFill>
              <a:srgbClr val="000000"/>
            </a:solidFill>
            <a:ln w="9525" algn="ctr">
              <a:noFill/>
              <a:round/>
              <a:headEnd/>
              <a:tailEnd/>
            </a:ln>
          </p:spPr>
          <p:txBody>
            <a:bodyPr rtlCol="0" anchor="ctr"/>
            <a:lstStyle/>
            <a:p>
              <a:pPr algn="ctr"/>
              <a:endParaRPr lang="de-DE"/>
            </a:p>
          </p:txBody>
        </p:sp>
        <p:sp>
          <p:nvSpPr>
            <p:cNvPr id="13" name="Ellipse 12"/>
            <p:cNvSpPr/>
            <p:nvPr/>
          </p:nvSpPr>
          <p:spPr bwMode="auto">
            <a:xfrm>
              <a:off x="3016078" y="5350051"/>
              <a:ext cx="280467" cy="258838"/>
            </a:xfrm>
            <a:prstGeom prst="ellipse">
              <a:avLst/>
            </a:prstGeom>
            <a:solidFill>
              <a:srgbClr val="000000"/>
            </a:solidFill>
            <a:ln w="9525" algn="ctr">
              <a:noFill/>
              <a:round/>
              <a:headEnd/>
              <a:tailEnd/>
            </a:ln>
          </p:spPr>
          <p:txBody>
            <a:bodyPr rtlCol="0" anchor="ctr"/>
            <a:lstStyle/>
            <a:p>
              <a:pPr algn="ctr"/>
              <a:endParaRPr lang="de-DE"/>
            </a:p>
          </p:txBody>
        </p:sp>
        <p:cxnSp>
          <p:nvCxnSpPr>
            <p:cNvPr id="14" name="Gerade Verbindung mit Pfeil 13"/>
            <p:cNvCxnSpPr/>
            <p:nvPr/>
          </p:nvCxnSpPr>
          <p:spPr bwMode="auto">
            <a:xfrm>
              <a:off x="2439295" y="1959728"/>
              <a:ext cx="0" cy="3951489"/>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15" name="Gerade Verbindung mit Pfeil 14"/>
            <p:cNvCxnSpPr/>
            <p:nvPr/>
          </p:nvCxnSpPr>
          <p:spPr bwMode="auto">
            <a:xfrm>
              <a:off x="2411760" y="5911217"/>
              <a:ext cx="4608512"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6" name="Ellipse 15"/>
            <p:cNvSpPr/>
            <p:nvPr/>
          </p:nvSpPr>
          <p:spPr bwMode="auto">
            <a:xfrm>
              <a:off x="5345215" y="3475590"/>
              <a:ext cx="280467" cy="258838"/>
            </a:xfrm>
            <a:prstGeom prst="ellipse">
              <a:avLst/>
            </a:prstGeom>
            <a:solidFill>
              <a:srgbClr val="000000"/>
            </a:solidFill>
            <a:ln w="9525" algn="ctr">
              <a:noFill/>
              <a:round/>
              <a:headEnd/>
              <a:tailEnd/>
            </a:ln>
          </p:spPr>
          <p:txBody>
            <a:bodyPr rtlCol="0" anchor="ctr"/>
            <a:lstStyle/>
            <a:p>
              <a:pPr algn="ctr"/>
              <a:endParaRPr lang="de-DE"/>
            </a:p>
          </p:txBody>
        </p:sp>
        <p:sp>
          <p:nvSpPr>
            <p:cNvPr id="7" name="Ellipse 6"/>
            <p:cNvSpPr/>
            <p:nvPr/>
          </p:nvSpPr>
          <p:spPr bwMode="auto">
            <a:xfrm>
              <a:off x="4590227" y="3601408"/>
              <a:ext cx="280468" cy="258838"/>
            </a:xfrm>
            <a:prstGeom prst="ellipse">
              <a:avLst/>
            </a:prstGeom>
            <a:solidFill>
              <a:srgbClr val="000000"/>
            </a:solidFill>
            <a:ln w="9525" algn="ctr">
              <a:noFill/>
              <a:round/>
              <a:headEnd/>
              <a:tailEnd/>
            </a:ln>
          </p:spPr>
          <p:txBody>
            <a:bodyPr rtlCol="0" anchor="ctr"/>
            <a:lstStyle/>
            <a:p>
              <a:pPr algn="ctr"/>
              <a:endParaRPr lang="de-DE"/>
            </a:p>
          </p:txBody>
        </p:sp>
        <p:sp>
          <p:nvSpPr>
            <p:cNvPr id="8" name="Ellipse 7"/>
            <p:cNvSpPr/>
            <p:nvPr/>
          </p:nvSpPr>
          <p:spPr bwMode="auto">
            <a:xfrm>
              <a:off x="5436040" y="2932761"/>
              <a:ext cx="280468" cy="258838"/>
            </a:xfrm>
            <a:prstGeom prst="ellipse">
              <a:avLst/>
            </a:prstGeom>
            <a:solidFill>
              <a:srgbClr val="000000"/>
            </a:solidFill>
            <a:ln w="9525" algn="ctr">
              <a:noFill/>
              <a:round/>
              <a:headEnd/>
              <a:tailEnd/>
            </a:ln>
          </p:spPr>
          <p:txBody>
            <a:bodyPr rtlCol="0" anchor="ctr"/>
            <a:lstStyle/>
            <a:p>
              <a:pPr algn="ctr"/>
              <a:endParaRPr lang="de-DE"/>
            </a:p>
          </p:txBody>
        </p:sp>
        <p:sp>
          <p:nvSpPr>
            <p:cNvPr id="9" name="Ellipse 8"/>
            <p:cNvSpPr/>
            <p:nvPr/>
          </p:nvSpPr>
          <p:spPr bwMode="auto">
            <a:xfrm>
              <a:off x="4002819" y="4261498"/>
              <a:ext cx="280468" cy="258838"/>
            </a:xfrm>
            <a:prstGeom prst="ellipse">
              <a:avLst/>
            </a:prstGeom>
            <a:solidFill>
              <a:srgbClr val="000000"/>
            </a:solidFill>
            <a:ln w="9525" algn="ctr">
              <a:noFill/>
              <a:round/>
              <a:headEnd/>
              <a:tailEnd/>
            </a:ln>
          </p:spPr>
          <p:txBody>
            <a:bodyPr rtlCol="0" anchor="ctr"/>
            <a:lstStyle/>
            <a:p>
              <a:pPr algn="ctr"/>
              <a:endParaRPr lang="de-DE"/>
            </a:p>
          </p:txBody>
        </p:sp>
        <p:sp>
          <p:nvSpPr>
            <p:cNvPr id="10" name="Ellipse 9"/>
            <p:cNvSpPr/>
            <p:nvPr/>
          </p:nvSpPr>
          <p:spPr bwMode="auto">
            <a:xfrm>
              <a:off x="3159024" y="4869944"/>
              <a:ext cx="280468" cy="258838"/>
            </a:xfrm>
            <a:prstGeom prst="ellipse">
              <a:avLst/>
            </a:prstGeom>
            <a:solidFill>
              <a:srgbClr val="000000"/>
            </a:solidFill>
            <a:ln w="9525" algn="ctr">
              <a:noFill/>
              <a:round/>
              <a:headEnd/>
              <a:tailEnd/>
            </a:ln>
          </p:spPr>
          <p:txBody>
            <a:bodyPr rtlCol="0" anchor="ctr"/>
            <a:lstStyle/>
            <a:p>
              <a:pPr algn="ctr"/>
              <a:endParaRPr lang="de-DE"/>
            </a:p>
          </p:txBody>
        </p:sp>
        <p:sp>
          <p:nvSpPr>
            <p:cNvPr id="18" name="Textfeld 17"/>
            <p:cNvSpPr txBox="1"/>
            <p:nvPr/>
          </p:nvSpPr>
          <p:spPr>
            <a:xfrm>
              <a:off x="3613428" y="6026973"/>
              <a:ext cx="3645224" cy="400110"/>
            </a:xfrm>
            <a:prstGeom prst="rect">
              <a:avLst/>
            </a:prstGeom>
            <a:noFill/>
          </p:spPr>
          <p:txBody>
            <a:bodyPr wrap="square" rtlCol="0">
              <a:spAutoFit/>
            </a:bodyPr>
            <a:lstStyle/>
            <a:p>
              <a:r>
                <a:rPr lang="de-DE" sz="2000" dirty="0" smtClean="0"/>
                <a:t>Size in m</a:t>
              </a:r>
              <a:endParaRPr lang="de-DE" sz="2000" dirty="0"/>
            </a:p>
          </p:txBody>
        </p:sp>
      </p:grpSp>
      <p:sp>
        <p:nvSpPr>
          <p:cNvPr id="19" name="Textfeld 18"/>
          <p:cNvSpPr txBox="1"/>
          <p:nvPr/>
        </p:nvSpPr>
        <p:spPr>
          <a:xfrm rot="16200000">
            <a:off x="762097" y="2712074"/>
            <a:ext cx="3645224" cy="400110"/>
          </a:xfrm>
          <a:prstGeom prst="rect">
            <a:avLst/>
          </a:prstGeom>
          <a:noFill/>
        </p:spPr>
        <p:txBody>
          <a:bodyPr wrap="square" rtlCol="0">
            <a:spAutoFit/>
          </a:bodyPr>
          <a:lstStyle/>
          <a:p>
            <a:r>
              <a:rPr lang="de-DE" sz="2000" dirty="0" err="1" smtClean="0"/>
              <a:t>Weight</a:t>
            </a:r>
            <a:r>
              <a:rPr lang="de-DE" sz="2000" dirty="0" smtClean="0"/>
              <a:t> in kg</a:t>
            </a:r>
            <a:endParaRPr lang="de-DE" sz="2000" dirty="0"/>
          </a:p>
        </p:txBody>
      </p:sp>
      <p:sp>
        <p:nvSpPr>
          <p:cNvPr id="22" name="Textfeld 21"/>
          <p:cNvSpPr txBox="1"/>
          <p:nvPr/>
        </p:nvSpPr>
        <p:spPr>
          <a:xfrm>
            <a:off x="139743" y="2108522"/>
            <a:ext cx="2797202" cy="707886"/>
          </a:xfrm>
          <a:prstGeom prst="rect">
            <a:avLst/>
          </a:prstGeom>
          <a:noFill/>
        </p:spPr>
        <p:txBody>
          <a:bodyPr wrap="square" rtlCol="0">
            <a:spAutoFit/>
          </a:bodyPr>
          <a:lstStyle/>
          <a:p>
            <a:r>
              <a:rPr lang="de-DE" sz="2000" dirty="0" smtClean="0"/>
              <a:t>Output variable</a:t>
            </a:r>
          </a:p>
          <a:p>
            <a:r>
              <a:rPr lang="de-DE" sz="2000" dirty="0" err="1" smtClean="0"/>
              <a:t>or</a:t>
            </a:r>
            <a:r>
              <a:rPr lang="de-DE" sz="2000" dirty="0" smtClean="0"/>
              <a:t> Labels</a:t>
            </a:r>
            <a:endParaRPr lang="de-DE" sz="2000" dirty="0"/>
          </a:p>
        </p:txBody>
      </p:sp>
      <p:sp>
        <p:nvSpPr>
          <p:cNvPr id="23" name="Textfeld 22"/>
          <p:cNvSpPr txBox="1"/>
          <p:nvPr/>
        </p:nvSpPr>
        <p:spPr>
          <a:xfrm>
            <a:off x="5580112" y="6261274"/>
            <a:ext cx="2797202" cy="400110"/>
          </a:xfrm>
          <a:prstGeom prst="rect">
            <a:avLst/>
          </a:prstGeom>
          <a:noFill/>
        </p:spPr>
        <p:txBody>
          <a:bodyPr wrap="square" rtlCol="0">
            <a:spAutoFit/>
          </a:bodyPr>
          <a:lstStyle/>
          <a:p>
            <a:r>
              <a:rPr lang="de-DE" sz="2000" dirty="0" smtClean="0"/>
              <a:t>Input variables</a:t>
            </a:r>
            <a:endParaRPr lang="de-DE" sz="2000" dirty="0"/>
          </a:p>
        </p:txBody>
      </p:sp>
      <p:sp>
        <p:nvSpPr>
          <p:cNvPr id="26" name="Textfeld 25"/>
          <p:cNvSpPr txBox="1"/>
          <p:nvPr/>
        </p:nvSpPr>
        <p:spPr>
          <a:xfrm>
            <a:off x="3772645" y="1925756"/>
            <a:ext cx="2797202" cy="400110"/>
          </a:xfrm>
          <a:prstGeom prst="rect">
            <a:avLst/>
          </a:prstGeom>
          <a:noFill/>
        </p:spPr>
        <p:txBody>
          <a:bodyPr wrap="square" rtlCol="0">
            <a:spAutoFit/>
          </a:bodyPr>
          <a:lstStyle/>
          <a:p>
            <a:r>
              <a:rPr lang="de-DE" sz="2000" dirty="0" smtClean="0"/>
              <a:t>Data </a:t>
            </a:r>
            <a:r>
              <a:rPr lang="de-DE" sz="2000" dirty="0" err="1" smtClean="0"/>
              <a:t>points</a:t>
            </a:r>
            <a:endParaRPr lang="de-DE" sz="2000" dirty="0"/>
          </a:p>
        </p:txBody>
      </p:sp>
      <p:sp>
        <p:nvSpPr>
          <p:cNvPr id="27" name="Textfeld 26"/>
          <p:cNvSpPr txBox="1"/>
          <p:nvPr/>
        </p:nvSpPr>
        <p:spPr>
          <a:xfrm>
            <a:off x="6732240" y="3356840"/>
            <a:ext cx="2797202" cy="707886"/>
          </a:xfrm>
          <a:prstGeom prst="rect">
            <a:avLst/>
          </a:prstGeom>
          <a:noFill/>
        </p:spPr>
        <p:txBody>
          <a:bodyPr wrap="square" rtlCol="0">
            <a:spAutoFit/>
          </a:bodyPr>
          <a:lstStyle/>
          <a:p>
            <a:r>
              <a:rPr lang="de-DE" sz="2000" dirty="0" smtClean="0"/>
              <a:t>Regression </a:t>
            </a:r>
          </a:p>
          <a:p>
            <a:r>
              <a:rPr lang="de-DE" sz="2000" dirty="0" err="1" smtClean="0"/>
              <a:t>result</a:t>
            </a:r>
            <a:endParaRPr lang="de-DE" sz="2000" dirty="0"/>
          </a:p>
        </p:txBody>
      </p:sp>
      <p:sp>
        <p:nvSpPr>
          <p:cNvPr id="3" name="Foliennummernplatzhalter 2"/>
          <p:cNvSpPr>
            <a:spLocks noGrp="1"/>
          </p:cNvSpPr>
          <p:nvPr>
            <p:ph type="sldNum" sz="quarter" idx="11"/>
          </p:nvPr>
        </p:nvSpPr>
        <p:spPr/>
        <p:txBody>
          <a:bodyPr/>
          <a:lstStyle/>
          <a:p>
            <a:r>
              <a:rPr lang="de-DE" smtClean="0"/>
              <a:t> 3 - </a:t>
            </a:r>
            <a:fld id="{DFF34935-8E69-4657-8C0C-1744CA283D5D}" type="slidenum">
              <a:rPr lang="de-DE" smtClean="0"/>
              <a:pPr/>
              <a:t>6</a:t>
            </a:fld>
            <a:endParaRPr lang="de-DE" dirty="0"/>
          </a:p>
        </p:txBody>
      </p:sp>
    </p:spTree>
    <p:extLst>
      <p:ext uri="{BB962C8B-B14F-4D97-AF65-F5344CB8AC3E}">
        <p14:creationId xmlns:p14="http://schemas.microsoft.com/office/powerpoint/2010/main" val="4302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a:stretch>
            <a:fillRect/>
          </a:stretch>
        </p:blipFill>
        <p:spPr>
          <a:xfrm>
            <a:off x="1599171" y="1104139"/>
            <a:ext cx="6009131" cy="4647687"/>
          </a:xfrm>
          <a:prstGeom prst="rect">
            <a:avLst/>
          </a:prstGeom>
        </p:spPr>
      </p:pic>
      <p:sp>
        <p:nvSpPr>
          <p:cNvPr id="2" name="Titel 1"/>
          <p:cNvSpPr>
            <a:spLocks noGrp="1"/>
          </p:cNvSpPr>
          <p:nvPr>
            <p:ph type="title"/>
          </p:nvPr>
        </p:nvSpPr>
        <p:spPr/>
        <p:txBody>
          <a:bodyPr/>
          <a:lstStyle/>
          <a:p>
            <a:r>
              <a:rPr lang="de-DE" dirty="0" smtClean="0"/>
              <a:t>Tuning </a:t>
            </a:r>
            <a:r>
              <a:rPr lang="de-DE" dirty="0" err="1" smtClean="0"/>
              <a:t>regularization</a:t>
            </a:r>
            <a:r>
              <a:rPr lang="de-DE" dirty="0" smtClean="0"/>
              <a:t> </a:t>
            </a:r>
            <a:r>
              <a:rPr lang="de-DE" dirty="0" err="1" smtClean="0"/>
              <a:t>with</a:t>
            </a:r>
            <a:r>
              <a:rPr lang="de-DE" dirty="0" smtClean="0"/>
              <a:t> </a:t>
            </a:r>
            <a:r>
              <a:rPr lang="de-DE" dirty="0" err="1" smtClean="0"/>
              <a:t>validation</a:t>
            </a:r>
            <a:r>
              <a:rPr lang="de-DE" dirty="0" smtClean="0"/>
              <a:t> </a:t>
            </a:r>
            <a:r>
              <a:rPr lang="de-DE" dirty="0" err="1" smtClean="0"/>
              <a:t>data</a:t>
            </a:r>
            <a:r>
              <a:rPr lang="de-DE" dirty="0" smtClean="0"/>
              <a:t> </a:t>
            </a:r>
            <a:endParaRPr lang="de-DE" dirty="0"/>
          </a:p>
        </p:txBody>
      </p:sp>
      <p:sp>
        <p:nvSpPr>
          <p:cNvPr id="3" name="Inhaltsplatzhalter 2"/>
          <p:cNvSpPr>
            <a:spLocks noGrp="1"/>
          </p:cNvSpPr>
          <p:nvPr>
            <p:ph idx="4294967295"/>
          </p:nvPr>
        </p:nvSpPr>
        <p:spPr>
          <a:xfrm>
            <a:off x="686883" y="1524000"/>
            <a:ext cx="8064500" cy="4343400"/>
          </a:xfrm>
        </p:spPr>
        <p:txBody>
          <a:bodyPr/>
          <a:lstStyle/>
          <a:p>
            <a:pPr marL="0" indent="0">
              <a:buNone/>
            </a:pPr>
            <a:r>
              <a:rPr lang="de-DE" dirty="0" smtClean="0"/>
              <a:t> </a:t>
            </a:r>
          </a:p>
          <a:p>
            <a:pPr marL="0" indent="0">
              <a:buNone/>
            </a:pPr>
            <a:endParaRPr lang="de-DE" dirty="0" smtClean="0"/>
          </a:p>
          <a:p>
            <a:pPr marL="0" indent="0">
              <a:buNone/>
            </a:pPr>
            <a:endParaRPr lang="de-DE" dirty="0"/>
          </a:p>
        </p:txBody>
      </p:sp>
      <p:sp>
        <p:nvSpPr>
          <p:cNvPr id="23" name="Textfeld 22"/>
          <p:cNvSpPr txBox="1"/>
          <p:nvPr/>
        </p:nvSpPr>
        <p:spPr>
          <a:xfrm>
            <a:off x="2810921" y="5885116"/>
            <a:ext cx="3816424" cy="400110"/>
          </a:xfrm>
          <a:prstGeom prst="rect">
            <a:avLst/>
          </a:prstGeom>
          <a:noFill/>
        </p:spPr>
        <p:txBody>
          <a:bodyPr wrap="square" rtlCol="0">
            <a:spAutoFit/>
          </a:bodyPr>
          <a:lstStyle/>
          <a:p>
            <a:pPr algn="ctr"/>
            <a:r>
              <a:rPr lang="de-DE" sz="2000" dirty="0" err="1" smtClean="0"/>
              <a:t>Increased</a:t>
            </a:r>
            <a:r>
              <a:rPr lang="de-DE" sz="2000" dirty="0" smtClean="0"/>
              <a:t> Model </a:t>
            </a:r>
            <a:r>
              <a:rPr lang="de-DE" sz="2000" dirty="0" err="1" smtClean="0"/>
              <a:t>Complexity</a:t>
            </a:r>
            <a:endParaRPr lang="de-DE" sz="2000" dirty="0"/>
          </a:p>
        </p:txBody>
      </p:sp>
      <p:cxnSp>
        <p:nvCxnSpPr>
          <p:cNvPr id="24" name="Gerade Verbindung mit Pfeil 23"/>
          <p:cNvCxnSpPr/>
          <p:nvPr/>
        </p:nvCxnSpPr>
        <p:spPr bwMode="auto">
          <a:xfrm flipH="1" flipV="1">
            <a:off x="3419872" y="5806787"/>
            <a:ext cx="3024337" cy="188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Textfeld 10"/>
          <p:cNvSpPr txBox="1"/>
          <p:nvPr/>
        </p:nvSpPr>
        <p:spPr>
          <a:xfrm>
            <a:off x="7527914" y="5479900"/>
            <a:ext cx="1338879" cy="461665"/>
          </a:xfrm>
          <a:prstGeom prst="rect">
            <a:avLst/>
          </a:prstGeom>
          <a:noFill/>
        </p:spPr>
        <p:txBody>
          <a:bodyPr wrap="square" rtlCol="0">
            <a:spAutoFit/>
          </a:bodyPr>
          <a:lstStyle/>
          <a:p>
            <a:r>
              <a:rPr lang="de-DE" sz="800" dirty="0" err="1" smtClean="0"/>
              <a:t>Figure</a:t>
            </a:r>
            <a:r>
              <a:rPr lang="de-DE" sz="800" dirty="0"/>
              <a:t> </a:t>
            </a:r>
            <a:r>
              <a:rPr lang="de-DE" sz="800" dirty="0" err="1"/>
              <a:t>source</a:t>
            </a:r>
            <a:r>
              <a:rPr lang="de-DE" sz="800" dirty="0"/>
              <a:t>: </a:t>
            </a:r>
            <a:r>
              <a:rPr lang="de-DE" sz="800" dirty="0" smtClean="0"/>
              <a:t>Bishop – Pattern Recognition </a:t>
            </a:r>
            <a:r>
              <a:rPr lang="de-DE" sz="800" dirty="0" err="1" smtClean="0"/>
              <a:t>and</a:t>
            </a:r>
            <a:r>
              <a:rPr lang="de-DE" sz="800" dirty="0" smtClean="0"/>
              <a:t> </a:t>
            </a:r>
            <a:r>
              <a:rPr lang="de-DE" sz="800" dirty="0" err="1" smtClean="0"/>
              <a:t>Machine</a:t>
            </a:r>
            <a:r>
              <a:rPr lang="de-DE" sz="800" dirty="0" smtClean="0"/>
              <a:t> Learning</a:t>
            </a:r>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60</a:t>
            </a:fld>
            <a:endParaRPr lang="de-DE" dirty="0"/>
          </a:p>
        </p:txBody>
      </p:sp>
    </p:spTree>
    <p:extLst>
      <p:ext uri="{BB962C8B-B14F-4D97-AF65-F5344CB8AC3E}">
        <p14:creationId xmlns:p14="http://schemas.microsoft.com/office/powerpoint/2010/main" val="24117842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Bias </a:t>
            </a:r>
            <a:r>
              <a:rPr lang="de-DE" dirty="0" err="1" smtClean="0"/>
              <a:t>Variance</a:t>
            </a:r>
            <a:r>
              <a:rPr lang="de-DE" dirty="0" smtClean="0"/>
              <a:t> Trade Off</a:t>
            </a:r>
            <a:endParaRPr lang="de-DE" dirty="0"/>
          </a:p>
        </p:txBody>
      </p:sp>
      <p:sp>
        <p:nvSpPr>
          <p:cNvPr id="3" name="Inhaltsplatzhalter 2"/>
          <p:cNvSpPr>
            <a:spLocks noGrp="1"/>
          </p:cNvSpPr>
          <p:nvPr>
            <p:ph idx="4294967295"/>
          </p:nvPr>
        </p:nvSpPr>
        <p:spPr>
          <a:xfrm>
            <a:off x="571473" y="1524000"/>
            <a:ext cx="8064500" cy="4343400"/>
          </a:xfrm>
        </p:spPr>
        <p:txBody>
          <a:bodyPr/>
          <a:lstStyle/>
          <a:p>
            <a:r>
              <a:rPr lang="de-DE" dirty="0" smtClean="0"/>
              <a:t>The </a:t>
            </a:r>
            <a:r>
              <a:rPr lang="de-DE" dirty="0" err="1" smtClean="0"/>
              <a:t>issue</a:t>
            </a:r>
            <a:r>
              <a:rPr lang="de-DE" dirty="0" smtClean="0"/>
              <a:t> </a:t>
            </a:r>
            <a:r>
              <a:rPr lang="de-DE" dirty="0" err="1" smtClean="0"/>
              <a:t>of</a:t>
            </a:r>
            <a:r>
              <a:rPr lang="de-DE" dirty="0" smtClean="0"/>
              <a:t> </a:t>
            </a:r>
            <a:r>
              <a:rPr lang="de-DE" dirty="0" err="1" smtClean="0"/>
              <a:t>over</a:t>
            </a:r>
            <a:r>
              <a:rPr lang="de-DE" dirty="0" smtClean="0"/>
              <a:t>- </a:t>
            </a:r>
            <a:r>
              <a:rPr lang="de-DE" dirty="0" err="1" smtClean="0"/>
              <a:t>and</a:t>
            </a:r>
            <a:r>
              <a:rPr lang="de-DE" dirty="0" smtClean="0"/>
              <a:t> </a:t>
            </a:r>
            <a:r>
              <a:rPr lang="de-DE" dirty="0" err="1" smtClean="0"/>
              <a:t>underfitting</a:t>
            </a:r>
            <a:r>
              <a:rPr lang="de-DE" dirty="0" smtClean="0"/>
              <a:t> </a:t>
            </a:r>
            <a:r>
              <a:rPr lang="de-DE" dirty="0" err="1" smtClean="0"/>
              <a:t>can</a:t>
            </a:r>
            <a:r>
              <a:rPr lang="de-DE" dirty="0" smtClean="0"/>
              <a:t> </a:t>
            </a:r>
            <a:r>
              <a:rPr lang="de-DE" dirty="0" err="1" smtClean="0"/>
              <a:t>be</a:t>
            </a:r>
            <a:r>
              <a:rPr lang="de-DE" dirty="0" smtClean="0"/>
              <a:t> </a:t>
            </a:r>
            <a:r>
              <a:rPr lang="de-DE" dirty="0" err="1" smtClean="0"/>
              <a:t>formalized</a:t>
            </a:r>
            <a:endParaRPr lang="de-DE" dirty="0" smtClean="0"/>
          </a:p>
          <a:p>
            <a:r>
              <a:rPr lang="de-DE" dirty="0" smtClean="0"/>
              <a:t>Study </a:t>
            </a:r>
            <a:r>
              <a:rPr lang="de-DE" dirty="0" err="1" smtClean="0"/>
              <a:t>the</a:t>
            </a:r>
            <a:r>
              <a:rPr lang="de-DE" dirty="0" smtClean="0"/>
              <a:t> </a:t>
            </a:r>
            <a:r>
              <a:rPr lang="de-DE" dirty="0" err="1" smtClean="0"/>
              <a:t>predictor</a:t>
            </a:r>
            <a:r>
              <a:rPr lang="de-DE" dirty="0" smtClean="0"/>
              <a:t> </a:t>
            </a:r>
            <a:r>
              <a:rPr lang="de-DE" dirty="0" err="1" smtClean="0"/>
              <a:t>performance</a:t>
            </a:r>
            <a:r>
              <a:rPr lang="de-DE" dirty="0" smtClean="0"/>
              <a:t> on a </a:t>
            </a:r>
            <a:r>
              <a:rPr lang="de-DE" dirty="0" err="1" smtClean="0"/>
              <a:t>previously</a:t>
            </a:r>
            <a:r>
              <a:rPr lang="de-DE" dirty="0" smtClean="0"/>
              <a:t> </a:t>
            </a:r>
            <a:r>
              <a:rPr lang="de-DE" dirty="0" err="1" smtClean="0"/>
              <a:t>unseen</a:t>
            </a:r>
            <a:r>
              <a:rPr lang="de-DE" dirty="0" smtClean="0"/>
              <a:t> </a:t>
            </a:r>
            <a:r>
              <a:rPr lang="de-DE" dirty="0" err="1" smtClean="0"/>
              <a:t>data</a:t>
            </a:r>
            <a:r>
              <a:rPr lang="de-DE" dirty="0" smtClean="0"/>
              <a:t> </a:t>
            </a:r>
            <a:r>
              <a:rPr lang="de-DE" dirty="0" err="1" smtClean="0"/>
              <a:t>set</a:t>
            </a:r>
            <a:endParaRPr lang="de-DE" dirty="0"/>
          </a:p>
          <a:p>
            <a:r>
              <a:rPr lang="de-DE" dirty="0" err="1" smtClean="0"/>
              <a:t>Assume</a:t>
            </a:r>
            <a:r>
              <a:rPr lang="de-DE" dirty="0" smtClean="0"/>
              <a:t> </a:t>
            </a:r>
            <a:r>
              <a:rPr lang="de-DE" dirty="0" err="1" smtClean="0"/>
              <a:t>that</a:t>
            </a:r>
            <a:r>
              <a:rPr lang="de-DE" dirty="0" smtClean="0"/>
              <a:t> </a:t>
            </a:r>
            <a:r>
              <a:rPr lang="de-DE" dirty="0" err="1" smtClean="0"/>
              <a:t>the</a:t>
            </a:r>
            <a:r>
              <a:rPr lang="de-DE" dirty="0" smtClean="0"/>
              <a:t> </a:t>
            </a:r>
            <a:r>
              <a:rPr lang="de-DE" dirty="0" err="1" smtClean="0"/>
              <a:t>observations</a:t>
            </a:r>
            <a:r>
              <a:rPr lang="de-DE" dirty="0" smtClean="0"/>
              <a:t> 	           </a:t>
            </a:r>
            <a:r>
              <a:rPr lang="de-DE" dirty="0" err="1" smtClean="0"/>
              <a:t>are</a:t>
            </a:r>
            <a:r>
              <a:rPr lang="de-DE" dirty="0" smtClean="0"/>
              <a:t> </a:t>
            </a:r>
            <a:r>
              <a:rPr lang="de-DE" dirty="0" err="1" smtClean="0"/>
              <a:t>corrupted</a:t>
            </a:r>
            <a:r>
              <a:rPr lang="de-DE" dirty="0" smtClean="0"/>
              <a:t> </a:t>
            </a:r>
            <a:r>
              <a:rPr lang="de-DE" dirty="0" err="1" smtClean="0"/>
              <a:t>by</a:t>
            </a:r>
            <a:r>
              <a:rPr lang="de-DE" dirty="0" smtClean="0"/>
              <a:t> </a:t>
            </a:r>
            <a:r>
              <a:rPr lang="de-DE" dirty="0" err="1" smtClean="0"/>
              <a:t>noise</a:t>
            </a:r>
            <a:endParaRPr lang="de-DE" dirty="0" smtClean="0"/>
          </a:p>
          <a:p>
            <a:r>
              <a:rPr lang="de-DE" dirty="0" smtClean="0"/>
              <a:t>The </a:t>
            </a:r>
            <a:r>
              <a:rPr lang="de-DE" dirty="0" err="1" smtClean="0"/>
              <a:t>variance</a:t>
            </a:r>
            <a:r>
              <a:rPr lang="de-DE" dirty="0" smtClean="0"/>
              <a:t> </a:t>
            </a:r>
            <a:r>
              <a:rPr lang="de-DE" dirty="0" err="1" smtClean="0"/>
              <a:t>of</a:t>
            </a:r>
            <a:r>
              <a:rPr lang="de-DE" dirty="0" smtClean="0"/>
              <a:t> </a:t>
            </a:r>
            <a:r>
              <a:rPr lang="de-DE" dirty="0" err="1" smtClean="0"/>
              <a:t>the</a:t>
            </a:r>
            <a:r>
              <a:rPr lang="de-DE" dirty="0" smtClean="0"/>
              <a:t> </a:t>
            </a:r>
            <a:r>
              <a:rPr lang="de-DE" dirty="0" err="1" smtClean="0"/>
              <a:t>test</a:t>
            </a:r>
            <a:r>
              <a:rPr lang="de-DE" dirty="0" smtClean="0"/>
              <a:t> </a:t>
            </a:r>
            <a:r>
              <a:rPr lang="de-DE" dirty="0" err="1" smtClean="0"/>
              <a:t>data</a:t>
            </a:r>
            <a:r>
              <a:rPr lang="de-DE" dirty="0" smtClean="0"/>
              <a:t> </a:t>
            </a:r>
            <a:r>
              <a:rPr lang="de-DE" dirty="0" err="1" smtClean="0"/>
              <a:t>is</a:t>
            </a:r>
            <a:r>
              <a:rPr lang="de-DE" dirty="0" smtClean="0"/>
              <a:t> </a:t>
            </a:r>
            <a:r>
              <a:rPr lang="de-DE" dirty="0" err="1" smtClean="0"/>
              <a:t>then</a:t>
            </a:r>
            <a:r>
              <a:rPr lang="de-DE" dirty="0" smtClean="0"/>
              <a:t> </a:t>
            </a:r>
            <a:r>
              <a:rPr lang="de-DE" dirty="0" err="1" smtClean="0"/>
              <a:t>written</a:t>
            </a:r>
            <a:r>
              <a:rPr lang="de-DE" dirty="0" smtClean="0"/>
              <a:t> </a:t>
            </a:r>
            <a:r>
              <a:rPr lang="de-DE" dirty="0" err="1" smtClean="0"/>
              <a:t>as</a:t>
            </a:r>
            <a:endParaRPr lang="de-DE" dirty="0" smtClean="0"/>
          </a:p>
          <a:p>
            <a:pPr marL="0" indent="0">
              <a:buNone/>
            </a:pPr>
            <a:endParaRPr lang="de-DE" dirty="0" smtClean="0"/>
          </a:p>
          <a:p>
            <a:pPr marL="0" indent="0">
              <a:buNone/>
            </a:pPr>
            <a:endParaRPr lang="de-DE" dirty="0" smtClean="0"/>
          </a:p>
          <a:p>
            <a:pPr marL="0" indent="0">
              <a:buNone/>
            </a:pPr>
            <a:endParaRPr lang="de-DE" dirty="0"/>
          </a:p>
        </p:txBody>
      </p:sp>
      <p:sp>
        <p:nvSpPr>
          <p:cNvPr id="4" name="Textfeld 3"/>
          <p:cNvSpPr txBox="1"/>
          <p:nvPr/>
        </p:nvSpPr>
        <p:spPr>
          <a:xfrm>
            <a:off x="3635896" y="4539700"/>
            <a:ext cx="1656184" cy="400110"/>
          </a:xfrm>
          <a:prstGeom prst="rect">
            <a:avLst/>
          </a:prstGeom>
          <a:noFill/>
        </p:spPr>
        <p:txBody>
          <a:bodyPr wrap="square" rtlCol="0">
            <a:spAutoFit/>
          </a:bodyPr>
          <a:lstStyle/>
          <a:p>
            <a:r>
              <a:rPr lang="de-DE" sz="2000" dirty="0" smtClean="0"/>
              <a:t>Bias</a:t>
            </a:r>
            <a:endParaRPr lang="de-DE" sz="2000" dirty="0"/>
          </a:p>
        </p:txBody>
      </p:sp>
      <p:sp>
        <p:nvSpPr>
          <p:cNvPr id="5" name="Textfeld 4"/>
          <p:cNvSpPr txBox="1"/>
          <p:nvPr/>
        </p:nvSpPr>
        <p:spPr>
          <a:xfrm>
            <a:off x="5857573" y="4542906"/>
            <a:ext cx="1656184" cy="400110"/>
          </a:xfrm>
          <a:prstGeom prst="rect">
            <a:avLst/>
          </a:prstGeom>
          <a:noFill/>
        </p:spPr>
        <p:txBody>
          <a:bodyPr wrap="square" rtlCol="0">
            <a:spAutoFit/>
          </a:bodyPr>
          <a:lstStyle/>
          <a:p>
            <a:r>
              <a:rPr lang="de-DE" sz="2000" dirty="0" err="1" smtClean="0"/>
              <a:t>Variance</a:t>
            </a:r>
            <a:endParaRPr lang="de-DE" sz="2000" dirty="0"/>
          </a:p>
        </p:txBody>
      </p:sp>
      <p:sp>
        <p:nvSpPr>
          <p:cNvPr id="6" name="Textfeld 5"/>
          <p:cNvSpPr txBox="1"/>
          <p:nvPr/>
        </p:nvSpPr>
        <p:spPr>
          <a:xfrm>
            <a:off x="8079250" y="4542906"/>
            <a:ext cx="1656184" cy="400110"/>
          </a:xfrm>
          <a:prstGeom prst="rect">
            <a:avLst/>
          </a:prstGeom>
          <a:noFill/>
        </p:spPr>
        <p:txBody>
          <a:bodyPr wrap="square" rtlCol="0">
            <a:spAutoFit/>
          </a:bodyPr>
          <a:lstStyle/>
          <a:p>
            <a:r>
              <a:rPr lang="de-DE" sz="2000" dirty="0" smtClean="0"/>
              <a:t>Noise</a:t>
            </a:r>
            <a:endParaRPr lang="de-DE" sz="2000" dirty="0"/>
          </a:p>
        </p:txBody>
      </p:sp>
      <p:pic>
        <p:nvPicPr>
          <p:cNvPr id="13" name="Grafik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46637" y="3687764"/>
            <a:ext cx="7912493" cy="609468"/>
          </a:xfrm>
          <a:prstGeom prst="rect">
            <a:avLst/>
          </a:prstGeom>
        </p:spPr>
      </p:pic>
      <p:pic>
        <p:nvPicPr>
          <p:cNvPr id="14" name="Grafik 1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496811" y="2354452"/>
            <a:ext cx="1360762" cy="251429"/>
          </a:xfrm>
          <a:prstGeom prst="rect">
            <a:avLst/>
          </a:prstGeom>
        </p:spPr>
      </p:pic>
      <p:sp>
        <p:nvSpPr>
          <p:cNvPr id="7" name="Foliennummernplatzhalter 6"/>
          <p:cNvSpPr>
            <a:spLocks noGrp="1"/>
          </p:cNvSpPr>
          <p:nvPr>
            <p:ph type="sldNum" sz="quarter" idx="11"/>
          </p:nvPr>
        </p:nvSpPr>
        <p:spPr/>
        <p:txBody>
          <a:bodyPr/>
          <a:lstStyle/>
          <a:p>
            <a:r>
              <a:rPr lang="de-DE" smtClean="0"/>
              <a:t> 3 - </a:t>
            </a:r>
            <a:fld id="{DFF34935-8E69-4657-8C0C-1744CA283D5D}" type="slidenum">
              <a:rPr lang="de-DE" smtClean="0"/>
              <a:pPr/>
              <a:t>61</a:t>
            </a:fld>
            <a:endParaRPr lang="de-DE" dirty="0"/>
          </a:p>
        </p:txBody>
      </p:sp>
    </p:spTree>
    <p:extLst>
      <p:ext uri="{BB962C8B-B14F-4D97-AF65-F5344CB8AC3E}">
        <p14:creationId xmlns:p14="http://schemas.microsoft.com/office/powerpoint/2010/main" val="1643867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4825" y="469032"/>
            <a:ext cx="8125200" cy="6128320"/>
          </a:xfrm>
        </p:spPr>
        <p:txBody>
          <a:bodyPr/>
          <a:lstStyle/>
          <a:p>
            <a:endParaRPr lang="de-DE" dirty="0" smtClean="0"/>
          </a:p>
          <a:p>
            <a:r>
              <a:rPr lang="de-DE" dirty="0" smtClean="0"/>
              <a:t>Derivation </a:t>
            </a:r>
            <a:r>
              <a:rPr lang="de-DE" dirty="0" err="1" smtClean="0"/>
              <a:t>of</a:t>
            </a:r>
            <a:r>
              <a:rPr lang="de-DE" dirty="0" smtClean="0"/>
              <a:t> </a:t>
            </a:r>
            <a:r>
              <a:rPr lang="de-DE" dirty="0" err="1" smtClean="0"/>
              <a:t>the</a:t>
            </a:r>
            <a:r>
              <a:rPr lang="de-DE" dirty="0" smtClean="0"/>
              <a:t> Bias-</a:t>
            </a:r>
            <a:r>
              <a:rPr lang="de-DE" dirty="0" err="1"/>
              <a:t>V</a:t>
            </a:r>
            <a:r>
              <a:rPr lang="de-DE" dirty="0" err="1" smtClean="0"/>
              <a:t>ariance</a:t>
            </a:r>
            <a:r>
              <a:rPr lang="de-DE" dirty="0" smtClean="0"/>
              <a:t> </a:t>
            </a:r>
            <a:r>
              <a:rPr lang="de-DE" dirty="0" err="1" smtClean="0"/>
              <a:t>decomposition</a:t>
            </a:r>
            <a:r>
              <a:rPr lang="de-DE" dirty="0" smtClean="0"/>
              <a:t> </a:t>
            </a:r>
            <a:r>
              <a:rPr lang="de-DE" dirty="0" err="1" smtClean="0"/>
              <a:t>following</a:t>
            </a:r>
            <a:endParaRPr lang="de-DE" dirty="0" smtClean="0"/>
          </a:p>
          <a:p>
            <a:r>
              <a:rPr lang="de-DE" dirty="0"/>
              <a:t>https://</a:t>
            </a:r>
            <a:r>
              <a:rPr lang="de-DE" dirty="0" smtClean="0"/>
              <a:t>towardsdatascience.com/mse-and-bias-variance-decomposition-77449dd2ff55</a:t>
            </a:r>
          </a:p>
          <a:p>
            <a:pPr indent="0" algn="ctr"/>
            <a:endParaRPr lang="de-DE" dirty="0" smtClean="0"/>
          </a:p>
          <a:p>
            <a:pPr indent="0" algn="ctr"/>
            <a:endParaRPr lang="de-DE" dirty="0" smtClean="0"/>
          </a:p>
          <a:p>
            <a:pPr indent="0" algn="ctr"/>
            <a:endParaRPr lang="de-DE" dirty="0" smtClean="0"/>
          </a:p>
          <a:p>
            <a:pPr indent="0"/>
            <a:endParaRPr lang="de-DE" dirty="0"/>
          </a:p>
          <a:p>
            <a:pPr indent="0"/>
            <a:r>
              <a:rPr lang="de-DE" dirty="0" err="1" smtClean="0"/>
              <a:t>Using</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holds</a:t>
            </a:r>
            <a:r>
              <a:rPr lang="de-DE" dirty="0" smtClean="0"/>
              <a:t> </a:t>
            </a:r>
            <a:r>
              <a:rPr lang="de-DE" dirty="0" err="1" smtClean="0"/>
              <a:t>for</a:t>
            </a:r>
            <a:r>
              <a:rPr lang="de-DE" dirty="0" smtClean="0"/>
              <a:t> </a:t>
            </a:r>
            <a:r>
              <a:rPr lang="de-DE" dirty="0" err="1" smtClean="0"/>
              <a:t>the</a:t>
            </a:r>
            <a:r>
              <a:rPr lang="de-DE" dirty="0" smtClean="0"/>
              <a:t> </a:t>
            </a:r>
            <a:r>
              <a:rPr lang="de-DE" dirty="0" err="1" smtClean="0"/>
              <a:t>first</a:t>
            </a:r>
            <a:r>
              <a:rPr lang="de-DE" dirty="0" smtClean="0"/>
              <a:t> </a:t>
            </a:r>
            <a:r>
              <a:rPr lang="de-DE" dirty="0" err="1" smtClean="0"/>
              <a:t>and</a:t>
            </a:r>
            <a:r>
              <a:rPr lang="de-DE" dirty="0" smtClean="0"/>
              <a:t> </a:t>
            </a:r>
            <a:r>
              <a:rPr lang="de-DE" dirty="0" err="1" smtClean="0"/>
              <a:t>the</a:t>
            </a:r>
            <a:r>
              <a:rPr lang="de-DE" dirty="0" smtClean="0"/>
              <a:t> </a:t>
            </a:r>
            <a:r>
              <a:rPr lang="de-DE" dirty="0" err="1" smtClean="0"/>
              <a:t>second</a:t>
            </a:r>
            <a:r>
              <a:rPr lang="de-DE" dirty="0" smtClean="0"/>
              <a:t> </a:t>
            </a:r>
            <a:r>
              <a:rPr lang="de-DE" dirty="0" err="1" smtClean="0"/>
              <a:t>term</a:t>
            </a:r>
            <a:r>
              <a:rPr lang="de-DE" dirty="0" smtClean="0"/>
              <a:t> </a:t>
            </a:r>
            <a:r>
              <a:rPr lang="de-DE" dirty="0" err="1" smtClean="0"/>
              <a:t>we</a:t>
            </a:r>
            <a:r>
              <a:rPr lang="de-DE" dirty="0" smtClean="0"/>
              <a:t> </a:t>
            </a:r>
            <a:r>
              <a:rPr lang="de-DE" dirty="0" err="1" smtClean="0"/>
              <a:t>obtain</a:t>
            </a:r>
            <a:endParaRPr lang="de-DE" dirty="0" smtClean="0"/>
          </a:p>
          <a:p>
            <a:pPr indent="0" algn="ctr"/>
            <a:endParaRPr lang="de-DE" dirty="0"/>
          </a:p>
          <a:p>
            <a:pPr indent="0" algn="ctr"/>
            <a:endParaRPr lang="de-DE" dirty="0" smtClean="0"/>
          </a:p>
          <a:p>
            <a:pPr indent="0" algn="ctr"/>
            <a:endParaRPr lang="de-DE" dirty="0"/>
          </a:p>
          <a:p>
            <a:pPr indent="0"/>
            <a:r>
              <a:rPr lang="de-DE" dirty="0" err="1" smtClean="0"/>
              <a:t>Since</a:t>
            </a:r>
            <a:r>
              <a:rPr lang="de-DE" dirty="0" smtClean="0"/>
              <a:t> </a:t>
            </a:r>
            <a:r>
              <a:rPr lang="de-DE" dirty="0" err="1" smtClean="0"/>
              <a:t>we</a:t>
            </a:r>
            <a:r>
              <a:rPr lang="de-DE" dirty="0" smtClean="0"/>
              <a:t> </a:t>
            </a:r>
            <a:r>
              <a:rPr lang="de-DE" dirty="0" err="1" smtClean="0"/>
              <a:t>evaluate</a:t>
            </a:r>
            <a:r>
              <a:rPr lang="de-DE" dirty="0" smtClean="0"/>
              <a:t> on </a:t>
            </a:r>
            <a:r>
              <a:rPr lang="de-DE" dirty="0" err="1" smtClean="0"/>
              <a:t>previously</a:t>
            </a:r>
            <a:r>
              <a:rPr lang="de-DE" dirty="0" smtClean="0"/>
              <a:t> </a:t>
            </a:r>
            <a:r>
              <a:rPr lang="de-DE" dirty="0" err="1" smtClean="0"/>
              <a:t>unseen</a:t>
            </a:r>
            <a:r>
              <a:rPr lang="de-DE" dirty="0" smtClean="0"/>
              <a:t> </a:t>
            </a:r>
            <a:r>
              <a:rPr lang="de-DE" dirty="0" err="1" smtClean="0"/>
              <a:t>data</a:t>
            </a:r>
            <a:r>
              <a:rPr lang="de-DE" dirty="0" smtClean="0"/>
              <a:t>, </a:t>
            </a:r>
            <a:r>
              <a:rPr lang="de-DE" dirty="0" err="1" smtClean="0"/>
              <a:t>the</a:t>
            </a:r>
            <a:r>
              <a:rPr lang="de-DE" dirty="0" smtClean="0"/>
              <a:t> last </a:t>
            </a:r>
            <a:r>
              <a:rPr lang="de-DE" dirty="0" err="1" smtClean="0"/>
              <a:t>term</a:t>
            </a:r>
            <a:r>
              <a:rPr lang="de-DE" dirty="0" smtClean="0"/>
              <a:t> </a:t>
            </a:r>
            <a:r>
              <a:rPr lang="de-DE" dirty="0" err="1" smtClean="0"/>
              <a:t>vanishes</a:t>
            </a:r>
            <a:r>
              <a:rPr lang="de-DE" dirty="0"/>
              <a:t> </a:t>
            </a:r>
            <a:r>
              <a:rPr lang="de-DE" dirty="0" smtClean="0"/>
              <a:t>( The </a:t>
            </a:r>
            <a:r>
              <a:rPr lang="de-DE" dirty="0" err="1" smtClean="0"/>
              <a:t>noise</a:t>
            </a:r>
            <a:r>
              <a:rPr lang="de-DE" dirty="0" smtClean="0"/>
              <a:t> </a:t>
            </a:r>
            <a:r>
              <a:rPr lang="de-DE" dirty="0" err="1" smtClean="0"/>
              <a:t>of</a:t>
            </a:r>
            <a:r>
              <a:rPr lang="de-DE" dirty="0" smtClean="0"/>
              <a:t> </a:t>
            </a:r>
            <a:r>
              <a:rPr lang="de-DE" dirty="0" err="1" smtClean="0"/>
              <a:t>new</a:t>
            </a:r>
            <a:r>
              <a:rPr lang="de-DE" dirty="0" smtClean="0"/>
              <a:t> </a:t>
            </a:r>
            <a:r>
              <a:rPr lang="de-DE" dirty="0" err="1" smtClean="0"/>
              <a:t>measurements</a:t>
            </a:r>
            <a:r>
              <a:rPr lang="de-DE" dirty="0" smtClean="0"/>
              <a:t> </a:t>
            </a:r>
            <a:r>
              <a:rPr lang="de-DE" dirty="0" err="1" smtClean="0"/>
              <a:t>is</a:t>
            </a:r>
            <a:r>
              <a:rPr lang="de-DE" dirty="0" smtClean="0"/>
              <a:t> </a:t>
            </a:r>
            <a:r>
              <a:rPr lang="de-DE" dirty="0" err="1" smtClean="0"/>
              <a:t>independent</a:t>
            </a:r>
            <a:r>
              <a:rPr lang="de-DE" dirty="0" smtClean="0"/>
              <a:t> </a:t>
            </a:r>
            <a:r>
              <a:rPr lang="de-DE" dirty="0" err="1" smtClean="0"/>
              <a:t>of</a:t>
            </a:r>
            <a:r>
              <a:rPr lang="de-DE" dirty="0" smtClean="0"/>
              <a:t> </a:t>
            </a:r>
            <a:r>
              <a:rPr lang="de-DE" dirty="0" err="1" smtClean="0"/>
              <a:t>the</a:t>
            </a:r>
            <a:r>
              <a:rPr lang="de-DE" dirty="0" smtClean="0"/>
              <a:t> </a:t>
            </a:r>
            <a:r>
              <a:rPr lang="de-DE" dirty="0" err="1" smtClean="0"/>
              <a:t>fitted</a:t>
            </a:r>
            <a:r>
              <a:rPr lang="de-DE" dirty="0" smtClean="0"/>
              <a:t> </a:t>
            </a:r>
            <a:r>
              <a:rPr lang="de-DE" dirty="0" err="1" smtClean="0"/>
              <a:t>model</a:t>
            </a:r>
            <a:r>
              <a:rPr lang="de-DE" dirty="0" smtClean="0"/>
              <a:t> </a:t>
            </a:r>
            <a:r>
              <a:rPr lang="de-DE" dirty="0" err="1" smtClean="0"/>
              <a:t>and</a:t>
            </a:r>
            <a:r>
              <a:rPr lang="de-DE" dirty="0" smtClean="0"/>
              <a:t> </a:t>
            </a:r>
            <a:r>
              <a:rPr lang="de-DE" dirty="0" err="1" smtClean="0"/>
              <a:t>zero</a:t>
            </a:r>
            <a:r>
              <a:rPr lang="de-DE" dirty="0" smtClean="0"/>
              <a:t> </a:t>
            </a:r>
            <a:r>
              <a:rPr lang="de-DE" dirty="0" err="1" smtClean="0"/>
              <a:t>mean</a:t>
            </a:r>
            <a:r>
              <a:rPr lang="de-DE" dirty="0" smtClean="0"/>
              <a:t>). </a:t>
            </a:r>
            <a:endParaRPr lang="de-DE" dirty="0"/>
          </a:p>
          <a:p>
            <a:pPr indent="0"/>
            <a:endParaRPr lang="de-DE" dirty="0" smtClean="0"/>
          </a:p>
          <a:p>
            <a:pPr indent="0"/>
            <a:endParaRPr lang="de-DE" dirty="0" smtClean="0"/>
          </a:p>
          <a:p>
            <a:pPr indent="0"/>
            <a:endParaRPr lang="de-DE" dirty="0"/>
          </a:p>
          <a:p>
            <a:pPr indent="0"/>
            <a:endParaRPr lang="de-DE" dirty="0" smtClean="0"/>
          </a:p>
          <a:p>
            <a:pPr indent="0"/>
            <a:endParaRPr lang="de-DE" dirty="0" smtClean="0"/>
          </a:p>
          <a:p>
            <a:pPr indent="0"/>
            <a:endParaRPr lang="de-DE" dirty="0"/>
          </a:p>
          <a:p>
            <a:pPr indent="0"/>
            <a:endParaRPr lang="de-DE" dirty="0"/>
          </a:p>
        </p:txBody>
      </p:sp>
      <p:pic>
        <p:nvPicPr>
          <p:cNvPr id="5" name="Grafik 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707904" y="1282050"/>
            <a:ext cx="1808100" cy="585103"/>
          </a:xfrm>
          <a:prstGeom prst="rect">
            <a:avLst/>
          </a:prstGeom>
        </p:spPr>
      </p:pic>
      <p:pic>
        <p:nvPicPr>
          <p:cNvPr id="7" name="Grafik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131839" y="1810775"/>
            <a:ext cx="3305887" cy="455943"/>
          </a:xfrm>
          <a:prstGeom prst="rect">
            <a:avLst/>
          </a:prstGeom>
        </p:spPr>
      </p:pic>
      <p:pic>
        <p:nvPicPr>
          <p:cNvPr id="9" name="Grafik 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123728" y="2308233"/>
            <a:ext cx="2304256" cy="275000"/>
          </a:xfrm>
          <a:prstGeom prst="rect">
            <a:avLst/>
          </a:prstGeom>
        </p:spPr>
      </p:pic>
      <p:pic>
        <p:nvPicPr>
          <p:cNvPr id="14" name="Grafik 13"/>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957646" y="2525371"/>
            <a:ext cx="5265218" cy="451680"/>
          </a:xfrm>
          <a:prstGeom prst="rect">
            <a:avLst/>
          </a:prstGeom>
        </p:spPr>
      </p:pic>
      <p:pic>
        <p:nvPicPr>
          <p:cNvPr id="15" name="Grafik 14"/>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129203" y="2935285"/>
            <a:ext cx="7044892" cy="453423"/>
          </a:xfrm>
          <a:prstGeom prst="rect">
            <a:avLst/>
          </a:prstGeom>
        </p:spPr>
      </p:pic>
      <p:pic>
        <p:nvPicPr>
          <p:cNvPr id="17" name="Grafik 1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1190598" y="3799063"/>
            <a:ext cx="6922102" cy="455173"/>
          </a:xfrm>
          <a:prstGeom prst="rect">
            <a:avLst/>
          </a:prstGeom>
        </p:spPr>
      </p:pic>
      <p:pic>
        <p:nvPicPr>
          <p:cNvPr id="19" name="Grafik 18"/>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88146" y="4247126"/>
            <a:ext cx="8558558" cy="456929"/>
          </a:xfrm>
          <a:prstGeom prst="rect">
            <a:avLst/>
          </a:prstGeom>
        </p:spPr>
      </p:pic>
      <p:pic>
        <p:nvPicPr>
          <p:cNvPr id="24" name="Grafik 2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277508" y="4702299"/>
            <a:ext cx="6668890" cy="461375"/>
          </a:xfrm>
          <a:prstGeom prst="rect">
            <a:avLst/>
          </a:prstGeom>
        </p:spPr>
      </p:pic>
      <p:pic>
        <p:nvPicPr>
          <p:cNvPr id="27" name="Grafik 26"/>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178801" y="5146903"/>
            <a:ext cx="8866305" cy="464942"/>
          </a:xfrm>
          <a:prstGeom prst="rect">
            <a:avLst/>
          </a:prstGeom>
        </p:spPr>
      </p:pic>
      <p:pic>
        <p:nvPicPr>
          <p:cNvPr id="29" name="Grafik 28"/>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973487" y="5611845"/>
            <a:ext cx="7622592" cy="466736"/>
          </a:xfrm>
          <a:prstGeom prst="rect">
            <a:avLst/>
          </a:prstGeom>
        </p:spPr>
      </p:pic>
      <p:pic>
        <p:nvPicPr>
          <p:cNvPr id="32" name="Grafik 31"/>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2149911" y="6050814"/>
            <a:ext cx="5211507" cy="470345"/>
          </a:xfrm>
          <a:prstGeom prst="rect">
            <a:avLst/>
          </a:prstGeom>
        </p:spPr>
      </p:pic>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62</a:t>
            </a:fld>
            <a:endParaRPr lang="de-DE" dirty="0"/>
          </a:p>
        </p:txBody>
      </p:sp>
    </p:spTree>
    <p:extLst>
      <p:ext uri="{BB962C8B-B14F-4D97-AF65-F5344CB8AC3E}">
        <p14:creationId xmlns:p14="http://schemas.microsoft.com/office/powerpoint/2010/main" val="318418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3923928" y="1436042"/>
            <a:ext cx="4712073" cy="4934070"/>
          </a:xfrm>
          <a:prstGeom prst="rect">
            <a:avLst/>
          </a:prstGeom>
        </p:spPr>
      </p:pic>
      <p:sp>
        <p:nvSpPr>
          <p:cNvPr id="2" name="Titel 1"/>
          <p:cNvSpPr>
            <a:spLocks noGrp="1"/>
          </p:cNvSpPr>
          <p:nvPr>
            <p:ph type="title"/>
          </p:nvPr>
        </p:nvSpPr>
        <p:spPr/>
        <p:txBody>
          <a:bodyPr/>
          <a:lstStyle/>
          <a:p>
            <a:r>
              <a:rPr lang="de-DE" dirty="0" err="1"/>
              <a:t>R</a:t>
            </a:r>
            <a:r>
              <a:rPr lang="de-DE" dirty="0" err="1" smtClean="0"/>
              <a:t>egularization</a:t>
            </a:r>
            <a:r>
              <a:rPr lang="de-DE" dirty="0" smtClean="0"/>
              <a:t> in </a:t>
            </a:r>
            <a:r>
              <a:rPr lang="de-DE" dirty="0" err="1" smtClean="0"/>
              <a:t>context</a:t>
            </a:r>
            <a:r>
              <a:rPr lang="de-DE" dirty="0" smtClean="0"/>
              <a:t> </a:t>
            </a:r>
            <a:r>
              <a:rPr lang="de-DE" dirty="0" err="1" smtClean="0"/>
              <a:t>of</a:t>
            </a:r>
            <a:r>
              <a:rPr lang="de-DE" dirty="0" smtClean="0"/>
              <a:t> Bias-</a:t>
            </a:r>
            <a:r>
              <a:rPr lang="de-DE" dirty="0" err="1" smtClean="0"/>
              <a:t>Variance</a:t>
            </a:r>
            <a:r>
              <a:rPr lang="de-DE" dirty="0" smtClean="0"/>
              <a:t> Trade-Off</a:t>
            </a:r>
            <a:endParaRPr lang="de-DE" dirty="0"/>
          </a:p>
        </p:txBody>
      </p:sp>
      <p:sp>
        <p:nvSpPr>
          <p:cNvPr id="3" name="Inhaltsplatzhalter 2"/>
          <p:cNvSpPr>
            <a:spLocks noGrp="1"/>
          </p:cNvSpPr>
          <p:nvPr>
            <p:ph idx="4294967295"/>
          </p:nvPr>
        </p:nvSpPr>
        <p:spPr>
          <a:xfrm>
            <a:off x="570880" y="1828800"/>
            <a:ext cx="2921000" cy="4343400"/>
          </a:xfrm>
        </p:spPr>
        <p:txBody>
          <a:bodyPr/>
          <a:lstStyle/>
          <a:p>
            <a:r>
              <a:rPr lang="de-DE" dirty="0" err="1" smtClean="0"/>
              <a:t>Imagine</a:t>
            </a:r>
            <a:r>
              <a:rPr lang="de-DE" dirty="0" smtClean="0"/>
              <a:t> </a:t>
            </a:r>
            <a:r>
              <a:rPr lang="de-DE" dirty="0" err="1" smtClean="0"/>
              <a:t>you</a:t>
            </a:r>
            <a:r>
              <a:rPr lang="de-DE" dirty="0" smtClean="0"/>
              <a:t> </a:t>
            </a:r>
            <a:r>
              <a:rPr lang="de-DE" dirty="0" err="1" smtClean="0"/>
              <a:t>can</a:t>
            </a:r>
            <a:r>
              <a:rPr lang="de-DE" dirty="0" smtClean="0"/>
              <a:t> </a:t>
            </a:r>
            <a:r>
              <a:rPr lang="de-DE" dirty="0" err="1" smtClean="0"/>
              <a:t>repeat</a:t>
            </a:r>
            <a:r>
              <a:rPr lang="de-DE" dirty="0" smtClean="0"/>
              <a:t> </a:t>
            </a:r>
            <a:r>
              <a:rPr lang="de-DE" dirty="0" err="1" smtClean="0"/>
              <a:t>the</a:t>
            </a:r>
            <a:r>
              <a:rPr lang="de-DE" dirty="0" smtClean="0"/>
              <a:t> </a:t>
            </a:r>
            <a:r>
              <a:rPr lang="de-DE" dirty="0" err="1" smtClean="0"/>
              <a:t>fitting</a:t>
            </a:r>
            <a:r>
              <a:rPr lang="de-DE" dirty="0" smtClean="0"/>
              <a:t> </a:t>
            </a:r>
            <a:r>
              <a:rPr lang="de-DE" dirty="0" err="1" smtClean="0"/>
              <a:t>process</a:t>
            </a:r>
            <a:r>
              <a:rPr lang="de-DE" dirty="0" smtClean="0"/>
              <a:t> lots </a:t>
            </a:r>
            <a:r>
              <a:rPr lang="de-DE" dirty="0" err="1" smtClean="0"/>
              <a:t>of</a:t>
            </a:r>
            <a:r>
              <a:rPr lang="de-DE" dirty="0" smtClean="0"/>
              <a:t> </a:t>
            </a:r>
            <a:r>
              <a:rPr lang="de-DE" dirty="0" err="1" smtClean="0"/>
              <a:t>times</a:t>
            </a:r>
            <a:endParaRPr lang="de-DE" dirty="0" smtClean="0"/>
          </a:p>
          <a:p>
            <a:r>
              <a:rPr lang="de-DE" dirty="0" smtClean="0"/>
              <a:t>This </a:t>
            </a:r>
            <a:r>
              <a:rPr lang="de-DE" dirty="0" err="1" smtClean="0"/>
              <a:t>renders</a:t>
            </a:r>
            <a:r>
              <a:rPr lang="de-DE" dirty="0" smtClean="0"/>
              <a:t> </a:t>
            </a:r>
            <a:r>
              <a:rPr lang="de-DE" dirty="0" err="1" smtClean="0"/>
              <a:t>the</a:t>
            </a:r>
            <a:r>
              <a:rPr lang="de-DE" dirty="0" smtClean="0"/>
              <a:t> </a:t>
            </a:r>
            <a:r>
              <a:rPr lang="de-DE" dirty="0" err="1" smtClean="0"/>
              <a:t>fitting</a:t>
            </a:r>
            <a:r>
              <a:rPr lang="de-DE" dirty="0" smtClean="0"/>
              <a:t> </a:t>
            </a:r>
            <a:r>
              <a:rPr lang="de-DE" dirty="0" err="1" smtClean="0"/>
              <a:t>process</a:t>
            </a:r>
            <a:r>
              <a:rPr lang="de-DE" dirty="0" smtClean="0"/>
              <a:t> a </a:t>
            </a:r>
            <a:r>
              <a:rPr lang="de-DE" dirty="0" err="1" smtClean="0"/>
              <a:t>random</a:t>
            </a:r>
            <a:r>
              <a:rPr lang="de-DE" dirty="0" smtClean="0"/>
              <a:t> </a:t>
            </a:r>
            <a:r>
              <a:rPr lang="de-DE" dirty="0" err="1" smtClean="0"/>
              <a:t>experiment</a:t>
            </a:r>
            <a:endParaRPr lang="de-DE" dirty="0" smtClean="0"/>
          </a:p>
          <a:p>
            <a:r>
              <a:rPr lang="de-DE" dirty="0" smtClean="0"/>
              <a:t>Model Bias:  The </a:t>
            </a:r>
            <a:r>
              <a:rPr lang="de-DE" dirty="0" err="1" smtClean="0"/>
              <a:t>mean</a:t>
            </a:r>
            <a:r>
              <a:rPr lang="de-DE" dirty="0" smtClean="0"/>
              <a:t> </a:t>
            </a:r>
            <a:r>
              <a:rPr lang="de-DE" dirty="0" err="1" smtClean="0"/>
              <a:t>error</a:t>
            </a:r>
            <a:r>
              <a:rPr lang="de-DE" dirty="0"/>
              <a:t> </a:t>
            </a:r>
            <a:r>
              <a:rPr lang="de-DE" dirty="0" err="1" smtClean="0"/>
              <a:t>over</a:t>
            </a:r>
            <a:r>
              <a:rPr lang="de-DE" dirty="0" smtClean="0"/>
              <a:t> all </a:t>
            </a:r>
            <a:r>
              <a:rPr lang="de-DE" dirty="0" err="1" smtClean="0"/>
              <a:t>possible</a:t>
            </a:r>
            <a:r>
              <a:rPr lang="de-DE" dirty="0" smtClean="0"/>
              <a:t> </a:t>
            </a:r>
            <a:r>
              <a:rPr lang="de-DE" dirty="0" err="1" smtClean="0"/>
              <a:t>fits</a:t>
            </a:r>
            <a:r>
              <a:rPr lang="de-DE" dirty="0" smtClean="0"/>
              <a:t> </a:t>
            </a:r>
            <a:r>
              <a:rPr lang="de-DE" dirty="0" err="1" smtClean="0"/>
              <a:t>of</a:t>
            </a:r>
            <a:r>
              <a:rPr lang="de-DE" dirty="0" smtClean="0"/>
              <a:t> </a:t>
            </a:r>
            <a:r>
              <a:rPr lang="de-DE" dirty="0" err="1" smtClean="0"/>
              <a:t>the</a:t>
            </a:r>
            <a:r>
              <a:rPr lang="de-DE" dirty="0" smtClean="0"/>
              <a:t> </a:t>
            </a:r>
            <a:r>
              <a:rPr lang="de-DE" dirty="0" err="1" smtClean="0"/>
              <a:t>model</a:t>
            </a:r>
            <a:r>
              <a:rPr lang="de-DE" dirty="0" smtClean="0"/>
              <a:t> </a:t>
            </a:r>
          </a:p>
          <a:p>
            <a:r>
              <a:rPr lang="de-DE" dirty="0" smtClean="0"/>
              <a:t>Model </a:t>
            </a:r>
            <a:r>
              <a:rPr lang="de-DE" dirty="0" err="1" smtClean="0"/>
              <a:t>Variance</a:t>
            </a:r>
            <a:r>
              <a:rPr lang="de-DE" dirty="0" smtClean="0"/>
              <a:t>: The </a:t>
            </a:r>
            <a:r>
              <a:rPr lang="de-DE" dirty="0" err="1" smtClean="0"/>
              <a:t>variance</a:t>
            </a:r>
            <a:r>
              <a:rPr lang="de-DE" dirty="0" smtClean="0"/>
              <a:t> </a:t>
            </a:r>
            <a:r>
              <a:rPr lang="de-DE" dirty="0" err="1" smtClean="0"/>
              <a:t>of</a:t>
            </a:r>
            <a:r>
              <a:rPr lang="de-DE" dirty="0" smtClean="0"/>
              <a:t> all </a:t>
            </a:r>
            <a:r>
              <a:rPr lang="de-DE" dirty="0" err="1" smtClean="0"/>
              <a:t>possible</a:t>
            </a:r>
            <a:r>
              <a:rPr lang="de-DE" dirty="0" smtClean="0"/>
              <a:t> </a:t>
            </a:r>
            <a:r>
              <a:rPr lang="de-DE" dirty="0" err="1" smtClean="0"/>
              <a:t>fits</a:t>
            </a:r>
            <a:r>
              <a:rPr lang="de-DE" dirty="0" smtClean="0"/>
              <a:t> </a:t>
            </a:r>
            <a:r>
              <a:rPr lang="de-DE" dirty="0" err="1" smtClean="0"/>
              <a:t>of</a:t>
            </a:r>
            <a:r>
              <a:rPr lang="de-DE" dirty="0" smtClean="0"/>
              <a:t> </a:t>
            </a:r>
            <a:r>
              <a:rPr lang="de-DE" dirty="0" err="1" smtClean="0"/>
              <a:t>the</a:t>
            </a:r>
            <a:r>
              <a:rPr lang="de-DE" dirty="0" smtClean="0"/>
              <a:t> </a:t>
            </a:r>
            <a:r>
              <a:rPr lang="de-DE" dirty="0" err="1" smtClean="0"/>
              <a:t>model</a:t>
            </a:r>
            <a:r>
              <a:rPr lang="de-DE" dirty="0" smtClean="0"/>
              <a:t> </a:t>
            </a:r>
          </a:p>
          <a:p>
            <a:endParaRPr lang="de-DE" dirty="0"/>
          </a:p>
        </p:txBody>
      </p:sp>
      <p:cxnSp>
        <p:nvCxnSpPr>
          <p:cNvPr id="9" name="Gerade Verbindung mit Pfeil 8"/>
          <p:cNvCxnSpPr/>
          <p:nvPr/>
        </p:nvCxnSpPr>
        <p:spPr bwMode="auto">
          <a:xfrm flipV="1">
            <a:off x="8636001" y="2060848"/>
            <a:ext cx="0" cy="3600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feld 9"/>
          <p:cNvSpPr txBox="1"/>
          <p:nvPr/>
        </p:nvSpPr>
        <p:spPr>
          <a:xfrm rot="16200000">
            <a:off x="8318731" y="3475747"/>
            <a:ext cx="1152128" cy="338554"/>
          </a:xfrm>
          <a:prstGeom prst="rect">
            <a:avLst/>
          </a:prstGeom>
          <a:noFill/>
        </p:spPr>
        <p:txBody>
          <a:bodyPr wrap="square" rtlCol="0">
            <a:spAutoFit/>
          </a:bodyPr>
          <a:lstStyle/>
          <a:p>
            <a:r>
              <a:rPr lang="de-DE" sz="1600" dirty="0" smtClean="0"/>
              <a:t>High Bias</a:t>
            </a:r>
            <a:endParaRPr lang="de-DE" dirty="0"/>
          </a:p>
        </p:txBody>
      </p:sp>
      <p:cxnSp>
        <p:nvCxnSpPr>
          <p:cNvPr id="11" name="Gerade Verbindung mit Pfeil 10"/>
          <p:cNvCxnSpPr/>
          <p:nvPr/>
        </p:nvCxnSpPr>
        <p:spPr bwMode="auto">
          <a:xfrm>
            <a:off x="3995936" y="2060848"/>
            <a:ext cx="0" cy="3600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feld 11"/>
          <p:cNvSpPr txBox="1"/>
          <p:nvPr/>
        </p:nvSpPr>
        <p:spPr>
          <a:xfrm rot="16200000">
            <a:off x="2981059" y="3475746"/>
            <a:ext cx="1512169" cy="338554"/>
          </a:xfrm>
          <a:prstGeom prst="rect">
            <a:avLst/>
          </a:prstGeom>
          <a:noFill/>
        </p:spPr>
        <p:txBody>
          <a:bodyPr wrap="square" rtlCol="0">
            <a:spAutoFit/>
          </a:bodyPr>
          <a:lstStyle/>
          <a:p>
            <a:r>
              <a:rPr lang="de-DE" sz="1600" dirty="0" smtClean="0"/>
              <a:t>High </a:t>
            </a:r>
            <a:r>
              <a:rPr lang="de-DE" sz="1600" dirty="0" err="1" smtClean="0"/>
              <a:t>Variance</a:t>
            </a:r>
            <a:endParaRPr lang="de-DE" dirty="0"/>
          </a:p>
        </p:txBody>
      </p:sp>
      <p:sp>
        <p:nvSpPr>
          <p:cNvPr id="13" name="Textfeld 12"/>
          <p:cNvSpPr txBox="1"/>
          <p:nvPr/>
        </p:nvSpPr>
        <p:spPr>
          <a:xfrm>
            <a:off x="5436096" y="6399373"/>
            <a:ext cx="2418999" cy="338554"/>
          </a:xfrm>
          <a:prstGeom prst="rect">
            <a:avLst/>
          </a:prstGeom>
          <a:noFill/>
        </p:spPr>
        <p:txBody>
          <a:bodyPr wrap="square" rtlCol="0">
            <a:spAutoFit/>
          </a:bodyPr>
          <a:lstStyle/>
          <a:p>
            <a:r>
              <a:rPr lang="de-DE" sz="800" dirty="0" err="1" smtClean="0"/>
              <a:t>Figure</a:t>
            </a:r>
            <a:r>
              <a:rPr lang="de-DE" sz="800" dirty="0"/>
              <a:t> </a:t>
            </a:r>
            <a:r>
              <a:rPr lang="de-DE" sz="800" dirty="0" err="1"/>
              <a:t>source</a:t>
            </a:r>
            <a:r>
              <a:rPr lang="de-DE" sz="800" dirty="0"/>
              <a:t>: </a:t>
            </a:r>
            <a:r>
              <a:rPr lang="de-DE" sz="800" dirty="0" smtClean="0"/>
              <a:t>Bishop – Pattern Recognition </a:t>
            </a:r>
            <a:r>
              <a:rPr lang="de-DE" sz="800" dirty="0" err="1" smtClean="0"/>
              <a:t>and</a:t>
            </a:r>
            <a:r>
              <a:rPr lang="de-DE" sz="800" dirty="0" smtClean="0"/>
              <a:t> </a:t>
            </a:r>
            <a:r>
              <a:rPr lang="de-DE" sz="800" dirty="0" err="1" smtClean="0"/>
              <a:t>Machine</a:t>
            </a:r>
            <a:r>
              <a:rPr lang="de-DE" sz="800" dirty="0" smtClean="0"/>
              <a:t> Learning</a:t>
            </a:r>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63</a:t>
            </a:fld>
            <a:endParaRPr lang="de-DE" dirty="0"/>
          </a:p>
        </p:txBody>
      </p:sp>
    </p:spTree>
    <p:extLst>
      <p:ext uri="{BB962C8B-B14F-4D97-AF65-F5344CB8AC3E}">
        <p14:creationId xmlns:p14="http://schemas.microsoft.com/office/powerpoint/2010/main" val="23217311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a:t>
            </a:r>
            <a:r>
              <a:rPr lang="de-DE" dirty="0" err="1" smtClean="0"/>
              <a:t>egularization</a:t>
            </a:r>
            <a:r>
              <a:rPr lang="de-DE" dirty="0" smtClean="0"/>
              <a:t> in </a:t>
            </a:r>
            <a:r>
              <a:rPr lang="de-DE" dirty="0" err="1" smtClean="0"/>
              <a:t>context</a:t>
            </a:r>
            <a:r>
              <a:rPr lang="de-DE" dirty="0" smtClean="0"/>
              <a:t> </a:t>
            </a:r>
            <a:r>
              <a:rPr lang="de-DE" dirty="0" err="1" smtClean="0"/>
              <a:t>of</a:t>
            </a:r>
            <a:r>
              <a:rPr lang="de-DE" dirty="0" smtClean="0"/>
              <a:t> Bias-</a:t>
            </a:r>
            <a:r>
              <a:rPr lang="de-DE" dirty="0" err="1" smtClean="0"/>
              <a:t>Variance</a:t>
            </a:r>
            <a:r>
              <a:rPr lang="de-DE" dirty="0" smtClean="0"/>
              <a:t> Trade-Off</a:t>
            </a:r>
            <a:endParaRPr lang="de-DE" dirty="0"/>
          </a:p>
        </p:txBody>
      </p:sp>
      <p:sp>
        <p:nvSpPr>
          <p:cNvPr id="3" name="Inhaltsplatzhalter 2"/>
          <p:cNvSpPr>
            <a:spLocks noGrp="1"/>
          </p:cNvSpPr>
          <p:nvPr>
            <p:ph idx="4294967295"/>
          </p:nvPr>
        </p:nvSpPr>
        <p:spPr>
          <a:xfrm>
            <a:off x="570805" y="1828800"/>
            <a:ext cx="3713163" cy="4343400"/>
          </a:xfrm>
        </p:spPr>
        <p:txBody>
          <a:bodyPr/>
          <a:lstStyle/>
          <a:p>
            <a:r>
              <a:rPr lang="de-DE" dirty="0" smtClean="0"/>
              <a:t>Bulls-Eye: True </a:t>
            </a:r>
            <a:r>
              <a:rPr lang="de-DE" dirty="0" err="1" smtClean="0"/>
              <a:t>model</a:t>
            </a:r>
            <a:r>
              <a:rPr lang="de-DE" dirty="0" smtClean="0"/>
              <a:t> </a:t>
            </a:r>
          </a:p>
          <a:p>
            <a:r>
              <a:rPr lang="de-DE" dirty="0" err="1" smtClean="0"/>
              <a:t>Each</a:t>
            </a:r>
            <a:r>
              <a:rPr lang="de-DE" dirty="0" smtClean="0"/>
              <a:t> </a:t>
            </a:r>
            <a:r>
              <a:rPr lang="de-DE" dirty="0" err="1" smtClean="0"/>
              <a:t>hit</a:t>
            </a:r>
            <a:r>
              <a:rPr lang="de-DE" dirty="0" smtClean="0"/>
              <a:t> </a:t>
            </a:r>
            <a:r>
              <a:rPr lang="de-DE" dirty="0" err="1" smtClean="0"/>
              <a:t>is</a:t>
            </a:r>
            <a:r>
              <a:rPr lang="de-DE" dirty="0" smtClean="0"/>
              <a:t> a </a:t>
            </a:r>
            <a:r>
              <a:rPr lang="de-DE" dirty="0" err="1" smtClean="0"/>
              <a:t>realization</a:t>
            </a:r>
            <a:r>
              <a:rPr lang="de-DE" dirty="0" smtClean="0"/>
              <a:t> </a:t>
            </a:r>
            <a:r>
              <a:rPr lang="de-DE" dirty="0" err="1" smtClean="0"/>
              <a:t>of</a:t>
            </a:r>
            <a:r>
              <a:rPr lang="de-DE" dirty="0" smtClean="0"/>
              <a:t> </a:t>
            </a:r>
            <a:r>
              <a:rPr lang="de-DE" dirty="0" err="1" smtClean="0"/>
              <a:t>prediction</a:t>
            </a:r>
            <a:r>
              <a:rPr lang="de-DE" dirty="0" smtClean="0"/>
              <a:t> </a:t>
            </a:r>
            <a:r>
              <a:rPr lang="de-DE" dirty="0" err="1" smtClean="0"/>
              <a:t>model</a:t>
            </a:r>
            <a:endParaRPr lang="de-DE" dirty="0"/>
          </a:p>
          <a:p>
            <a:r>
              <a:rPr lang="de-DE" dirty="0" smtClean="0"/>
              <a:t>In </a:t>
            </a:r>
            <a:r>
              <a:rPr lang="de-DE" dirty="0" err="1" smtClean="0"/>
              <a:t>general</a:t>
            </a:r>
            <a:r>
              <a:rPr lang="de-DE" dirty="0" smtClean="0"/>
              <a:t>, </a:t>
            </a:r>
            <a:r>
              <a:rPr lang="de-DE" dirty="0" err="1" smtClean="0"/>
              <a:t>we</a:t>
            </a:r>
            <a:r>
              <a:rPr lang="de-DE" dirty="0" smtClean="0"/>
              <a:t> </a:t>
            </a:r>
            <a:r>
              <a:rPr lang="de-DE" dirty="0" err="1" smtClean="0"/>
              <a:t>cannot</a:t>
            </a:r>
            <a:r>
              <a:rPr lang="de-DE" dirty="0" smtClean="0"/>
              <a:t> </a:t>
            </a:r>
            <a:r>
              <a:rPr lang="de-DE" dirty="0" err="1" smtClean="0"/>
              <a:t>ensure</a:t>
            </a:r>
            <a:r>
              <a:rPr lang="de-DE" dirty="0" smtClean="0"/>
              <a:t> </a:t>
            </a:r>
            <a:r>
              <a:rPr lang="de-DE" dirty="0" err="1" smtClean="0"/>
              <a:t>to</a:t>
            </a:r>
            <a:r>
              <a:rPr lang="de-DE" dirty="0" smtClean="0"/>
              <a:t> </a:t>
            </a:r>
            <a:r>
              <a:rPr lang="de-DE" dirty="0" err="1" smtClean="0"/>
              <a:t>reach</a:t>
            </a:r>
            <a:r>
              <a:rPr lang="de-DE" dirty="0" smtClean="0"/>
              <a:t> </a:t>
            </a:r>
            <a:r>
              <a:rPr lang="de-DE" dirty="0" err="1" smtClean="0"/>
              <a:t>low</a:t>
            </a:r>
            <a:r>
              <a:rPr lang="de-DE" dirty="0" smtClean="0"/>
              <a:t> </a:t>
            </a:r>
            <a:r>
              <a:rPr lang="de-DE" dirty="0" err="1" smtClean="0"/>
              <a:t>bias</a:t>
            </a:r>
            <a:r>
              <a:rPr lang="de-DE" dirty="0" smtClean="0"/>
              <a:t> </a:t>
            </a:r>
            <a:r>
              <a:rPr lang="de-DE" dirty="0" err="1" smtClean="0"/>
              <a:t>and</a:t>
            </a:r>
            <a:r>
              <a:rPr lang="de-DE" dirty="0" smtClean="0"/>
              <a:t> </a:t>
            </a:r>
            <a:r>
              <a:rPr lang="de-DE" dirty="0" err="1" smtClean="0"/>
              <a:t>low</a:t>
            </a:r>
            <a:r>
              <a:rPr lang="de-DE" dirty="0" smtClean="0"/>
              <a:t> </a:t>
            </a:r>
            <a:r>
              <a:rPr lang="de-DE" dirty="0" err="1" smtClean="0"/>
              <a:t>variance</a:t>
            </a:r>
            <a:r>
              <a:rPr lang="de-DE" dirty="0" smtClean="0"/>
              <a:t> at </a:t>
            </a:r>
            <a:r>
              <a:rPr lang="de-DE" dirty="0" err="1" smtClean="0"/>
              <a:t>the</a:t>
            </a:r>
            <a:r>
              <a:rPr lang="de-DE" dirty="0" smtClean="0"/>
              <a:t> same time</a:t>
            </a:r>
          </a:p>
          <a:p>
            <a:r>
              <a:rPr lang="de-DE" dirty="0" err="1" smtClean="0"/>
              <a:t>We</a:t>
            </a:r>
            <a:r>
              <a:rPr lang="de-DE" dirty="0" smtClean="0"/>
              <a:t> </a:t>
            </a:r>
            <a:r>
              <a:rPr lang="de-DE" dirty="0" err="1" smtClean="0"/>
              <a:t>have</a:t>
            </a:r>
            <a:r>
              <a:rPr lang="de-DE" dirty="0" smtClean="0"/>
              <a:t> </a:t>
            </a:r>
            <a:r>
              <a:rPr lang="de-DE" dirty="0" err="1" smtClean="0"/>
              <a:t>to</a:t>
            </a:r>
            <a:r>
              <a:rPr lang="de-DE" dirty="0" smtClean="0"/>
              <a:t> </a:t>
            </a:r>
            <a:r>
              <a:rPr lang="de-DE" dirty="0" err="1" smtClean="0"/>
              <a:t>balance</a:t>
            </a:r>
            <a:r>
              <a:rPr lang="de-DE" dirty="0" smtClean="0"/>
              <a:t> </a:t>
            </a:r>
            <a:r>
              <a:rPr lang="de-DE" dirty="0" err="1" smtClean="0"/>
              <a:t>bias</a:t>
            </a:r>
            <a:r>
              <a:rPr lang="de-DE" dirty="0" smtClean="0"/>
              <a:t> </a:t>
            </a:r>
            <a:r>
              <a:rPr lang="de-DE" dirty="0" err="1" smtClean="0"/>
              <a:t>and</a:t>
            </a:r>
            <a:r>
              <a:rPr lang="de-DE" dirty="0" smtClean="0"/>
              <a:t> </a:t>
            </a:r>
            <a:r>
              <a:rPr lang="de-DE" dirty="0" err="1" smtClean="0"/>
              <a:t>variance</a:t>
            </a:r>
            <a:r>
              <a:rPr lang="de-DE" dirty="0" smtClean="0"/>
              <a:t> </a:t>
            </a:r>
            <a:r>
              <a:rPr lang="de-DE" dirty="0" err="1" smtClean="0"/>
              <a:t>according</a:t>
            </a:r>
            <a:r>
              <a:rPr lang="de-DE" dirty="0" smtClean="0"/>
              <a:t> </a:t>
            </a:r>
            <a:r>
              <a:rPr lang="de-DE" dirty="0" err="1" smtClean="0"/>
              <a:t>to</a:t>
            </a:r>
            <a:r>
              <a:rPr lang="de-DE" dirty="0" smtClean="0"/>
              <a:t> </a:t>
            </a:r>
            <a:r>
              <a:rPr lang="de-DE" dirty="0" err="1" smtClean="0"/>
              <a:t>our</a:t>
            </a:r>
            <a:r>
              <a:rPr lang="de-DE" dirty="0" smtClean="0"/>
              <a:t> </a:t>
            </a:r>
            <a:r>
              <a:rPr lang="de-DE" dirty="0" err="1" smtClean="0"/>
              <a:t>objective</a:t>
            </a:r>
            <a:r>
              <a:rPr lang="de-DE" dirty="0" smtClean="0"/>
              <a:t> </a:t>
            </a:r>
          </a:p>
          <a:p>
            <a:r>
              <a:rPr lang="de-DE" dirty="0" smtClean="0"/>
              <a:t>Low </a:t>
            </a:r>
            <a:r>
              <a:rPr lang="de-DE" dirty="0" err="1" smtClean="0"/>
              <a:t>bias</a:t>
            </a:r>
            <a:r>
              <a:rPr lang="de-DE" dirty="0" smtClean="0"/>
              <a:t> </a:t>
            </a:r>
            <a:r>
              <a:rPr lang="de-DE" dirty="0" err="1" smtClean="0"/>
              <a:t>and</a:t>
            </a:r>
            <a:r>
              <a:rPr lang="de-DE" dirty="0" smtClean="0"/>
              <a:t> </a:t>
            </a:r>
            <a:r>
              <a:rPr lang="de-DE" dirty="0" err="1" smtClean="0"/>
              <a:t>low</a:t>
            </a:r>
            <a:r>
              <a:rPr lang="de-DE" dirty="0" smtClean="0"/>
              <a:t> </a:t>
            </a:r>
            <a:r>
              <a:rPr lang="de-DE" dirty="0" err="1" smtClean="0"/>
              <a:t>variance</a:t>
            </a:r>
            <a:r>
              <a:rPr lang="de-DE" dirty="0" smtClean="0"/>
              <a:t> </a:t>
            </a:r>
            <a:r>
              <a:rPr lang="de-DE" dirty="0" err="1" smtClean="0"/>
              <a:t>require</a:t>
            </a:r>
            <a:r>
              <a:rPr lang="de-DE" dirty="0" smtClean="0"/>
              <a:t> large, high </a:t>
            </a:r>
            <a:r>
              <a:rPr lang="de-DE" dirty="0" err="1" smtClean="0"/>
              <a:t>quality</a:t>
            </a:r>
            <a:r>
              <a:rPr lang="de-DE" dirty="0" smtClean="0"/>
              <a:t> </a:t>
            </a:r>
            <a:r>
              <a:rPr lang="de-DE" dirty="0" err="1" smtClean="0"/>
              <a:t>datasets</a:t>
            </a:r>
            <a:r>
              <a:rPr lang="de-DE" dirty="0" smtClean="0"/>
              <a:t> </a:t>
            </a:r>
            <a:endParaRPr lang="de-DE" dirty="0"/>
          </a:p>
        </p:txBody>
      </p:sp>
      <p:pic>
        <p:nvPicPr>
          <p:cNvPr id="4" name="Grafik 3"/>
          <p:cNvPicPr>
            <a:picLocks noChangeAspect="1"/>
          </p:cNvPicPr>
          <p:nvPr/>
        </p:nvPicPr>
        <p:blipFill>
          <a:blip r:embed="rId2"/>
          <a:stretch>
            <a:fillRect/>
          </a:stretch>
        </p:blipFill>
        <p:spPr>
          <a:xfrm>
            <a:off x="4427984" y="1828800"/>
            <a:ext cx="4400550" cy="4391025"/>
          </a:xfrm>
          <a:prstGeom prst="rect">
            <a:avLst/>
          </a:prstGeom>
        </p:spPr>
      </p:pic>
      <p:sp>
        <p:nvSpPr>
          <p:cNvPr id="5" name="Textfeld 4"/>
          <p:cNvSpPr txBox="1"/>
          <p:nvPr/>
        </p:nvSpPr>
        <p:spPr>
          <a:xfrm>
            <a:off x="6628259" y="6172200"/>
            <a:ext cx="3136615" cy="261610"/>
          </a:xfrm>
          <a:prstGeom prst="rect">
            <a:avLst/>
          </a:prstGeom>
          <a:noFill/>
        </p:spPr>
        <p:txBody>
          <a:bodyPr wrap="square" rtlCol="0">
            <a:spAutoFit/>
          </a:bodyPr>
          <a:lstStyle/>
          <a:p>
            <a:r>
              <a:rPr lang="de-DE" sz="1100" dirty="0" smtClean="0"/>
              <a:t>Source: Scott Fortmann-Roe</a:t>
            </a:r>
            <a:endParaRPr lang="de-DE" sz="1100" dirty="0"/>
          </a:p>
        </p:txBody>
      </p:sp>
      <p:sp>
        <p:nvSpPr>
          <p:cNvPr id="6" name="Foliennummernplatzhalter 5"/>
          <p:cNvSpPr>
            <a:spLocks noGrp="1"/>
          </p:cNvSpPr>
          <p:nvPr>
            <p:ph type="sldNum" sz="quarter" idx="11"/>
          </p:nvPr>
        </p:nvSpPr>
        <p:spPr/>
        <p:txBody>
          <a:bodyPr/>
          <a:lstStyle/>
          <a:p>
            <a:r>
              <a:rPr lang="de-DE" smtClean="0"/>
              <a:t> 3 - </a:t>
            </a:r>
            <a:fld id="{DFF34935-8E69-4657-8C0C-1744CA283D5D}" type="slidenum">
              <a:rPr lang="de-DE" smtClean="0"/>
              <a:pPr/>
              <a:t>64</a:t>
            </a:fld>
            <a:endParaRPr lang="de-DE" dirty="0"/>
          </a:p>
        </p:txBody>
      </p:sp>
    </p:spTree>
    <p:extLst>
      <p:ext uri="{BB962C8B-B14F-4D97-AF65-F5344CB8AC3E}">
        <p14:creationId xmlns:p14="http://schemas.microsoft.com/office/powerpoint/2010/main" val="34309603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28625" indent="-342900">
              <a:buFont typeface="+mj-lt"/>
              <a:buAutoNum type="arabicPeriod"/>
            </a:pPr>
            <a:r>
              <a:rPr lang="de-DE" dirty="0" smtClean="0"/>
              <a:t>Chapter: Motivation</a:t>
            </a:r>
          </a:p>
          <a:p>
            <a:pPr marL="428625" indent="-342900">
              <a:buFont typeface="+mj-lt"/>
              <a:buAutoNum type="arabicPeriod"/>
            </a:pPr>
            <a:r>
              <a:rPr lang="de-DE" dirty="0"/>
              <a:t>Chapter: Linear </a:t>
            </a:r>
            <a:r>
              <a:rPr lang="de-DE" dirty="0" smtClean="0"/>
              <a:t>Models</a:t>
            </a:r>
          </a:p>
          <a:p>
            <a:pPr marL="428625" indent="-342900">
              <a:buFont typeface="+mj-lt"/>
              <a:buAutoNum type="arabicPeriod"/>
            </a:pPr>
            <a:r>
              <a:rPr lang="de-DE" dirty="0"/>
              <a:t>Chapter: Loss </a:t>
            </a:r>
            <a:r>
              <a:rPr lang="de-DE" dirty="0" err="1" smtClean="0"/>
              <a:t>functions</a:t>
            </a:r>
            <a:endParaRPr lang="de-DE" dirty="0" smtClean="0"/>
          </a:p>
          <a:p>
            <a:pPr marL="428625" indent="-342900">
              <a:buFont typeface="+mj-lt"/>
              <a:buAutoNum type="arabicPeriod"/>
            </a:pPr>
            <a:r>
              <a:rPr lang="de-DE" dirty="0"/>
              <a:t>Chapter: </a:t>
            </a:r>
            <a:r>
              <a:rPr lang="de-DE" dirty="0" err="1"/>
              <a:t>Regularization</a:t>
            </a:r>
            <a:r>
              <a:rPr lang="de-DE" dirty="0"/>
              <a:t> </a:t>
            </a:r>
            <a:r>
              <a:rPr lang="de-DE" dirty="0" smtClean="0"/>
              <a:t>&amp; Validation</a:t>
            </a:r>
          </a:p>
          <a:p>
            <a:pPr marL="428625" indent="-342900">
              <a:buFont typeface="+mj-lt"/>
              <a:buAutoNum type="arabicPeriod"/>
            </a:pPr>
            <a:r>
              <a:rPr lang="de-DE" b="1" dirty="0" smtClean="0"/>
              <a:t>Chapter: </a:t>
            </a:r>
            <a:r>
              <a:rPr lang="de-DE" b="1" dirty="0" err="1" smtClean="0"/>
              <a:t>Practical</a:t>
            </a:r>
            <a:r>
              <a:rPr lang="de-DE" b="1" dirty="0" smtClean="0"/>
              <a:t> </a:t>
            </a:r>
            <a:r>
              <a:rPr lang="de-DE" b="1" dirty="0" err="1" smtClean="0"/>
              <a:t>considerations</a:t>
            </a:r>
            <a:endParaRPr lang="de-DE" b="1" dirty="0" smtClean="0"/>
          </a:p>
          <a:p>
            <a:pPr marL="428625" indent="-342900">
              <a:buFont typeface="+mj-lt"/>
              <a:buAutoNum type="arabicPeriod"/>
            </a:pPr>
            <a:r>
              <a:rPr lang="de-DE" dirty="0" smtClean="0"/>
              <a:t>Chapter: Summary</a:t>
            </a:r>
          </a:p>
          <a:p>
            <a:pPr marL="85725" indent="0">
              <a:buNone/>
            </a:pPr>
            <a:endParaRPr lang="de-DE" b="1" u="sng" dirty="0" smtClean="0"/>
          </a:p>
          <a:p>
            <a:pPr marL="85725" indent="0">
              <a:buNone/>
            </a:pPr>
            <a:r>
              <a:rPr lang="de-DE" dirty="0" smtClean="0"/>
              <a:t>  </a:t>
            </a:r>
            <a:endParaRPr lang="de-DE" dirty="0"/>
          </a:p>
        </p:txBody>
      </p:sp>
    </p:spTree>
    <p:extLst>
      <p:ext uri="{BB962C8B-B14F-4D97-AF65-F5344CB8AC3E}">
        <p14:creationId xmlns:p14="http://schemas.microsoft.com/office/powerpoint/2010/main" val="36122690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Gerader Verbinder 42"/>
          <p:cNvCxnSpPr/>
          <p:nvPr/>
        </p:nvCxnSpPr>
        <p:spPr bwMode="auto">
          <a:xfrm>
            <a:off x="5622690" y="5174959"/>
            <a:ext cx="182578" cy="175909"/>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32" name="Gerader Verbinder 31"/>
          <p:cNvCxnSpPr/>
          <p:nvPr/>
        </p:nvCxnSpPr>
        <p:spPr bwMode="auto">
          <a:xfrm>
            <a:off x="5696545" y="5508651"/>
            <a:ext cx="181641" cy="167354"/>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30" name="Gerader Verbinder 29"/>
          <p:cNvCxnSpPr/>
          <p:nvPr/>
        </p:nvCxnSpPr>
        <p:spPr bwMode="auto">
          <a:xfrm flipH="1">
            <a:off x="2312287" y="5324186"/>
            <a:ext cx="2" cy="351819"/>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22" name="Gerader Verbinder 21"/>
          <p:cNvCxnSpPr>
            <a:stCxn id="15" idx="4"/>
          </p:cNvCxnSpPr>
          <p:nvPr/>
        </p:nvCxnSpPr>
        <p:spPr bwMode="auto">
          <a:xfrm flipH="1">
            <a:off x="2747648" y="4421135"/>
            <a:ext cx="1" cy="495886"/>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26" name="Gerader Verbinder 25"/>
          <p:cNvCxnSpPr>
            <a:endCxn id="9" idx="0"/>
          </p:cNvCxnSpPr>
          <p:nvPr/>
        </p:nvCxnSpPr>
        <p:spPr bwMode="auto">
          <a:xfrm flipH="1">
            <a:off x="2608972" y="5039822"/>
            <a:ext cx="2" cy="351819"/>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31" name="Gerader Verbinder 30"/>
          <p:cNvCxnSpPr/>
          <p:nvPr/>
        </p:nvCxnSpPr>
        <p:spPr bwMode="auto">
          <a:xfrm flipH="1">
            <a:off x="2038886" y="5183875"/>
            <a:ext cx="2" cy="351819"/>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42" name="Gerader Verbinder 41"/>
          <p:cNvCxnSpPr/>
          <p:nvPr/>
        </p:nvCxnSpPr>
        <p:spPr bwMode="auto">
          <a:xfrm>
            <a:off x="5945622" y="5240135"/>
            <a:ext cx="193444" cy="180316"/>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cxnSp>
        <p:nvCxnSpPr>
          <p:cNvPr id="41" name="Gerader Verbinder 40"/>
          <p:cNvCxnSpPr/>
          <p:nvPr/>
        </p:nvCxnSpPr>
        <p:spPr bwMode="auto">
          <a:xfrm>
            <a:off x="6313547" y="4373690"/>
            <a:ext cx="274677" cy="295388"/>
          </a:xfrm>
          <a:prstGeom prst="line">
            <a:avLst/>
          </a:prstGeom>
          <a:solidFill>
            <a:schemeClr val="accent1"/>
          </a:solidFill>
          <a:ln w="38100" cap="flat" cmpd="sng" algn="ctr">
            <a:solidFill>
              <a:schemeClr val="accent6"/>
            </a:solidFill>
            <a:prstDash val="solid"/>
            <a:round/>
            <a:headEnd type="none" w="med" len="med"/>
            <a:tailEnd type="none" w="med" len="med"/>
          </a:ln>
          <a:effectLst/>
        </p:spPr>
      </p:cxnSp>
      <p:sp>
        <p:nvSpPr>
          <p:cNvPr id="2" name="Titel 1"/>
          <p:cNvSpPr>
            <a:spLocks noGrp="1"/>
          </p:cNvSpPr>
          <p:nvPr>
            <p:ph type="title"/>
          </p:nvPr>
        </p:nvSpPr>
        <p:spPr/>
        <p:txBody>
          <a:bodyPr/>
          <a:lstStyle/>
          <a:p>
            <a:r>
              <a:rPr lang="de-DE" dirty="0" err="1" smtClean="0"/>
              <a:t>Comparison</a:t>
            </a:r>
            <a:r>
              <a:rPr lang="de-DE" dirty="0" smtClean="0"/>
              <a:t> </a:t>
            </a:r>
            <a:r>
              <a:rPr lang="de-DE" dirty="0" err="1" smtClean="0"/>
              <a:t>regression</a:t>
            </a:r>
            <a:r>
              <a:rPr lang="de-DE" dirty="0" smtClean="0"/>
              <a:t> </a:t>
            </a:r>
            <a:r>
              <a:rPr lang="de-DE" dirty="0" err="1" smtClean="0"/>
              <a:t>and</a:t>
            </a:r>
            <a:r>
              <a:rPr lang="de-DE" dirty="0" smtClean="0"/>
              <a:t> intuitive </a:t>
            </a:r>
            <a:r>
              <a:rPr lang="de-DE" dirty="0" err="1" smtClean="0"/>
              <a:t>solution</a:t>
            </a:r>
            <a:endParaRPr lang="de-DE" dirty="0"/>
          </a:p>
        </p:txBody>
      </p:sp>
      <p:sp>
        <p:nvSpPr>
          <p:cNvPr id="3" name="Inhaltsplatzhalter 2"/>
          <p:cNvSpPr>
            <a:spLocks noGrp="1"/>
          </p:cNvSpPr>
          <p:nvPr>
            <p:ph idx="4294967295"/>
          </p:nvPr>
        </p:nvSpPr>
        <p:spPr>
          <a:xfrm>
            <a:off x="1079500" y="1828800"/>
            <a:ext cx="8064500" cy="4343400"/>
          </a:xfrm>
        </p:spPr>
        <p:txBody>
          <a:bodyPr/>
          <a:lstStyle/>
          <a:p>
            <a:r>
              <a:rPr lang="de-DE" dirty="0" smtClean="0"/>
              <a:t>Regression: </a:t>
            </a:r>
            <a:r>
              <a:rPr lang="de-DE" dirty="0" err="1" smtClean="0"/>
              <a:t>Minimize</a:t>
            </a:r>
            <a:r>
              <a:rPr lang="de-DE" dirty="0" smtClean="0"/>
              <a:t> </a:t>
            </a:r>
            <a:r>
              <a:rPr lang="de-DE" dirty="0" err="1" smtClean="0"/>
              <a:t>the</a:t>
            </a:r>
            <a:r>
              <a:rPr lang="de-DE" dirty="0" smtClean="0"/>
              <a:t> </a:t>
            </a:r>
            <a:r>
              <a:rPr lang="de-DE" dirty="0" err="1" smtClean="0"/>
              <a:t>error</a:t>
            </a:r>
            <a:r>
              <a:rPr lang="de-DE" dirty="0" smtClean="0"/>
              <a:t> in </a:t>
            </a:r>
            <a:r>
              <a:rPr lang="de-DE" dirty="0" err="1" smtClean="0"/>
              <a:t>output</a:t>
            </a:r>
            <a:r>
              <a:rPr lang="de-DE" dirty="0" smtClean="0"/>
              <a:t> </a:t>
            </a:r>
            <a:r>
              <a:rPr lang="de-DE" dirty="0" err="1" smtClean="0"/>
              <a:t>domain</a:t>
            </a:r>
            <a:r>
              <a:rPr lang="de-DE" dirty="0" smtClean="0"/>
              <a:t> </a:t>
            </a:r>
          </a:p>
          <a:p>
            <a:r>
              <a:rPr lang="de-DE" dirty="0" smtClean="0"/>
              <a:t>Independent Variables </a:t>
            </a:r>
            <a:r>
              <a:rPr lang="de-DE" dirty="0" err="1" smtClean="0"/>
              <a:t>are</a:t>
            </a:r>
            <a:r>
              <a:rPr lang="de-DE" dirty="0" smtClean="0"/>
              <a:t> </a:t>
            </a:r>
            <a:r>
              <a:rPr lang="de-DE" dirty="0" err="1" smtClean="0"/>
              <a:t>assumed</a:t>
            </a:r>
            <a:r>
              <a:rPr lang="de-DE" dirty="0" smtClean="0"/>
              <a:t> </a:t>
            </a:r>
            <a:r>
              <a:rPr lang="de-DE" dirty="0" err="1" smtClean="0"/>
              <a:t>noise</a:t>
            </a:r>
            <a:r>
              <a:rPr lang="de-DE" dirty="0" smtClean="0"/>
              <a:t> </a:t>
            </a:r>
            <a:r>
              <a:rPr lang="de-DE" dirty="0" err="1" smtClean="0"/>
              <a:t>free</a:t>
            </a:r>
            <a:r>
              <a:rPr lang="de-DE" dirty="0" smtClean="0"/>
              <a:t> </a:t>
            </a:r>
          </a:p>
          <a:p>
            <a:r>
              <a:rPr lang="de-DE" dirty="0" err="1" smtClean="0"/>
              <a:t>Often</a:t>
            </a:r>
            <a:r>
              <a:rPr lang="de-DE" dirty="0" smtClean="0"/>
              <a:t> not </a:t>
            </a:r>
            <a:r>
              <a:rPr lang="de-DE" dirty="0" err="1" smtClean="0"/>
              <a:t>true</a:t>
            </a:r>
            <a:r>
              <a:rPr lang="de-DE" dirty="0" smtClean="0"/>
              <a:t> in </a:t>
            </a:r>
            <a:r>
              <a:rPr lang="de-DE" dirty="0" err="1" smtClean="0"/>
              <a:t>engineering</a:t>
            </a:r>
            <a:r>
              <a:rPr lang="de-DE" dirty="0" smtClean="0"/>
              <a:t> </a:t>
            </a:r>
            <a:r>
              <a:rPr lang="de-DE" dirty="0" err="1" smtClean="0"/>
              <a:t>applications</a:t>
            </a:r>
            <a:endParaRPr lang="de-DE" dirty="0" smtClean="0"/>
          </a:p>
          <a:p>
            <a:pPr marL="0" indent="0">
              <a:buNone/>
            </a:pPr>
            <a:endParaRPr lang="de-DE" dirty="0" smtClean="0"/>
          </a:p>
          <a:p>
            <a:endParaRPr lang="de-DE" dirty="0"/>
          </a:p>
        </p:txBody>
      </p:sp>
      <p:grpSp>
        <p:nvGrpSpPr>
          <p:cNvPr id="7" name="Gruppieren 6"/>
          <p:cNvGrpSpPr/>
          <p:nvPr/>
        </p:nvGrpSpPr>
        <p:grpSpPr>
          <a:xfrm>
            <a:off x="1403648" y="4000500"/>
            <a:ext cx="2396328" cy="2078644"/>
            <a:chOff x="2411760" y="1959728"/>
            <a:chExt cx="4608512" cy="3951489"/>
          </a:xfrm>
        </p:grpSpPr>
        <p:cxnSp>
          <p:nvCxnSpPr>
            <p:cNvPr id="14" name="Gerader Verbinder 13"/>
            <p:cNvCxnSpPr/>
            <p:nvPr/>
          </p:nvCxnSpPr>
          <p:spPr bwMode="auto">
            <a:xfrm flipV="1">
              <a:off x="2426556" y="2902404"/>
              <a:ext cx="3611681" cy="2988404"/>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8" name="Ellipse 7"/>
            <p:cNvSpPr/>
            <p:nvPr/>
          </p:nvSpPr>
          <p:spPr bwMode="auto">
            <a:xfrm>
              <a:off x="3493189" y="4002661"/>
              <a:ext cx="280467" cy="258837"/>
            </a:xfrm>
            <a:prstGeom prst="ellipse">
              <a:avLst/>
            </a:prstGeom>
            <a:solidFill>
              <a:srgbClr val="000000"/>
            </a:solidFill>
            <a:ln w="9525" algn="ctr">
              <a:noFill/>
              <a:round/>
              <a:headEnd/>
              <a:tailEnd/>
            </a:ln>
          </p:spPr>
          <p:txBody>
            <a:bodyPr rtlCol="0" anchor="ctr"/>
            <a:lstStyle/>
            <a:p>
              <a:pPr algn="ctr"/>
              <a:endParaRPr lang="de-DE"/>
            </a:p>
          </p:txBody>
        </p:sp>
        <p:sp>
          <p:nvSpPr>
            <p:cNvPr id="9" name="Ellipse 8"/>
            <p:cNvSpPr/>
            <p:nvPr/>
          </p:nvSpPr>
          <p:spPr bwMode="auto">
            <a:xfrm>
              <a:off x="4589551" y="4604278"/>
              <a:ext cx="280467" cy="258837"/>
            </a:xfrm>
            <a:prstGeom prst="ellipse">
              <a:avLst/>
            </a:prstGeom>
            <a:solidFill>
              <a:srgbClr val="000000"/>
            </a:solidFill>
            <a:ln w="9525" algn="ctr">
              <a:noFill/>
              <a:round/>
              <a:headEnd/>
              <a:tailEnd/>
            </a:ln>
          </p:spPr>
          <p:txBody>
            <a:bodyPr rtlCol="0" anchor="ctr"/>
            <a:lstStyle/>
            <a:p>
              <a:pPr algn="ctr"/>
              <a:endParaRPr lang="de-DE"/>
            </a:p>
          </p:txBody>
        </p:sp>
        <p:cxnSp>
          <p:nvCxnSpPr>
            <p:cNvPr id="11" name="Gerade Verbindung mit Pfeil 10"/>
            <p:cNvCxnSpPr/>
            <p:nvPr/>
          </p:nvCxnSpPr>
          <p:spPr bwMode="auto">
            <a:xfrm>
              <a:off x="2439295" y="1959728"/>
              <a:ext cx="0" cy="3951489"/>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12" name="Gerade Verbindung mit Pfeil 11"/>
            <p:cNvCxnSpPr/>
            <p:nvPr/>
          </p:nvCxnSpPr>
          <p:spPr bwMode="auto">
            <a:xfrm>
              <a:off x="2411760" y="5911217"/>
              <a:ext cx="4608512"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5" name="Ellipse 14"/>
            <p:cNvSpPr/>
            <p:nvPr/>
          </p:nvSpPr>
          <p:spPr bwMode="auto">
            <a:xfrm>
              <a:off x="4856249" y="2500515"/>
              <a:ext cx="280467" cy="258837"/>
            </a:xfrm>
            <a:prstGeom prst="ellipse">
              <a:avLst/>
            </a:prstGeom>
            <a:solidFill>
              <a:srgbClr val="000000"/>
            </a:solidFill>
            <a:ln w="9525" algn="ctr">
              <a:noFill/>
              <a:round/>
              <a:headEnd/>
              <a:tailEnd/>
            </a:ln>
          </p:spPr>
          <p:txBody>
            <a:bodyPr rtlCol="0" anchor="ctr"/>
            <a:lstStyle/>
            <a:p>
              <a:pPr algn="ctr"/>
              <a:endParaRPr lang="de-DE"/>
            </a:p>
          </p:txBody>
        </p:sp>
        <p:sp>
          <p:nvSpPr>
            <p:cNvPr id="17" name="Ellipse 16"/>
            <p:cNvSpPr/>
            <p:nvPr/>
          </p:nvSpPr>
          <p:spPr bwMode="auto">
            <a:xfrm>
              <a:off x="4018982" y="5003610"/>
              <a:ext cx="280467" cy="258837"/>
            </a:xfrm>
            <a:prstGeom prst="ellipse">
              <a:avLst/>
            </a:prstGeom>
            <a:solidFill>
              <a:srgbClr val="000000"/>
            </a:solidFill>
            <a:ln w="9525" algn="ctr">
              <a:noFill/>
              <a:round/>
              <a:headEnd/>
              <a:tailEnd/>
            </a:ln>
          </p:spPr>
          <p:txBody>
            <a:bodyPr rtlCol="0" anchor="ctr"/>
            <a:lstStyle/>
            <a:p>
              <a:pPr algn="ctr"/>
              <a:endParaRPr lang="de-DE"/>
            </a:p>
          </p:txBody>
        </p:sp>
      </p:grpSp>
      <p:grpSp>
        <p:nvGrpSpPr>
          <p:cNvPr id="33" name="Gruppieren 32"/>
          <p:cNvGrpSpPr/>
          <p:nvPr/>
        </p:nvGrpSpPr>
        <p:grpSpPr>
          <a:xfrm>
            <a:off x="4969547" y="4000500"/>
            <a:ext cx="2396328" cy="2078644"/>
            <a:chOff x="2411760" y="1959728"/>
            <a:chExt cx="4608512" cy="3951489"/>
          </a:xfrm>
        </p:grpSpPr>
        <p:cxnSp>
          <p:nvCxnSpPr>
            <p:cNvPr id="34" name="Gerader Verbinder 33"/>
            <p:cNvCxnSpPr/>
            <p:nvPr/>
          </p:nvCxnSpPr>
          <p:spPr bwMode="auto">
            <a:xfrm flipV="1">
              <a:off x="2426556" y="2902404"/>
              <a:ext cx="3611681" cy="2988404"/>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35" name="Ellipse 34"/>
            <p:cNvSpPr/>
            <p:nvPr/>
          </p:nvSpPr>
          <p:spPr bwMode="auto">
            <a:xfrm>
              <a:off x="3493189" y="4002661"/>
              <a:ext cx="280467" cy="258837"/>
            </a:xfrm>
            <a:prstGeom prst="ellipse">
              <a:avLst/>
            </a:prstGeom>
            <a:solidFill>
              <a:srgbClr val="000000"/>
            </a:solidFill>
            <a:ln w="9525" algn="ctr">
              <a:noFill/>
              <a:round/>
              <a:headEnd/>
              <a:tailEnd/>
            </a:ln>
          </p:spPr>
          <p:txBody>
            <a:bodyPr rtlCol="0" anchor="ctr"/>
            <a:lstStyle/>
            <a:p>
              <a:pPr algn="ctr"/>
              <a:endParaRPr lang="de-DE"/>
            </a:p>
          </p:txBody>
        </p:sp>
        <p:sp>
          <p:nvSpPr>
            <p:cNvPr id="36" name="Ellipse 35"/>
            <p:cNvSpPr/>
            <p:nvPr/>
          </p:nvSpPr>
          <p:spPr bwMode="auto">
            <a:xfrm>
              <a:off x="4589551" y="4604278"/>
              <a:ext cx="280467" cy="258837"/>
            </a:xfrm>
            <a:prstGeom prst="ellipse">
              <a:avLst/>
            </a:prstGeom>
            <a:solidFill>
              <a:srgbClr val="000000"/>
            </a:solidFill>
            <a:ln w="9525" algn="ctr">
              <a:noFill/>
              <a:round/>
              <a:headEnd/>
              <a:tailEnd/>
            </a:ln>
          </p:spPr>
          <p:txBody>
            <a:bodyPr rtlCol="0" anchor="ctr"/>
            <a:lstStyle/>
            <a:p>
              <a:pPr algn="ctr"/>
              <a:endParaRPr lang="de-DE"/>
            </a:p>
          </p:txBody>
        </p:sp>
        <p:cxnSp>
          <p:nvCxnSpPr>
            <p:cNvPr id="37" name="Gerade Verbindung mit Pfeil 36"/>
            <p:cNvCxnSpPr/>
            <p:nvPr/>
          </p:nvCxnSpPr>
          <p:spPr bwMode="auto">
            <a:xfrm>
              <a:off x="2439295" y="1959728"/>
              <a:ext cx="0" cy="3951489"/>
            </a:xfrm>
            <a:prstGeom prst="straightConnector1">
              <a:avLst/>
            </a:prstGeom>
            <a:solidFill>
              <a:schemeClr val="accent1"/>
            </a:solidFill>
            <a:ln w="76200" cap="flat" cmpd="sng" algn="ctr">
              <a:solidFill>
                <a:schemeClr val="tx1"/>
              </a:solidFill>
              <a:prstDash val="solid"/>
              <a:round/>
              <a:headEnd type="triangle" w="med" len="med"/>
              <a:tailEnd type="none"/>
            </a:ln>
            <a:effectLst/>
          </p:spPr>
        </p:cxnSp>
        <p:cxnSp>
          <p:nvCxnSpPr>
            <p:cNvPr id="38" name="Gerade Verbindung mit Pfeil 37"/>
            <p:cNvCxnSpPr/>
            <p:nvPr/>
          </p:nvCxnSpPr>
          <p:spPr bwMode="auto">
            <a:xfrm>
              <a:off x="2411760" y="5911217"/>
              <a:ext cx="4608512"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39" name="Ellipse 38"/>
            <p:cNvSpPr/>
            <p:nvPr/>
          </p:nvSpPr>
          <p:spPr bwMode="auto">
            <a:xfrm>
              <a:off x="4856249" y="2500515"/>
              <a:ext cx="280467" cy="258837"/>
            </a:xfrm>
            <a:prstGeom prst="ellipse">
              <a:avLst/>
            </a:prstGeom>
            <a:solidFill>
              <a:srgbClr val="000000"/>
            </a:solidFill>
            <a:ln w="9525" algn="ctr">
              <a:noFill/>
              <a:round/>
              <a:headEnd/>
              <a:tailEnd/>
            </a:ln>
          </p:spPr>
          <p:txBody>
            <a:bodyPr rtlCol="0" anchor="ctr"/>
            <a:lstStyle/>
            <a:p>
              <a:pPr algn="ctr"/>
              <a:endParaRPr lang="de-DE"/>
            </a:p>
          </p:txBody>
        </p:sp>
        <p:sp>
          <p:nvSpPr>
            <p:cNvPr id="40" name="Ellipse 39"/>
            <p:cNvSpPr/>
            <p:nvPr/>
          </p:nvSpPr>
          <p:spPr bwMode="auto">
            <a:xfrm>
              <a:off x="4018982" y="5003610"/>
              <a:ext cx="280467" cy="258837"/>
            </a:xfrm>
            <a:prstGeom prst="ellipse">
              <a:avLst/>
            </a:prstGeom>
            <a:solidFill>
              <a:srgbClr val="000000"/>
            </a:solidFill>
            <a:ln w="9525" algn="ctr">
              <a:noFill/>
              <a:round/>
              <a:headEnd/>
              <a:tailEnd/>
            </a:ln>
          </p:spPr>
          <p:txBody>
            <a:bodyPr rtlCol="0" anchor="ctr"/>
            <a:lstStyle/>
            <a:p>
              <a:pPr algn="ctr"/>
              <a:endParaRPr lang="de-DE"/>
            </a:p>
          </p:txBody>
        </p:sp>
      </p:grpSp>
      <p:sp>
        <p:nvSpPr>
          <p:cNvPr id="49" name="Textfeld 48"/>
          <p:cNvSpPr txBox="1"/>
          <p:nvPr/>
        </p:nvSpPr>
        <p:spPr>
          <a:xfrm>
            <a:off x="4969547" y="3164619"/>
            <a:ext cx="3966304" cy="707886"/>
          </a:xfrm>
          <a:prstGeom prst="rect">
            <a:avLst/>
          </a:prstGeom>
          <a:noFill/>
        </p:spPr>
        <p:txBody>
          <a:bodyPr wrap="square" rtlCol="0">
            <a:spAutoFit/>
          </a:bodyPr>
          <a:lstStyle/>
          <a:p>
            <a:r>
              <a:rPr lang="de-DE" sz="2000" dirty="0" smtClean="0"/>
              <a:t>Total least </a:t>
            </a:r>
            <a:r>
              <a:rPr lang="de-DE" sz="2000" dirty="0" err="1" smtClean="0"/>
              <a:t>squares</a:t>
            </a:r>
            <a:r>
              <a:rPr lang="de-DE" sz="2000" dirty="0" smtClean="0"/>
              <a:t> </a:t>
            </a:r>
          </a:p>
          <a:p>
            <a:r>
              <a:rPr lang="de-DE" sz="2000" dirty="0" err="1" smtClean="0"/>
              <a:t>Principal</a:t>
            </a:r>
            <a:r>
              <a:rPr lang="de-DE" sz="2000" dirty="0" smtClean="0"/>
              <a:t> </a:t>
            </a:r>
            <a:r>
              <a:rPr lang="de-DE" sz="2000" dirty="0" err="1" smtClean="0"/>
              <a:t>component</a:t>
            </a:r>
            <a:r>
              <a:rPr lang="de-DE" sz="2000" dirty="0" smtClean="0"/>
              <a:t> </a:t>
            </a:r>
            <a:r>
              <a:rPr lang="de-DE" sz="2000" dirty="0" err="1" smtClean="0"/>
              <a:t>analysis</a:t>
            </a:r>
            <a:endParaRPr lang="de-DE" sz="2000" dirty="0"/>
          </a:p>
        </p:txBody>
      </p:sp>
      <p:sp>
        <p:nvSpPr>
          <p:cNvPr id="50" name="Textfeld 49"/>
          <p:cNvSpPr txBox="1"/>
          <p:nvPr/>
        </p:nvSpPr>
        <p:spPr>
          <a:xfrm>
            <a:off x="1115616" y="3437239"/>
            <a:ext cx="3966304" cy="400110"/>
          </a:xfrm>
          <a:prstGeom prst="rect">
            <a:avLst/>
          </a:prstGeom>
          <a:noFill/>
        </p:spPr>
        <p:txBody>
          <a:bodyPr wrap="square" rtlCol="0">
            <a:spAutoFit/>
          </a:bodyPr>
          <a:lstStyle/>
          <a:p>
            <a:r>
              <a:rPr lang="de-DE" sz="2000" dirty="0" smtClean="0"/>
              <a:t>Standard linear </a:t>
            </a:r>
            <a:r>
              <a:rPr lang="de-DE" sz="2000" dirty="0" err="1" smtClean="0"/>
              <a:t>regression</a:t>
            </a:r>
            <a:endParaRPr lang="de-DE" sz="2000"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66</a:t>
            </a:fld>
            <a:endParaRPr lang="de-DE" dirty="0"/>
          </a:p>
        </p:txBody>
      </p:sp>
    </p:spTree>
    <p:extLst>
      <p:ext uri="{BB962C8B-B14F-4D97-AF65-F5344CB8AC3E}">
        <p14:creationId xmlns:p14="http://schemas.microsoft.com/office/powerpoint/2010/main" val="27004449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Normalization</a:t>
            </a:r>
            <a:r>
              <a:rPr lang="de-DE" dirty="0" smtClean="0"/>
              <a:t> – Input </a:t>
            </a:r>
            <a:r>
              <a:rPr lang="de-DE" dirty="0" err="1" smtClean="0"/>
              <a:t>data</a:t>
            </a:r>
            <a:r>
              <a:rPr lang="de-DE" dirty="0" smtClean="0"/>
              <a:t> </a:t>
            </a:r>
            <a:endParaRPr lang="de-DE" dirty="0"/>
          </a:p>
        </p:txBody>
      </p:sp>
      <p:sp>
        <p:nvSpPr>
          <p:cNvPr id="3" name="Inhaltsplatzhalter 2"/>
          <p:cNvSpPr>
            <a:spLocks noGrp="1"/>
          </p:cNvSpPr>
          <p:nvPr>
            <p:ph idx="4294967295"/>
          </p:nvPr>
        </p:nvSpPr>
        <p:spPr>
          <a:xfrm>
            <a:off x="571473" y="1524000"/>
            <a:ext cx="8064500" cy="4343400"/>
          </a:xfrm>
        </p:spPr>
        <p:txBody>
          <a:bodyPr/>
          <a:lstStyle/>
          <a:p>
            <a:r>
              <a:rPr lang="de-DE" dirty="0" smtClean="0"/>
              <a:t>Regression </a:t>
            </a:r>
            <a:r>
              <a:rPr lang="de-DE" dirty="0" err="1" smtClean="0"/>
              <a:t>implies</a:t>
            </a:r>
            <a:r>
              <a:rPr lang="de-DE" dirty="0" smtClean="0"/>
              <a:t> </a:t>
            </a:r>
            <a:r>
              <a:rPr lang="de-DE" dirty="0" err="1" smtClean="0"/>
              <a:t>inversion</a:t>
            </a:r>
            <a:r>
              <a:rPr lang="de-DE" dirty="0" smtClean="0"/>
              <a:t> </a:t>
            </a:r>
            <a:r>
              <a:rPr lang="de-DE" dirty="0" err="1" smtClean="0"/>
              <a:t>of</a:t>
            </a:r>
            <a:r>
              <a:rPr lang="de-DE" dirty="0" smtClean="0"/>
              <a:t> design </a:t>
            </a:r>
            <a:r>
              <a:rPr lang="de-DE" dirty="0" err="1" smtClean="0"/>
              <a:t>matrix</a:t>
            </a:r>
            <a:r>
              <a:rPr lang="de-DE" dirty="0" smtClean="0"/>
              <a:t> </a:t>
            </a:r>
            <a:endParaRPr lang="de-DE" dirty="0"/>
          </a:p>
          <a:p>
            <a:r>
              <a:rPr lang="de-DE" dirty="0" err="1" smtClean="0"/>
              <a:t>Numerically</a:t>
            </a:r>
            <a:r>
              <a:rPr lang="de-DE" dirty="0" smtClean="0"/>
              <a:t> expensive </a:t>
            </a:r>
            <a:r>
              <a:rPr lang="de-DE" dirty="0" err="1" smtClean="0"/>
              <a:t>and</a:t>
            </a:r>
            <a:r>
              <a:rPr lang="de-DE" dirty="0" smtClean="0"/>
              <a:t> </a:t>
            </a:r>
            <a:r>
              <a:rPr lang="de-DE" dirty="0" err="1" smtClean="0"/>
              <a:t>can</a:t>
            </a:r>
            <a:r>
              <a:rPr lang="de-DE" dirty="0" smtClean="0"/>
              <a:t> </a:t>
            </a:r>
            <a:r>
              <a:rPr lang="de-DE" dirty="0" err="1" smtClean="0"/>
              <a:t>get</a:t>
            </a:r>
            <a:r>
              <a:rPr lang="de-DE" dirty="0" smtClean="0"/>
              <a:t> </a:t>
            </a:r>
            <a:r>
              <a:rPr lang="de-DE" dirty="0" err="1" smtClean="0"/>
              <a:t>unstable</a:t>
            </a:r>
            <a:r>
              <a:rPr lang="de-DE" dirty="0" smtClean="0"/>
              <a:t> </a:t>
            </a:r>
          </a:p>
          <a:p>
            <a:r>
              <a:rPr lang="de-DE" dirty="0" smtClean="0"/>
              <a:t>In </a:t>
            </a:r>
            <a:r>
              <a:rPr lang="de-DE" dirty="0" err="1" smtClean="0"/>
              <a:t>general</a:t>
            </a:r>
            <a:r>
              <a:rPr lang="de-DE" dirty="0" smtClean="0"/>
              <a:t>, all </a:t>
            </a:r>
            <a:r>
              <a:rPr lang="de-DE" dirty="0" err="1" smtClean="0"/>
              <a:t>matrix</a:t>
            </a:r>
            <a:r>
              <a:rPr lang="de-DE" dirty="0" smtClean="0"/>
              <a:t> </a:t>
            </a:r>
            <a:r>
              <a:rPr lang="de-DE" dirty="0" err="1" smtClean="0"/>
              <a:t>entries</a:t>
            </a:r>
            <a:r>
              <a:rPr lang="de-DE" dirty="0" smtClean="0"/>
              <a:t> variables </a:t>
            </a:r>
            <a:r>
              <a:rPr lang="de-DE" dirty="0" err="1" smtClean="0"/>
              <a:t>should</a:t>
            </a:r>
            <a:r>
              <a:rPr lang="de-DE" dirty="0" smtClean="0"/>
              <a:t> </a:t>
            </a:r>
            <a:r>
              <a:rPr lang="de-DE" dirty="0" err="1" smtClean="0"/>
              <a:t>lie</a:t>
            </a:r>
            <a:r>
              <a:rPr lang="de-DE" dirty="0" smtClean="0"/>
              <a:t> </a:t>
            </a:r>
            <a:r>
              <a:rPr lang="de-DE" dirty="0" err="1" smtClean="0"/>
              <a:t>within</a:t>
            </a:r>
            <a:r>
              <a:rPr lang="de-DE" dirty="0" smtClean="0"/>
              <a:t> </a:t>
            </a:r>
            <a:r>
              <a:rPr lang="de-DE" dirty="0" err="1" smtClean="0"/>
              <a:t>the</a:t>
            </a:r>
            <a:r>
              <a:rPr lang="de-DE" dirty="0" smtClean="0"/>
              <a:t> same </a:t>
            </a:r>
            <a:r>
              <a:rPr lang="de-DE" dirty="0" err="1" smtClean="0"/>
              <a:t>order</a:t>
            </a:r>
            <a:r>
              <a:rPr lang="de-DE" dirty="0" smtClean="0"/>
              <a:t> </a:t>
            </a:r>
            <a:r>
              <a:rPr lang="de-DE" dirty="0" err="1" smtClean="0"/>
              <a:t>of</a:t>
            </a:r>
            <a:r>
              <a:rPr lang="de-DE" dirty="0" smtClean="0"/>
              <a:t> </a:t>
            </a:r>
            <a:r>
              <a:rPr lang="de-DE" dirty="0" err="1" smtClean="0"/>
              <a:t>magnitude</a:t>
            </a:r>
            <a:r>
              <a:rPr lang="de-DE" dirty="0"/>
              <a:t>!</a:t>
            </a:r>
            <a:endParaRPr lang="de-DE" dirty="0" smtClean="0"/>
          </a:p>
          <a:p>
            <a:r>
              <a:rPr lang="de-DE" dirty="0" err="1" smtClean="0"/>
              <a:t>Examples</a:t>
            </a:r>
            <a:r>
              <a:rPr lang="de-DE" dirty="0" smtClean="0"/>
              <a:t> </a:t>
            </a:r>
            <a:r>
              <a:rPr lang="de-DE" dirty="0" err="1" smtClean="0"/>
              <a:t>for</a:t>
            </a:r>
            <a:r>
              <a:rPr lang="de-DE" dirty="0" smtClean="0"/>
              <a:t> </a:t>
            </a:r>
            <a:r>
              <a:rPr lang="de-DE" dirty="0" err="1" smtClean="0"/>
              <a:t>scaling</a:t>
            </a:r>
            <a:r>
              <a:rPr lang="de-DE" dirty="0" smtClean="0"/>
              <a:t> </a:t>
            </a:r>
            <a:r>
              <a:rPr lang="de-DE" dirty="0" err="1" smtClean="0"/>
              <a:t>and</a:t>
            </a:r>
            <a:r>
              <a:rPr lang="de-DE" dirty="0" smtClean="0"/>
              <a:t> </a:t>
            </a:r>
            <a:r>
              <a:rPr lang="de-DE" dirty="0" err="1" smtClean="0"/>
              <a:t>mean</a:t>
            </a:r>
            <a:r>
              <a:rPr lang="de-DE" dirty="0" smtClean="0"/>
              <a:t> </a:t>
            </a:r>
            <a:r>
              <a:rPr lang="de-DE" dirty="0" err="1" smtClean="0"/>
              <a:t>value</a:t>
            </a:r>
            <a:r>
              <a:rPr lang="de-DE" dirty="0" smtClean="0"/>
              <a:t> </a:t>
            </a:r>
            <a:r>
              <a:rPr lang="de-DE" dirty="0" err="1" smtClean="0"/>
              <a:t>normalization</a:t>
            </a:r>
            <a:endParaRPr lang="de-DE" dirty="0" smtClean="0"/>
          </a:p>
          <a:p>
            <a:pPr lvl="1"/>
            <a:r>
              <a:rPr lang="de-DE" dirty="0" smtClean="0"/>
              <a:t>Multiple </a:t>
            </a:r>
            <a:r>
              <a:rPr lang="de-DE" dirty="0" err="1" smtClean="0"/>
              <a:t>length</a:t>
            </a:r>
            <a:r>
              <a:rPr lang="de-DE" dirty="0" smtClean="0"/>
              <a:t> </a:t>
            </a:r>
            <a:r>
              <a:rPr lang="de-DE" dirty="0" err="1" smtClean="0"/>
              <a:t>measures</a:t>
            </a:r>
            <a:r>
              <a:rPr lang="de-DE" dirty="0" smtClean="0"/>
              <a:t> </a:t>
            </a:r>
            <a:r>
              <a:rPr lang="de-DE" dirty="0" err="1" smtClean="0"/>
              <a:t>should</a:t>
            </a:r>
            <a:r>
              <a:rPr lang="de-DE" dirty="0" smtClean="0"/>
              <a:t> </a:t>
            </a:r>
            <a:r>
              <a:rPr lang="de-DE" dirty="0" err="1" smtClean="0"/>
              <a:t>be</a:t>
            </a:r>
            <a:r>
              <a:rPr lang="de-DE" dirty="0" smtClean="0"/>
              <a:t> </a:t>
            </a:r>
            <a:r>
              <a:rPr lang="de-DE" dirty="0" err="1" smtClean="0"/>
              <a:t>transformed</a:t>
            </a:r>
            <a:r>
              <a:rPr lang="de-DE" dirty="0" smtClean="0"/>
              <a:t> </a:t>
            </a:r>
            <a:r>
              <a:rPr lang="de-DE" dirty="0" err="1" smtClean="0"/>
              <a:t>to</a:t>
            </a:r>
            <a:r>
              <a:rPr lang="de-DE" dirty="0" smtClean="0"/>
              <a:t> </a:t>
            </a:r>
            <a:r>
              <a:rPr lang="de-DE" dirty="0" err="1" smtClean="0"/>
              <a:t>the</a:t>
            </a:r>
            <a:r>
              <a:rPr lang="de-DE" dirty="0" smtClean="0"/>
              <a:t> same </a:t>
            </a:r>
            <a:r>
              <a:rPr lang="de-DE" dirty="0" err="1" smtClean="0"/>
              <a:t>unit</a:t>
            </a:r>
            <a:endParaRPr lang="de-DE" dirty="0" smtClean="0"/>
          </a:p>
          <a:p>
            <a:pPr lvl="1"/>
            <a:r>
              <a:rPr lang="de-DE" dirty="0" smtClean="0"/>
              <a:t>Variables </a:t>
            </a:r>
            <a:r>
              <a:rPr lang="de-DE" dirty="0" err="1" smtClean="0"/>
              <a:t>which</a:t>
            </a:r>
            <a:r>
              <a:rPr lang="de-DE" dirty="0" smtClean="0"/>
              <a:t> do not </a:t>
            </a:r>
            <a:r>
              <a:rPr lang="de-DE" dirty="0" err="1" smtClean="0"/>
              <a:t>have</a:t>
            </a:r>
            <a:r>
              <a:rPr lang="de-DE" dirty="0" smtClean="0"/>
              <a:t> </a:t>
            </a:r>
            <a:r>
              <a:rPr lang="de-DE" dirty="0" err="1" smtClean="0"/>
              <a:t>any</a:t>
            </a:r>
            <a:r>
              <a:rPr lang="de-DE" dirty="0" smtClean="0"/>
              <a:t> </a:t>
            </a:r>
            <a:r>
              <a:rPr lang="de-DE" dirty="0" err="1" smtClean="0"/>
              <a:t>physical</a:t>
            </a:r>
            <a:r>
              <a:rPr lang="de-DE" dirty="0" smtClean="0"/>
              <a:t> </a:t>
            </a:r>
            <a:r>
              <a:rPr lang="de-DE" dirty="0" err="1" smtClean="0"/>
              <a:t>relation</a:t>
            </a:r>
            <a:r>
              <a:rPr lang="de-DE" dirty="0" smtClean="0"/>
              <a:t> </a:t>
            </a:r>
            <a:r>
              <a:rPr lang="de-DE" dirty="0" err="1" smtClean="0"/>
              <a:t>should</a:t>
            </a:r>
            <a:r>
              <a:rPr lang="de-DE" dirty="0" smtClean="0"/>
              <a:t> </a:t>
            </a:r>
            <a:r>
              <a:rPr lang="de-DE" dirty="0" err="1" smtClean="0"/>
              <a:t>be</a:t>
            </a:r>
            <a:r>
              <a:rPr lang="de-DE" dirty="0" smtClean="0"/>
              <a:t> </a:t>
            </a:r>
            <a:r>
              <a:rPr lang="de-DE" dirty="0" err="1" smtClean="0"/>
              <a:t>transformed</a:t>
            </a:r>
            <a:r>
              <a:rPr lang="de-DE" dirty="0" smtClean="0"/>
              <a:t> </a:t>
            </a:r>
            <a:r>
              <a:rPr lang="de-DE" dirty="0" err="1" smtClean="0"/>
              <a:t>based</a:t>
            </a:r>
            <a:r>
              <a:rPr lang="de-DE" dirty="0" smtClean="0"/>
              <a:t> on </a:t>
            </a:r>
            <a:r>
              <a:rPr lang="de-DE" dirty="0" err="1" smtClean="0"/>
              <a:t>their</a:t>
            </a:r>
            <a:r>
              <a:rPr lang="de-DE" dirty="0" smtClean="0"/>
              <a:t> min/</a:t>
            </a:r>
            <a:r>
              <a:rPr lang="de-DE" dirty="0" err="1" smtClean="0"/>
              <a:t>max</a:t>
            </a:r>
            <a:r>
              <a:rPr lang="de-DE" dirty="0" smtClean="0"/>
              <a:t> </a:t>
            </a:r>
            <a:r>
              <a:rPr lang="de-DE" dirty="0" err="1" smtClean="0"/>
              <a:t>values</a:t>
            </a:r>
            <a:r>
              <a:rPr lang="de-DE" dirty="0" smtClean="0"/>
              <a:t> </a:t>
            </a:r>
          </a:p>
          <a:p>
            <a:pPr lvl="1"/>
            <a:r>
              <a:rPr lang="de-DE" dirty="0" err="1" smtClean="0"/>
              <a:t>Temperatures</a:t>
            </a:r>
            <a:r>
              <a:rPr lang="de-DE" dirty="0" smtClean="0"/>
              <a:t> </a:t>
            </a:r>
            <a:r>
              <a:rPr lang="de-DE" dirty="0" err="1" smtClean="0"/>
              <a:t>are</a:t>
            </a:r>
            <a:r>
              <a:rPr lang="de-DE" dirty="0" smtClean="0"/>
              <a:t> </a:t>
            </a:r>
            <a:r>
              <a:rPr lang="de-DE" dirty="0" err="1" smtClean="0"/>
              <a:t>likely</a:t>
            </a:r>
            <a:r>
              <a:rPr lang="de-DE" dirty="0" smtClean="0"/>
              <a:t> </a:t>
            </a:r>
            <a:r>
              <a:rPr lang="de-DE" dirty="0" err="1" smtClean="0"/>
              <a:t>to</a:t>
            </a:r>
            <a:r>
              <a:rPr lang="de-DE" dirty="0" smtClean="0"/>
              <a:t> </a:t>
            </a:r>
            <a:r>
              <a:rPr lang="de-DE" dirty="0" err="1" smtClean="0"/>
              <a:t>be</a:t>
            </a:r>
            <a:r>
              <a:rPr lang="de-DE" dirty="0" smtClean="0"/>
              <a:t> </a:t>
            </a:r>
            <a:r>
              <a:rPr lang="de-DE" dirty="0" err="1" smtClean="0"/>
              <a:t>far</a:t>
            </a:r>
            <a:r>
              <a:rPr lang="de-DE" dirty="0" smtClean="0"/>
              <a:t> </a:t>
            </a:r>
            <a:r>
              <a:rPr lang="de-DE" dirty="0" err="1" smtClean="0"/>
              <a:t>away</a:t>
            </a:r>
            <a:r>
              <a:rPr lang="de-DE" dirty="0" smtClean="0"/>
              <a:t> </a:t>
            </a:r>
            <a:r>
              <a:rPr lang="de-DE" dirty="0" err="1" smtClean="0"/>
              <a:t>from</a:t>
            </a:r>
            <a:r>
              <a:rPr lang="de-DE" dirty="0" smtClean="0"/>
              <a:t> </a:t>
            </a:r>
            <a:r>
              <a:rPr lang="de-DE" dirty="0" err="1" smtClean="0"/>
              <a:t>zero</a:t>
            </a:r>
            <a:r>
              <a:rPr lang="de-DE" dirty="0" smtClean="0"/>
              <a:t>, </a:t>
            </a:r>
            <a:r>
              <a:rPr lang="de-DE" dirty="0" err="1" smtClean="0"/>
              <a:t>they</a:t>
            </a:r>
            <a:r>
              <a:rPr lang="de-DE" dirty="0" smtClean="0"/>
              <a:t> </a:t>
            </a:r>
            <a:r>
              <a:rPr lang="de-DE" dirty="0" err="1" smtClean="0"/>
              <a:t>should</a:t>
            </a:r>
            <a:r>
              <a:rPr lang="de-DE" dirty="0" smtClean="0"/>
              <a:t> </a:t>
            </a:r>
            <a:r>
              <a:rPr lang="de-DE" dirty="0" err="1" smtClean="0"/>
              <a:t>be</a:t>
            </a:r>
            <a:r>
              <a:rPr lang="de-DE" dirty="0" smtClean="0"/>
              <a:t> </a:t>
            </a:r>
            <a:r>
              <a:rPr lang="de-DE" dirty="0" err="1" smtClean="0"/>
              <a:t>normalized</a:t>
            </a:r>
            <a:r>
              <a:rPr lang="de-DE" dirty="0" smtClean="0"/>
              <a:t> </a:t>
            </a:r>
            <a:r>
              <a:rPr lang="de-DE" dirty="0" err="1" smtClean="0"/>
              <a:t>by</a:t>
            </a:r>
            <a:r>
              <a:rPr lang="de-DE" dirty="0" smtClean="0"/>
              <a:t> a </a:t>
            </a:r>
            <a:r>
              <a:rPr lang="de-DE" dirty="0" err="1" smtClean="0"/>
              <a:t>mean</a:t>
            </a:r>
            <a:r>
              <a:rPr lang="de-DE" dirty="0" smtClean="0"/>
              <a:t> </a:t>
            </a:r>
            <a:r>
              <a:rPr lang="de-DE" dirty="0" err="1" smtClean="0"/>
              <a:t>temperature</a:t>
            </a:r>
            <a:r>
              <a:rPr lang="de-DE" dirty="0" smtClean="0"/>
              <a:t> </a:t>
            </a:r>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67</a:t>
            </a:fld>
            <a:endParaRPr lang="de-DE" dirty="0"/>
          </a:p>
        </p:txBody>
      </p:sp>
    </p:spTree>
    <p:extLst>
      <p:ext uri="{BB962C8B-B14F-4D97-AF65-F5344CB8AC3E}">
        <p14:creationId xmlns:p14="http://schemas.microsoft.com/office/powerpoint/2010/main" val="4182268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Normalization</a:t>
            </a:r>
            <a:r>
              <a:rPr lang="de-DE" dirty="0" smtClean="0"/>
              <a:t> – Input </a:t>
            </a:r>
            <a:r>
              <a:rPr lang="de-DE" dirty="0" err="1" smtClean="0"/>
              <a:t>data</a:t>
            </a:r>
            <a:r>
              <a:rPr lang="de-DE" dirty="0" smtClean="0"/>
              <a:t> </a:t>
            </a:r>
            <a:endParaRPr lang="de-DE" dirty="0"/>
          </a:p>
        </p:txBody>
      </p:sp>
      <p:sp>
        <p:nvSpPr>
          <p:cNvPr id="3" name="Inhaltsplatzhalter 2"/>
          <p:cNvSpPr>
            <a:spLocks noGrp="1"/>
          </p:cNvSpPr>
          <p:nvPr>
            <p:ph idx="4294967295"/>
          </p:nvPr>
        </p:nvSpPr>
        <p:spPr>
          <a:xfrm>
            <a:off x="571501" y="1524000"/>
            <a:ext cx="8064500" cy="4343400"/>
          </a:xfrm>
        </p:spPr>
        <p:txBody>
          <a:bodyPr/>
          <a:lstStyle/>
          <a:p>
            <a:pPr marL="0" indent="0">
              <a:buNone/>
            </a:pPr>
            <a:endParaRPr lang="de-DE"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03" y="2083978"/>
            <a:ext cx="4296720" cy="322131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39" y="2081847"/>
            <a:ext cx="4299562" cy="3223442"/>
          </a:xfrm>
          <a:prstGeom prst="rect">
            <a:avLst/>
          </a:prstGeom>
        </p:spPr>
      </p:pic>
      <p:sp>
        <p:nvSpPr>
          <p:cNvPr id="6" name="Foliennummernplatzhalter 5"/>
          <p:cNvSpPr>
            <a:spLocks noGrp="1"/>
          </p:cNvSpPr>
          <p:nvPr>
            <p:ph type="sldNum" sz="quarter" idx="11"/>
          </p:nvPr>
        </p:nvSpPr>
        <p:spPr/>
        <p:txBody>
          <a:bodyPr/>
          <a:lstStyle/>
          <a:p>
            <a:r>
              <a:rPr lang="de-DE" smtClean="0"/>
              <a:t> 3 - </a:t>
            </a:r>
            <a:fld id="{DFF34935-8E69-4657-8C0C-1744CA283D5D}" type="slidenum">
              <a:rPr lang="de-DE" smtClean="0"/>
              <a:pPr/>
              <a:t>68</a:t>
            </a:fld>
            <a:endParaRPr lang="de-DE" dirty="0"/>
          </a:p>
        </p:txBody>
      </p:sp>
    </p:spTree>
    <p:extLst>
      <p:ext uri="{BB962C8B-B14F-4D97-AF65-F5344CB8AC3E}">
        <p14:creationId xmlns:p14="http://schemas.microsoft.com/office/powerpoint/2010/main" val="29825690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lstStyle/>
              <a:p>
                <a:endParaRPr lang="de-DE" dirty="0" smtClean="0"/>
              </a:p>
              <a:p>
                <a:r>
                  <a:rPr lang="de-DE" dirty="0" smtClean="0"/>
                  <a:t>The </a:t>
                </a:r>
                <a:r>
                  <a:rPr lang="de-DE" dirty="0" err="1" smtClean="0"/>
                  <a:t>plots</a:t>
                </a:r>
                <a:r>
                  <a:rPr lang="de-DE" dirty="0" smtClean="0"/>
                  <a:t> in </a:t>
                </a:r>
                <a:r>
                  <a:rPr lang="de-DE" dirty="0" err="1" smtClean="0"/>
                  <a:t>the</a:t>
                </a:r>
                <a:r>
                  <a:rPr lang="de-DE" dirty="0" smtClean="0"/>
                  <a:t> </a:t>
                </a:r>
                <a:r>
                  <a:rPr lang="de-DE" dirty="0" err="1" smtClean="0"/>
                  <a:t>slide</a:t>
                </a:r>
                <a:r>
                  <a:rPr lang="de-DE" dirty="0" smtClean="0"/>
                  <a:t> </a:t>
                </a:r>
                <a:r>
                  <a:rPr lang="de-DE" dirty="0" err="1" smtClean="0"/>
                  <a:t>before</a:t>
                </a:r>
                <a:r>
                  <a:rPr lang="de-DE" dirty="0" smtClean="0"/>
                  <a:t> </a:t>
                </a:r>
                <a:r>
                  <a:rPr lang="de-DE" dirty="0" err="1" smtClean="0"/>
                  <a:t>were</a:t>
                </a:r>
                <a:r>
                  <a:rPr lang="de-DE" dirty="0" smtClean="0"/>
                  <a:t> </a:t>
                </a:r>
                <a:r>
                  <a:rPr lang="de-DE" dirty="0" err="1" smtClean="0"/>
                  <a:t>obtained</a:t>
                </a:r>
                <a:r>
                  <a:rPr lang="de-DE" dirty="0" smtClean="0"/>
                  <a:t> </a:t>
                </a:r>
                <a:r>
                  <a:rPr lang="de-DE" dirty="0" err="1" smtClean="0"/>
                  <a:t>by</a:t>
                </a:r>
                <a:r>
                  <a:rPr lang="de-DE" dirty="0" smtClean="0"/>
                  <a:t> </a:t>
                </a:r>
                <a:r>
                  <a:rPr lang="de-DE" dirty="0" err="1" smtClean="0"/>
                  <a:t>fitting</a:t>
                </a:r>
                <a:r>
                  <a:rPr lang="de-DE" dirty="0" smtClean="0"/>
                  <a:t> a </a:t>
                </a:r>
                <a:r>
                  <a:rPr lang="de-DE" dirty="0" err="1" smtClean="0"/>
                  <a:t>regression</a:t>
                </a:r>
                <a:r>
                  <a:rPr lang="de-DE" dirty="0" smtClean="0"/>
                  <a:t> </a:t>
                </a:r>
                <a:r>
                  <a:rPr lang="de-DE" dirty="0" err="1" smtClean="0"/>
                  <a:t>based</a:t>
                </a:r>
                <a:r>
                  <a:rPr lang="de-DE" dirty="0" smtClean="0"/>
                  <a:t> on </a:t>
                </a:r>
                <a:r>
                  <a:rPr lang="de-DE" dirty="0" err="1" smtClean="0"/>
                  <a:t>the</a:t>
                </a:r>
                <a:r>
                  <a:rPr lang="de-DE" dirty="0" smtClean="0"/>
                  <a:t> simple </a:t>
                </a:r>
                <a:r>
                  <a:rPr lang="de-DE" dirty="0" err="1" smtClean="0"/>
                  <a:t>polynomial</a:t>
                </a:r>
                <a:r>
                  <a:rPr lang="de-DE" dirty="0" smtClean="0"/>
                  <a:t> </a:t>
                </a:r>
                <a:r>
                  <a:rPr lang="de-DE" dirty="0" err="1" smtClean="0"/>
                  <a:t>basis</a:t>
                </a:r>
                <a:r>
                  <a:rPr lang="de-DE" dirty="0" smtClean="0"/>
                  <a:t> </a:t>
                </a:r>
                <a:r>
                  <a:rPr lang="de-DE" dirty="0" err="1" smtClean="0"/>
                  <a:t>to</a:t>
                </a:r>
                <a:r>
                  <a:rPr lang="de-DE" dirty="0" smtClean="0"/>
                  <a:t> </a:t>
                </a:r>
                <a:r>
                  <a:rPr lang="de-DE" dirty="0" err="1" smtClean="0"/>
                  <a:t>the</a:t>
                </a:r>
                <a:r>
                  <a:rPr lang="de-DE" dirty="0" smtClean="0"/>
                  <a:t> </a:t>
                </a:r>
                <a:r>
                  <a:rPr lang="de-DE" dirty="0" err="1" smtClean="0"/>
                  <a:t>data</a:t>
                </a:r>
                <a:r>
                  <a:rPr lang="de-DE" dirty="0" smtClean="0"/>
                  <a:t> </a:t>
                </a:r>
                <a:r>
                  <a:rPr lang="de-DE" dirty="0" err="1" smtClean="0"/>
                  <a:t>points</a:t>
                </a:r>
                <a:r>
                  <a:rPr lang="de-DE" dirty="0" smtClean="0"/>
                  <a:t>. The </a:t>
                </a:r>
                <a:r>
                  <a:rPr lang="de-DE" dirty="0" err="1" smtClean="0"/>
                  <a:t>basis</a:t>
                </a:r>
                <a:r>
                  <a:rPr lang="de-DE" dirty="0" smtClean="0"/>
                  <a:t> </a:t>
                </a:r>
                <a:r>
                  <a:rPr lang="de-DE" dirty="0" err="1" smtClean="0"/>
                  <a:t>functions</a:t>
                </a:r>
                <a:r>
                  <a:rPr lang="de-DE" dirty="0" smtClean="0"/>
                  <a:t> in </a:t>
                </a:r>
                <a:r>
                  <a:rPr lang="de-DE" dirty="0" err="1" smtClean="0"/>
                  <a:t>this</a:t>
                </a:r>
                <a:r>
                  <a:rPr lang="de-DE" dirty="0" smtClean="0"/>
                  <a:t> </a:t>
                </a:r>
                <a:r>
                  <a:rPr lang="de-DE" dirty="0" err="1" smtClean="0"/>
                  <a:t>example</a:t>
                </a:r>
                <a:r>
                  <a:rPr lang="de-DE" dirty="0" smtClean="0"/>
                  <a:t> </a:t>
                </a:r>
                <a:r>
                  <a:rPr lang="de-DE" dirty="0" err="1" smtClean="0"/>
                  <a:t>are</a:t>
                </a:r>
                <a:endParaRPr lang="de-DE" dirty="0" smtClean="0"/>
              </a:p>
              <a:p>
                <a:endParaRPr lang="de-DE" dirty="0" smtClean="0"/>
              </a:p>
              <a:p>
                <a:pPr/>
                <a14:m>
                  <m:oMathPara xmlns:m="http://schemas.openxmlformats.org/officeDocument/2006/math">
                    <m:oMathParaPr>
                      <m:jc m:val="centerGroup"/>
                    </m:oMathParaPr>
                    <m:oMath xmlns:m="http://schemas.openxmlformats.org/officeDocument/2006/math">
                      <m:m>
                        <m:mPr>
                          <m:mcs>
                            <m:mc>
                              <m:mcPr>
                                <m:count m:val="4"/>
                                <m:mcJc m:val="center"/>
                              </m:mcPr>
                            </m:mc>
                          </m:mcs>
                          <m:ctrlPr>
                            <a:rPr lang="de-DE" b="0" i="1" smtClean="0">
                              <a:latin typeface="Cambria Math" panose="02040503050406030204" pitchFamily="18" charset="0"/>
                            </a:rPr>
                          </m:ctrlPr>
                        </m:mPr>
                        <m:mr>
                          <m:e>
                            <m:r>
                              <m:rPr>
                                <m:brk m:alnAt="7"/>
                              </m:rPr>
                              <a:rPr lang="de-DE" b="0" i="1" smtClean="0">
                                <a:latin typeface="Cambria Math" panose="02040503050406030204" pitchFamily="18" charset="0"/>
                              </a:rPr>
                              <m:t>1</m:t>
                            </m:r>
                          </m:e>
                          <m:e>
                            <m:r>
                              <a:rPr lang="de-DE" b="0" i="1" smtClean="0">
                                <a:latin typeface="Cambria Math" panose="02040503050406030204" pitchFamily="18" charset="0"/>
                              </a:rPr>
                              <m:t>𝑥</m:t>
                            </m:r>
                          </m:e>
                          <m:e>
                            <m:r>
                              <a:rPr lang="de-DE" b="0" i="1" smtClean="0">
                                <a:latin typeface="Cambria Math" panose="02040503050406030204" pitchFamily="18" charset="0"/>
                              </a:rPr>
                              <m:t>𝑥</m:t>
                            </m:r>
                          </m:e>
                          <m:e>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2</m:t>
                                </m:r>
                              </m:sup>
                            </m:sSup>
                          </m:e>
                        </m:mr>
                      </m:m>
                    </m:oMath>
                  </m:oMathPara>
                </a14:m>
                <a:endParaRPr lang="de-DE" dirty="0" smtClean="0"/>
              </a:p>
              <a:p>
                <a:endParaRPr lang="de-DE" dirty="0"/>
              </a:p>
              <a:p>
                <a:r>
                  <a:rPr lang="de-DE" dirty="0" smtClean="0"/>
                  <a:t>This </a:t>
                </a:r>
                <a:r>
                  <a:rPr lang="de-DE" dirty="0" err="1" smtClean="0"/>
                  <a:t>leads</a:t>
                </a:r>
                <a:r>
                  <a:rPr lang="de-DE" dirty="0" smtClean="0"/>
                  <a:t> </a:t>
                </a:r>
                <a:r>
                  <a:rPr lang="de-DE" dirty="0" err="1" smtClean="0"/>
                  <a:t>to</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a:t>
                </a:r>
                <a:r>
                  <a:rPr lang="de-DE" dirty="0" smtClean="0"/>
                  <a:t> design </a:t>
                </a:r>
                <a:r>
                  <a:rPr lang="de-DE" dirty="0" err="1" smtClean="0"/>
                  <a:t>matrix</a:t>
                </a:r>
                <a:r>
                  <a:rPr lang="de-DE" dirty="0" smtClean="0"/>
                  <a:t> </a:t>
                </a:r>
                <a:r>
                  <a:rPr lang="de-DE" dirty="0" err="1" smtClean="0"/>
                  <a:t>becomes</a:t>
                </a:r>
                <a:r>
                  <a:rPr lang="de-DE" dirty="0" smtClean="0"/>
                  <a:t> </a:t>
                </a:r>
                <a:r>
                  <a:rPr lang="de-DE" dirty="0" err="1" smtClean="0"/>
                  <a:t>ill-conditioned</a:t>
                </a:r>
                <a:r>
                  <a:rPr lang="de-DE" dirty="0" smtClean="0"/>
                  <a:t> </a:t>
                </a:r>
                <a:r>
                  <a:rPr lang="de-DE" dirty="0" err="1" smtClean="0"/>
                  <a:t>very</a:t>
                </a:r>
                <a:r>
                  <a:rPr lang="de-DE" dirty="0" smtClean="0"/>
                  <a:t> fast </a:t>
                </a:r>
                <a:r>
                  <a:rPr lang="de-DE" dirty="0" err="1" smtClean="0"/>
                  <a:t>for</a:t>
                </a:r>
                <a:r>
                  <a:rPr lang="de-DE" dirty="0" smtClean="0"/>
                  <a:t> large </a:t>
                </a:r>
                <a:r>
                  <a:rPr lang="de-DE" dirty="0" err="1" smtClean="0"/>
                  <a:t>input</a:t>
                </a:r>
                <a:r>
                  <a:rPr lang="de-DE" dirty="0" smtClean="0"/>
                  <a:t> </a:t>
                </a:r>
                <a:r>
                  <a:rPr lang="de-DE" dirty="0" err="1" smtClean="0"/>
                  <a:t>data</a:t>
                </a:r>
                <a:r>
                  <a:rPr lang="de-DE" dirty="0" smtClean="0"/>
                  <a:t>. </a:t>
                </a:r>
                <a:r>
                  <a:rPr lang="de-DE" dirty="0" err="1" smtClean="0"/>
                  <a:t>It</a:t>
                </a:r>
                <a:r>
                  <a:rPr lang="de-DE" dirty="0" smtClean="0"/>
                  <a:t> </a:t>
                </a:r>
                <a:r>
                  <a:rPr lang="de-DE" dirty="0" err="1" smtClean="0"/>
                  <a:t>results</a:t>
                </a:r>
                <a:r>
                  <a:rPr lang="de-DE" dirty="0" smtClean="0"/>
                  <a:t> </a:t>
                </a:r>
                <a:r>
                  <a:rPr lang="de-DE" dirty="0" err="1" smtClean="0"/>
                  <a:t>from</a:t>
                </a:r>
                <a:r>
                  <a:rPr lang="de-DE" dirty="0" smtClean="0"/>
                  <a:t> </a:t>
                </a:r>
                <a:r>
                  <a:rPr lang="de-DE" dirty="0" err="1" smtClean="0"/>
                  <a:t>the</a:t>
                </a:r>
                <a:r>
                  <a:rPr lang="de-DE" dirty="0" smtClean="0"/>
                  <a:t> </a:t>
                </a:r>
                <a:r>
                  <a:rPr lang="de-DE" dirty="0" err="1" smtClean="0"/>
                  <a:t>polynomials</a:t>
                </a:r>
                <a:r>
                  <a:rPr lang="de-DE" dirty="0" smtClean="0"/>
                  <a:t> </a:t>
                </a:r>
                <a:r>
                  <a:rPr lang="de-DE" dirty="0" err="1" smtClean="0"/>
                  <a:t>which</a:t>
                </a:r>
                <a:r>
                  <a:rPr lang="de-DE" dirty="0" smtClean="0"/>
                  <a:t> </a:t>
                </a:r>
                <a:r>
                  <a:rPr lang="de-DE" dirty="0" err="1" smtClean="0"/>
                  <a:t>lead</a:t>
                </a:r>
                <a:r>
                  <a:rPr lang="de-DE" dirty="0" smtClean="0"/>
                  <a:t> </a:t>
                </a:r>
                <a:r>
                  <a:rPr lang="de-DE" dirty="0" err="1" smtClean="0"/>
                  <a:t>to</a:t>
                </a:r>
                <a:r>
                  <a:rPr lang="de-DE" dirty="0" smtClean="0"/>
                  <a:t> a design </a:t>
                </a:r>
                <a:r>
                  <a:rPr lang="de-DE" dirty="0" err="1" smtClean="0"/>
                  <a:t>matrix</a:t>
                </a:r>
                <a:r>
                  <a:rPr lang="de-DE" dirty="0" smtClean="0"/>
                  <a:t> (</a:t>
                </a:r>
                <a:r>
                  <a:rPr lang="de-DE" dirty="0" err="1" smtClean="0"/>
                  <a:t>depicted</a:t>
                </a:r>
                <a:r>
                  <a:rPr lang="de-DE" dirty="0" smtClean="0"/>
                  <a:t> </a:t>
                </a:r>
                <a:r>
                  <a:rPr lang="de-DE" dirty="0" err="1" smtClean="0"/>
                  <a:t>for</a:t>
                </a:r>
                <a:r>
                  <a:rPr lang="de-DE" dirty="0" smtClean="0"/>
                  <a:t> x = 1000 </a:t>
                </a:r>
                <a:r>
                  <a:rPr lang="de-DE" dirty="0" err="1" smtClean="0"/>
                  <a:t>and</a:t>
                </a:r>
                <a:r>
                  <a:rPr lang="de-DE" dirty="0" smtClean="0"/>
                  <a:t> 1001) </a:t>
                </a:r>
                <a:r>
                  <a:rPr lang="de-DE" dirty="0" err="1" smtClean="0"/>
                  <a:t>of</a:t>
                </a:r>
                <a:r>
                  <a:rPr lang="de-DE" dirty="0" smtClean="0"/>
                  <a:t> </a:t>
                </a:r>
              </a:p>
              <a:p>
                <a:endParaRPr lang="de-DE" dirty="0" smtClean="0"/>
              </a:p>
              <a:p>
                <a:pPr/>
                <a14:m>
                  <m:oMathPara xmlns:m="http://schemas.openxmlformats.org/officeDocument/2006/math">
                    <m:oMathParaPr>
                      <m:jc m:val="centerGroup"/>
                    </m:oMathParaPr>
                    <m:oMath xmlns:m="http://schemas.openxmlformats.org/officeDocument/2006/math">
                      <m:d>
                        <m:dPr>
                          <m:begChr m:val="["/>
                          <m:endChr m:val="]"/>
                          <m:ctrlPr>
                            <a:rPr lang="de-DE" i="1" smtClean="0">
                              <a:latin typeface="Cambria Math" panose="02040503050406030204" pitchFamily="18" charset="0"/>
                            </a:rPr>
                          </m:ctrlPr>
                        </m:dPr>
                        <m:e>
                          <m:m>
                            <m:mPr>
                              <m:mcs>
                                <m:mc>
                                  <m:mcPr>
                                    <m:count m:val="4"/>
                                    <m:mcJc m:val="center"/>
                                  </m:mcPr>
                                </m:mc>
                              </m:mcs>
                              <m:ctrlPr>
                                <a:rPr lang="de-DE" b="0" i="1" smtClean="0">
                                  <a:latin typeface="Cambria Math" panose="02040503050406030204" pitchFamily="18" charset="0"/>
                                </a:rPr>
                              </m:ctrlPr>
                            </m:mPr>
                            <m:mr>
                              <m:e>
                                <m:r>
                                  <m:rPr>
                                    <m:brk m:alnAt="7"/>
                                  </m:rPr>
                                  <a:rPr lang="de-DE" b="0" i="1" smtClean="0">
                                    <a:latin typeface="Cambria Math" panose="02040503050406030204" pitchFamily="18" charset="0"/>
                                  </a:rPr>
                                  <m:t>1</m:t>
                                </m:r>
                              </m:e>
                              <m:e>
                                <m:r>
                                  <a:rPr lang="de-DE" b="0" i="1" smtClean="0">
                                    <a:latin typeface="Cambria Math" panose="02040503050406030204" pitchFamily="18" charset="0"/>
                                  </a:rPr>
                                  <m:t>1000</m:t>
                                </m:r>
                              </m:e>
                              <m:e>
                                <m:r>
                                  <a:rPr lang="de-DE" b="0" i="1" smtClean="0">
                                    <a:latin typeface="Cambria Math" panose="02040503050406030204" pitchFamily="18" charset="0"/>
                                  </a:rPr>
                                  <m:t>1000000</m:t>
                                </m:r>
                              </m:e>
                              <m:e>
                                <m:r>
                                  <a:rPr lang="de-DE" b="0" i="1" smtClean="0">
                                    <a:latin typeface="Cambria Math" panose="02040503050406030204" pitchFamily="18" charset="0"/>
                                  </a:rPr>
                                  <m:t>1000000000</m:t>
                                </m:r>
                              </m:e>
                            </m:mr>
                            <m:mr>
                              <m:e>
                                <m:r>
                                  <a:rPr lang="de-DE" b="0" i="1" smtClean="0">
                                    <a:latin typeface="Cambria Math" panose="02040503050406030204" pitchFamily="18" charset="0"/>
                                  </a:rPr>
                                  <m:t>1</m:t>
                                </m:r>
                              </m:e>
                              <m:e>
                                <m:r>
                                  <a:rPr lang="de-DE" b="0" i="1" smtClean="0">
                                    <a:latin typeface="Cambria Math" panose="02040503050406030204" pitchFamily="18" charset="0"/>
                                  </a:rPr>
                                  <m:t>1001</m:t>
                                </m:r>
                              </m:e>
                              <m:e>
                                <m:r>
                                  <a:rPr lang="de-DE" i="1">
                                    <a:latin typeface="Cambria Math" panose="02040503050406030204" pitchFamily="18" charset="0"/>
                                  </a:rPr>
                                  <m:t>1002001</m:t>
                                </m:r>
                              </m:e>
                              <m:e>
                                <m:r>
                                  <a:rPr lang="de-DE" b="0" i="1" smtClean="0">
                                    <a:latin typeface="Cambria Math" panose="02040503050406030204" pitchFamily="18" charset="0"/>
                                  </a:rPr>
                                  <m:t>1003003001</m:t>
                                </m:r>
                              </m:e>
                            </m:mr>
                            <m:mr>
                              <m:e>
                                <m:r>
                                  <a:rPr lang="de-DE" b="0" i="1" smtClean="0">
                                    <a:latin typeface="Cambria Math" panose="02040503050406030204" pitchFamily="18" charset="0"/>
                                  </a:rPr>
                                  <m:t>…</m:t>
                                </m:r>
                              </m:e>
                              <m:e>
                                <m:r>
                                  <a:rPr lang="de-DE" b="0" i="1" smtClean="0">
                                    <a:latin typeface="Cambria Math" panose="02040503050406030204" pitchFamily="18" charset="0"/>
                                  </a:rPr>
                                  <m:t>…</m:t>
                                </m:r>
                              </m:e>
                              <m:e>
                                <m:r>
                                  <a:rPr lang="de-DE" b="0" i="1" smtClean="0">
                                    <a:latin typeface="Cambria Math" panose="02040503050406030204" pitchFamily="18" charset="0"/>
                                  </a:rPr>
                                  <m:t>…</m:t>
                                </m:r>
                              </m:e>
                              <m:e>
                                <m:r>
                                  <a:rPr lang="de-DE" b="0" i="1" smtClean="0">
                                    <a:latin typeface="Cambria Math" panose="02040503050406030204" pitchFamily="18" charset="0"/>
                                  </a:rPr>
                                  <m:t>…</m:t>
                                </m:r>
                              </m:e>
                            </m:mr>
                          </m:m>
                        </m:e>
                      </m:d>
                    </m:oMath>
                  </m:oMathPara>
                </a14:m>
                <a:endParaRPr lang="de-DE" dirty="0" smtClean="0"/>
              </a:p>
              <a:p>
                <a:r>
                  <a:rPr lang="de-DE" dirty="0" err="1" smtClean="0"/>
                  <a:t>Instead</a:t>
                </a:r>
                <a:r>
                  <a:rPr lang="de-DE" dirty="0" smtClean="0"/>
                  <a:t> </a:t>
                </a:r>
                <a:r>
                  <a:rPr lang="de-DE" dirty="0" err="1" smtClean="0"/>
                  <a:t>of</a:t>
                </a:r>
                <a:r>
                  <a:rPr lang="de-DE" dirty="0" smtClean="0"/>
                  <a:t> (</a:t>
                </a:r>
                <a:r>
                  <a:rPr lang="de-DE" dirty="0" err="1" smtClean="0"/>
                  <a:t>depicted</a:t>
                </a:r>
                <a:r>
                  <a:rPr lang="de-DE" dirty="0" smtClean="0"/>
                  <a:t> </a:t>
                </a:r>
                <a:r>
                  <a:rPr lang="de-DE" dirty="0" err="1" smtClean="0"/>
                  <a:t>for</a:t>
                </a:r>
                <a:r>
                  <a:rPr lang="de-DE" dirty="0" smtClean="0"/>
                  <a:t> x = 0 </a:t>
                </a:r>
                <a:r>
                  <a:rPr lang="de-DE" dirty="0" err="1" smtClean="0"/>
                  <a:t>and</a:t>
                </a:r>
                <a:r>
                  <a:rPr lang="de-DE" dirty="0" smtClean="0"/>
                  <a:t> x = 1)</a:t>
                </a:r>
              </a:p>
              <a:p>
                <a:pPr/>
                <a14:m>
                  <m:oMathPara xmlns:m="http://schemas.openxmlformats.org/officeDocument/2006/math">
                    <m:oMathParaPr>
                      <m:jc m:val="centerGroup"/>
                    </m:oMathParaPr>
                    <m:oMath xmlns:m="http://schemas.openxmlformats.org/officeDocument/2006/math">
                      <m:d>
                        <m:dPr>
                          <m:begChr m:val="["/>
                          <m:endChr m:val="]"/>
                          <m:ctrlPr>
                            <a:rPr lang="de-DE" i="1">
                              <a:latin typeface="Cambria Math" panose="02040503050406030204" pitchFamily="18" charset="0"/>
                            </a:rPr>
                          </m:ctrlPr>
                        </m:dPr>
                        <m:e>
                          <m:m>
                            <m:mPr>
                              <m:mcs>
                                <m:mc>
                                  <m:mcPr>
                                    <m:count m:val="4"/>
                                    <m:mcJc m:val="center"/>
                                  </m:mcPr>
                                </m:mc>
                              </m:mcs>
                              <m:ctrlPr>
                                <a:rPr lang="de-DE" i="1">
                                  <a:latin typeface="Cambria Math" panose="02040503050406030204" pitchFamily="18" charset="0"/>
                                </a:rPr>
                              </m:ctrlPr>
                            </m:mPr>
                            <m:mr>
                              <m:e>
                                <m:r>
                                  <m:rPr>
                                    <m:brk m:alnAt="7"/>
                                  </m:rPr>
                                  <a:rPr lang="de-DE" i="1">
                                    <a:latin typeface="Cambria Math" panose="02040503050406030204" pitchFamily="18" charset="0"/>
                                  </a:rPr>
                                  <m:t>1</m:t>
                                </m:r>
                              </m:e>
                              <m:e>
                                <m:r>
                                  <a:rPr lang="de-DE" b="0" i="1" smtClean="0">
                                    <a:latin typeface="Cambria Math" panose="02040503050406030204" pitchFamily="18" charset="0"/>
                                  </a:rPr>
                                  <m:t>0</m:t>
                                </m:r>
                              </m:e>
                              <m:e>
                                <m:r>
                                  <a:rPr lang="de-DE" b="0" i="1" smtClean="0">
                                    <a:latin typeface="Cambria Math" panose="02040503050406030204" pitchFamily="18" charset="0"/>
                                  </a:rPr>
                                  <m:t>0</m:t>
                                </m:r>
                              </m:e>
                              <m:e>
                                <m:r>
                                  <a:rPr lang="de-DE" b="0" i="1" smtClean="0">
                                    <a:latin typeface="Cambria Math" panose="02040503050406030204" pitchFamily="18" charset="0"/>
                                  </a:rPr>
                                  <m:t>0</m:t>
                                </m:r>
                              </m:e>
                            </m:mr>
                            <m:mr>
                              <m:e>
                                <m:r>
                                  <a:rPr lang="de-DE" b="0" i="1" smtClean="0">
                                    <a:latin typeface="Cambria Math" panose="02040503050406030204" pitchFamily="18" charset="0"/>
                                  </a:rPr>
                                  <m:t>1</m:t>
                                </m:r>
                              </m:e>
                              <m:e>
                                <m:r>
                                  <a:rPr lang="de-DE" b="0" i="1" smtClean="0">
                                    <a:latin typeface="Cambria Math" panose="02040503050406030204" pitchFamily="18" charset="0"/>
                                  </a:rPr>
                                  <m:t>1</m:t>
                                </m:r>
                              </m:e>
                              <m:e>
                                <m:r>
                                  <a:rPr lang="de-DE" b="0" i="1" smtClean="0">
                                    <a:latin typeface="Cambria Math" panose="02040503050406030204" pitchFamily="18" charset="0"/>
                                  </a:rPr>
                                  <m:t>1</m:t>
                                </m:r>
                              </m:e>
                              <m:e>
                                <m:r>
                                  <a:rPr lang="de-DE" b="0" i="1" smtClean="0">
                                    <a:latin typeface="Cambria Math" panose="02040503050406030204" pitchFamily="18" charset="0"/>
                                  </a:rPr>
                                  <m:t>1</m:t>
                                </m:r>
                              </m:e>
                            </m:mr>
                          </m:m>
                        </m:e>
                      </m:d>
                    </m:oMath>
                  </m:oMathPara>
                </a14:m>
                <a:endParaRPr lang="de-DE" dirty="0" smtClean="0"/>
              </a:p>
              <a:p>
                <a:endParaRPr lang="de-DE" dirty="0"/>
              </a:p>
              <a:p>
                <a:r>
                  <a:rPr lang="de-DE" dirty="0" smtClean="0"/>
                  <a:t>The </a:t>
                </a:r>
                <a:r>
                  <a:rPr lang="de-DE" dirty="0" err="1" smtClean="0"/>
                  <a:t>latter</a:t>
                </a:r>
                <a:r>
                  <a:rPr lang="de-DE" dirty="0" smtClean="0"/>
                  <a:t> </a:t>
                </a:r>
                <a:r>
                  <a:rPr lang="de-DE" dirty="0" err="1" smtClean="0"/>
                  <a:t>matrix</a:t>
                </a:r>
                <a:r>
                  <a:rPr lang="de-DE" dirty="0" smtClean="0"/>
                  <a:t> </a:t>
                </a:r>
                <a:r>
                  <a:rPr lang="de-DE" dirty="0" err="1" smtClean="0"/>
                  <a:t>is</a:t>
                </a:r>
                <a:r>
                  <a:rPr lang="de-DE" dirty="0" smtClean="0"/>
                  <a:t> </a:t>
                </a:r>
                <a:r>
                  <a:rPr lang="de-DE" dirty="0" err="1" smtClean="0"/>
                  <a:t>far</a:t>
                </a:r>
                <a:r>
                  <a:rPr lang="de-DE" dirty="0" smtClean="0"/>
                  <a:t> </a:t>
                </a:r>
                <a:r>
                  <a:rPr lang="de-DE" dirty="0" err="1" smtClean="0"/>
                  <a:t>easier</a:t>
                </a:r>
                <a:r>
                  <a:rPr lang="de-DE" dirty="0" smtClean="0"/>
                  <a:t> </a:t>
                </a:r>
                <a:r>
                  <a:rPr lang="de-DE" dirty="0" err="1" smtClean="0"/>
                  <a:t>to</a:t>
                </a:r>
                <a:r>
                  <a:rPr lang="de-DE" dirty="0" smtClean="0"/>
                  <a:t> </a:t>
                </a:r>
                <a:r>
                  <a:rPr lang="de-DE" dirty="0" err="1" smtClean="0"/>
                  <a:t>solve</a:t>
                </a:r>
                <a:r>
                  <a:rPr lang="de-DE" dirty="0" smtClean="0"/>
                  <a:t> </a:t>
                </a:r>
                <a:r>
                  <a:rPr lang="de-DE" dirty="0" err="1" smtClean="0"/>
                  <a:t>by</a:t>
                </a:r>
                <a:r>
                  <a:rPr lang="de-DE" dirty="0" smtClean="0"/>
                  <a:t> </a:t>
                </a:r>
                <a:r>
                  <a:rPr lang="de-DE" dirty="0" err="1" smtClean="0"/>
                  <a:t>numeric</a:t>
                </a:r>
                <a:r>
                  <a:rPr lang="de-DE" dirty="0" smtClean="0"/>
                  <a:t> </a:t>
                </a:r>
                <a:r>
                  <a:rPr lang="de-DE" dirty="0" err="1" smtClean="0"/>
                  <a:t>computations</a:t>
                </a:r>
                <a:r>
                  <a:rPr lang="de-DE" dirty="0" smtClean="0"/>
                  <a:t>. The </a:t>
                </a:r>
                <a:r>
                  <a:rPr lang="de-DE" dirty="0" err="1" smtClean="0"/>
                  <a:t>intuition</a:t>
                </a:r>
                <a:r>
                  <a:rPr lang="de-DE" dirty="0" smtClean="0"/>
                  <a:t> </a:t>
                </a:r>
                <a:r>
                  <a:rPr lang="de-DE" dirty="0" err="1" smtClean="0"/>
                  <a:t>behind</a:t>
                </a:r>
                <a:r>
                  <a:rPr lang="de-DE" dirty="0" smtClean="0"/>
                  <a:t> </a:t>
                </a:r>
                <a:r>
                  <a:rPr lang="de-DE" dirty="0" err="1" smtClean="0"/>
                  <a:t>this</a:t>
                </a:r>
                <a:r>
                  <a:rPr lang="de-DE" dirty="0" smtClean="0"/>
                  <a:t> </a:t>
                </a:r>
                <a:r>
                  <a:rPr lang="de-DE" dirty="0" err="1" smtClean="0"/>
                  <a:t>is</a:t>
                </a:r>
                <a:r>
                  <a:rPr lang="de-DE" dirty="0" smtClean="0"/>
                  <a:t> </a:t>
                </a:r>
                <a:r>
                  <a:rPr lang="de-DE" dirty="0" err="1" smtClean="0"/>
                  <a:t>that</a:t>
                </a:r>
                <a:r>
                  <a:rPr lang="de-DE" dirty="0" smtClean="0"/>
                  <a:t> </a:t>
                </a:r>
                <a:r>
                  <a:rPr lang="de-DE" dirty="0" err="1" smtClean="0"/>
                  <a:t>the</a:t>
                </a:r>
                <a:r>
                  <a:rPr lang="de-DE" dirty="0" smtClean="0"/>
                  <a:t> ‚</a:t>
                </a:r>
                <a:r>
                  <a:rPr lang="de-DE" dirty="0" err="1" smtClean="0"/>
                  <a:t>spread</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matrix</a:t>
                </a:r>
                <a:r>
                  <a:rPr lang="de-DE" dirty="0" smtClean="0"/>
                  <a:t> </a:t>
                </a:r>
                <a:r>
                  <a:rPr lang="de-DE" dirty="0" err="1" smtClean="0"/>
                  <a:t>entries</a:t>
                </a:r>
                <a:r>
                  <a:rPr lang="de-DE" dirty="0" smtClean="0"/>
                  <a:t> </a:t>
                </a:r>
                <a:r>
                  <a:rPr lang="de-DE" dirty="0" err="1" smtClean="0"/>
                  <a:t>is</a:t>
                </a:r>
                <a:r>
                  <a:rPr lang="de-DE" dirty="0" smtClean="0"/>
                  <a:t> </a:t>
                </a:r>
                <a:r>
                  <a:rPr lang="de-DE" dirty="0" err="1" smtClean="0"/>
                  <a:t>much</a:t>
                </a:r>
                <a:r>
                  <a:rPr lang="de-DE" dirty="0" smtClean="0"/>
                  <a:t> </a:t>
                </a:r>
                <a:r>
                  <a:rPr lang="de-DE" dirty="0" err="1" smtClean="0"/>
                  <a:t>smaller</a:t>
                </a:r>
                <a:r>
                  <a:rPr lang="de-DE" dirty="0" smtClean="0"/>
                  <a:t>. This </a:t>
                </a:r>
                <a:r>
                  <a:rPr lang="de-DE" dirty="0" err="1" smtClean="0"/>
                  <a:t>helps</a:t>
                </a:r>
                <a:r>
                  <a:rPr lang="de-DE" dirty="0" smtClean="0"/>
                  <a:t> </a:t>
                </a:r>
                <a:r>
                  <a:rPr lang="de-DE" dirty="0" err="1" smtClean="0"/>
                  <a:t>the</a:t>
                </a:r>
                <a:r>
                  <a:rPr lang="de-DE" dirty="0" smtClean="0"/>
                  <a:t> </a:t>
                </a:r>
                <a:r>
                  <a:rPr lang="de-DE" dirty="0" err="1" smtClean="0"/>
                  <a:t>computer</a:t>
                </a:r>
                <a:r>
                  <a:rPr lang="de-DE" dirty="0" smtClean="0"/>
                  <a:t> </a:t>
                </a:r>
                <a:r>
                  <a:rPr lang="de-DE" dirty="0" err="1" smtClean="0"/>
                  <a:t>to</a:t>
                </a:r>
                <a:r>
                  <a:rPr lang="de-DE" dirty="0" smtClean="0"/>
                  <a:t> </a:t>
                </a:r>
                <a:r>
                  <a:rPr lang="de-DE" dirty="0" err="1" smtClean="0"/>
                  <a:t>obtain</a:t>
                </a:r>
                <a:r>
                  <a:rPr lang="de-DE" dirty="0" smtClean="0"/>
                  <a:t> a </a:t>
                </a:r>
                <a:r>
                  <a:rPr lang="de-DE" dirty="0" err="1" smtClean="0"/>
                  <a:t>numerically</a:t>
                </a:r>
                <a:r>
                  <a:rPr lang="de-DE" dirty="0" smtClean="0"/>
                  <a:t> </a:t>
                </a:r>
                <a:r>
                  <a:rPr lang="de-DE" dirty="0" err="1" smtClean="0"/>
                  <a:t>stable</a:t>
                </a:r>
                <a:r>
                  <a:rPr lang="de-DE" dirty="0" smtClean="0"/>
                  <a:t> </a:t>
                </a:r>
                <a:r>
                  <a:rPr lang="de-DE" dirty="0" err="1" smtClean="0"/>
                  <a:t>result</a:t>
                </a:r>
                <a:r>
                  <a:rPr lang="de-DE" dirty="0"/>
                  <a:t> </a:t>
                </a:r>
                <a:r>
                  <a:rPr lang="de-DE" dirty="0" err="1" smtClean="0"/>
                  <a:t>since</a:t>
                </a:r>
                <a:r>
                  <a:rPr lang="de-DE" dirty="0" smtClean="0"/>
                  <a:t> </a:t>
                </a:r>
                <a:r>
                  <a:rPr lang="de-DE" dirty="0" err="1" smtClean="0"/>
                  <a:t>the</a:t>
                </a:r>
                <a:r>
                  <a:rPr lang="de-DE" dirty="0" smtClean="0"/>
                  <a:t> </a:t>
                </a:r>
                <a:r>
                  <a:rPr lang="de-DE" dirty="0" err="1" smtClean="0"/>
                  <a:t>precision</a:t>
                </a:r>
                <a:r>
                  <a:rPr lang="de-DE" dirty="0" smtClean="0"/>
                  <a:t> </a:t>
                </a:r>
                <a:r>
                  <a:rPr lang="de-DE" dirty="0" err="1" smtClean="0"/>
                  <a:t>is</a:t>
                </a:r>
                <a:r>
                  <a:rPr lang="de-DE" dirty="0" smtClean="0"/>
                  <a:t> limited </a:t>
                </a:r>
                <a:r>
                  <a:rPr lang="de-DE" dirty="0" err="1" smtClean="0"/>
                  <a:t>even</a:t>
                </a:r>
                <a:r>
                  <a:rPr lang="de-DE" dirty="0" smtClean="0"/>
                  <a:t> in </a:t>
                </a:r>
                <a:r>
                  <a:rPr lang="de-DE" dirty="0" err="1" smtClean="0"/>
                  <a:t>floating</a:t>
                </a:r>
                <a:r>
                  <a:rPr lang="de-DE" dirty="0" smtClean="0"/>
                  <a:t> </a:t>
                </a:r>
                <a:r>
                  <a:rPr lang="de-DE" dirty="0" err="1" smtClean="0"/>
                  <a:t>point</a:t>
                </a:r>
                <a:r>
                  <a:rPr lang="de-DE" dirty="0" smtClean="0"/>
                  <a:t> </a:t>
                </a:r>
                <a:r>
                  <a:rPr lang="de-DE" dirty="0" err="1" smtClean="0"/>
                  <a:t>operations</a:t>
                </a:r>
                <a:r>
                  <a:rPr lang="de-DE" dirty="0" smtClean="0"/>
                  <a:t>. As a </a:t>
                </a:r>
                <a:r>
                  <a:rPr lang="de-DE" dirty="0" err="1" smtClean="0"/>
                  <a:t>result</a:t>
                </a:r>
                <a:r>
                  <a:rPr lang="de-DE" dirty="0" smtClean="0"/>
                  <a:t> </a:t>
                </a:r>
                <a:r>
                  <a:rPr lang="de-DE" dirty="0" err="1" smtClean="0"/>
                  <a:t>from</a:t>
                </a:r>
                <a:r>
                  <a:rPr lang="de-DE" dirty="0" smtClean="0"/>
                  <a:t> </a:t>
                </a:r>
                <a:r>
                  <a:rPr lang="de-DE" dirty="0" err="1" smtClean="0"/>
                  <a:t>this</a:t>
                </a:r>
                <a:r>
                  <a:rPr lang="de-DE" dirty="0" smtClean="0"/>
                  <a:t>, </a:t>
                </a:r>
                <a:r>
                  <a:rPr lang="de-DE" dirty="0" err="1" smtClean="0"/>
                  <a:t>the</a:t>
                </a:r>
                <a:r>
                  <a:rPr lang="de-DE" dirty="0" smtClean="0"/>
                  <a:t> </a:t>
                </a:r>
                <a:r>
                  <a:rPr lang="de-DE" dirty="0" err="1" smtClean="0"/>
                  <a:t>maximum</a:t>
                </a:r>
                <a:r>
                  <a:rPr lang="de-DE" dirty="0" smtClean="0"/>
                  <a:t> ‚</a:t>
                </a:r>
                <a:r>
                  <a:rPr lang="de-DE" dirty="0" err="1" smtClean="0"/>
                  <a:t>spread</a:t>
                </a:r>
                <a:r>
                  <a:rPr lang="de-DE" dirty="0" smtClean="0"/>
                  <a:t>‘ </a:t>
                </a:r>
                <a:r>
                  <a:rPr lang="de-DE" dirty="0" err="1" smtClean="0"/>
                  <a:t>leading</a:t>
                </a:r>
                <a:r>
                  <a:rPr lang="de-DE" dirty="0" smtClean="0"/>
                  <a:t> </a:t>
                </a:r>
                <a:r>
                  <a:rPr lang="de-DE" dirty="0" err="1" smtClean="0"/>
                  <a:t>to</a:t>
                </a:r>
                <a:r>
                  <a:rPr lang="de-DE" dirty="0" smtClean="0"/>
                  <a:t> </a:t>
                </a:r>
                <a:r>
                  <a:rPr lang="de-DE" dirty="0" err="1" smtClean="0"/>
                  <a:t>reliable</a:t>
                </a:r>
                <a:r>
                  <a:rPr lang="de-DE" dirty="0" smtClean="0"/>
                  <a:t> </a:t>
                </a:r>
                <a:r>
                  <a:rPr lang="de-DE" dirty="0" err="1" smtClean="0"/>
                  <a:t>results</a:t>
                </a:r>
                <a:r>
                  <a:rPr lang="de-DE" dirty="0" smtClean="0"/>
                  <a:t> </a:t>
                </a:r>
                <a:r>
                  <a:rPr lang="de-DE" dirty="0" err="1" smtClean="0"/>
                  <a:t>is</a:t>
                </a:r>
                <a:r>
                  <a:rPr lang="de-DE" dirty="0" smtClean="0"/>
                  <a:t> </a:t>
                </a:r>
                <a:r>
                  <a:rPr lang="de-DE" dirty="0" err="1" smtClean="0"/>
                  <a:t>depending</a:t>
                </a:r>
                <a:r>
                  <a:rPr lang="de-DE" dirty="0" smtClean="0"/>
                  <a:t> on </a:t>
                </a:r>
                <a:r>
                  <a:rPr lang="de-DE" dirty="0" err="1" smtClean="0"/>
                  <a:t>the</a:t>
                </a:r>
                <a:r>
                  <a:rPr lang="de-DE" dirty="0" smtClean="0"/>
                  <a:t> </a:t>
                </a:r>
                <a:r>
                  <a:rPr lang="de-DE" dirty="0" err="1" smtClean="0"/>
                  <a:t>available</a:t>
                </a:r>
                <a:r>
                  <a:rPr lang="de-DE" dirty="0" smtClean="0"/>
                  <a:t> </a:t>
                </a:r>
                <a:r>
                  <a:rPr lang="de-DE" dirty="0" err="1" smtClean="0"/>
                  <a:t>computation</a:t>
                </a:r>
                <a:r>
                  <a:rPr lang="de-DE" dirty="0" smtClean="0"/>
                  <a:t> </a:t>
                </a:r>
                <a:r>
                  <a:rPr lang="de-DE" dirty="0" err="1" smtClean="0"/>
                  <a:t>precision</a:t>
                </a:r>
                <a:r>
                  <a:rPr lang="de-DE" dirty="0" smtClean="0"/>
                  <a:t>. This </a:t>
                </a:r>
                <a:r>
                  <a:rPr lang="de-DE" dirty="0" err="1" smtClean="0"/>
                  <a:t>is</a:t>
                </a:r>
                <a:r>
                  <a:rPr lang="de-DE" dirty="0" smtClean="0"/>
                  <a:t> </a:t>
                </a:r>
                <a:r>
                  <a:rPr lang="de-DE" dirty="0" err="1" smtClean="0"/>
                  <a:t>much</a:t>
                </a:r>
                <a:r>
                  <a:rPr lang="de-DE" dirty="0" smtClean="0"/>
                  <a:t> </a:t>
                </a:r>
                <a:r>
                  <a:rPr lang="de-DE" dirty="0" err="1" smtClean="0"/>
                  <a:t>more</a:t>
                </a:r>
                <a:r>
                  <a:rPr lang="de-DE" dirty="0" smtClean="0"/>
                  <a:t> </a:t>
                </a:r>
                <a:r>
                  <a:rPr lang="de-DE" dirty="0" err="1" smtClean="0"/>
                  <a:t>critical</a:t>
                </a:r>
                <a:r>
                  <a:rPr lang="de-DE" dirty="0" smtClean="0"/>
                  <a:t> on </a:t>
                </a:r>
                <a:r>
                  <a:rPr lang="de-DE" dirty="0" err="1" smtClean="0"/>
                  <a:t>embedded</a:t>
                </a:r>
                <a:r>
                  <a:rPr lang="de-DE" dirty="0"/>
                  <a:t> </a:t>
                </a:r>
                <a:r>
                  <a:rPr lang="de-DE" dirty="0" err="1" smtClean="0"/>
                  <a:t>hardware</a:t>
                </a:r>
                <a:r>
                  <a:rPr lang="de-DE" dirty="0" smtClean="0"/>
                  <a:t>. </a:t>
                </a:r>
                <a:endParaRPr lang="de-DE"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a:blip r:embed="rId2"/>
                <a:stretch>
                  <a:fillRect l="-225"/>
                </a:stretch>
              </a:blipFill>
            </p:spPr>
            <p:txBody>
              <a:bodyPr/>
              <a:lstStyle/>
              <a:p>
                <a:r>
                  <a:rPr lang="de-DE">
                    <a:noFill/>
                  </a:rPr>
                  <a:t> </a:t>
                </a:r>
              </a:p>
            </p:txBody>
          </p:sp>
        </mc:Fallback>
      </mc:AlternateContent>
      <p:sp>
        <p:nvSpPr>
          <p:cNvPr id="3" name="Foliennummernplatzhalter 2"/>
          <p:cNvSpPr>
            <a:spLocks noGrp="1"/>
          </p:cNvSpPr>
          <p:nvPr>
            <p:ph type="sldNum" sz="quarter" idx="4"/>
          </p:nvPr>
        </p:nvSpPr>
        <p:spPr/>
        <p:txBody>
          <a:bodyPr/>
          <a:lstStyle/>
          <a:p>
            <a:r>
              <a:rPr lang="de-DE" smtClean="0"/>
              <a:t>3 - </a:t>
            </a:r>
            <a:fld id="{DFF34935-8E69-4657-8C0C-1744CA283D5D}" type="slidenum">
              <a:rPr lang="de-DE" smtClean="0"/>
              <a:pPr/>
              <a:t>69</a:t>
            </a:fld>
            <a:endParaRPr lang="de-DE" dirty="0"/>
          </a:p>
        </p:txBody>
      </p:sp>
    </p:spTree>
    <p:extLst>
      <p:ext uri="{BB962C8B-B14F-4D97-AF65-F5344CB8AC3E}">
        <p14:creationId xmlns:p14="http://schemas.microsoft.com/office/powerpoint/2010/main" val="206210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Motivation – Algorithms in Machine Learning</a:t>
            </a:r>
            <a:endParaRPr lang="de-DE" dirty="0"/>
          </a:p>
        </p:txBody>
      </p:sp>
      <p:sp>
        <p:nvSpPr>
          <p:cNvPr id="3" name="Inhaltsplatzhalter 2"/>
          <p:cNvSpPr>
            <a:spLocks noGrp="1"/>
          </p:cNvSpPr>
          <p:nvPr>
            <p:ph idx="4294967295"/>
          </p:nvPr>
        </p:nvSpPr>
        <p:spPr>
          <a:xfrm>
            <a:off x="1079500" y="2205038"/>
            <a:ext cx="8064500" cy="4343400"/>
          </a:xfrm>
        </p:spPr>
        <p:txBody>
          <a:bodyPr/>
          <a:lstStyle/>
          <a:p>
            <a:pPr marL="0" indent="0" algn="ctr">
              <a:buNone/>
            </a:pPr>
            <a:r>
              <a:rPr lang="en-US" dirty="0" smtClean="0"/>
              <a:t> </a:t>
            </a:r>
            <a:endParaRPr lang="en-US" dirty="0"/>
          </a:p>
        </p:txBody>
      </p:sp>
      <p:graphicFrame>
        <p:nvGraphicFramePr>
          <p:cNvPr id="4" name="Diagramm 3"/>
          <p:cNvGraphicFramePr/>
          <p:nvPr>
            <p:extLst>
              <p:ext uri="{D42A27DB-BD31-4B8C-83A1-F6EECF244321}">
                <p14:modId xmlns:p14="http://schemas.microsoft.com/office/powerpoint/2010/main" val="1782278691"/>
              </p:ext>
            </p:extLst>
          </p:nvPr>
        </p:nvGraphicFramePr>
        <p:xfrm>
          <a:off x="669217" y="1613024"/>
          <a:ext cx="7776864"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extLst/>
          </p:nvPr>
        </p:nvGraphicFramePr>
        <p:xfrm>
          <a:off x="669217" y="1340768"/>
          <a:ext cx="7776864"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hteck 5"/>
          <p:cNvSpPr/>
          <p:nvPr/>
        </p:nvSpPr>
        <p:spPr bwMode="auto">
          <a:xfrm>
            <a:off x="689582" y="2519443"/>
            <a:ext cx="2382614" cy="2542448"/>
          </a:xfrm>
          <a:prstGeom prst="rect">
            <a:avLst/>
          </a:prstGeom>
          <a:noFill/>
          <a:ln w="38100" algn="ctr">
            <a:solidFill>
              <a:srgbClr val="FF0000"/>
            </a:solidFill>
            <a:round/>
            <a:headEnd/>
            <a:tailEnd/>
          </a:ln>
        </p:spPr>
        <p:txBody>
          <a:bodyPr rtlCol="0" anchor="ctr"/>
          <a:lstStyle/>
          <a:p>
            <a:pPr algn="ctr"/>
            <a:endParaRPr lang="de-DE"/>
          </a:p>
        </p:txBody>
      </p:sp>
      <p:grpSp>
        <p:nvGrpSpPr>
          <p:cNvPr id="42" name="Gruppieren 41"/>
          <p:cNvGrpSpPr/>
          <p:nvPr/>
        </p:nvGrpSpPr>
        <p:grpSpPr>
          <a:xfrm>
            <a:off x="1131238" y="5233782"/>
            <a:ext cx="1467650" cy="1363570"/>
            <a:chOff x="476108" y="5905612"/>
            <a:chExt cx="2179166" cy="2024628"/>
          </a:xfrm>
        </p:grpSpPr>
        <p:grpSp>
          <p:nvGrpSpPr>
            <p:cNvPr id="7" name="Gruppieren 6"/>
            <p:cNvGrpSpPr/>
            <p:nvPr/>
          </p:nvGrpSpPr>
          <p:grpSpPr>
            <a:xfrm>
              <a:off x="476108" y="5905612"/>
              <a:ext cx="2179166" cy="2024628"/>
              <a:chOff x="1024682" y="2363366"/>
              <a:chExt cx="3549600" cy="3297882"/>
            </a:xfrm>
          </p:grpSpPr>
          <p:sp>
            <p:nvSpPr>
              <p:cNvPr id="9" name="Ellipse 8"/>
              <p:cNvSpPr/>
              <p:nvPr/>
            </p:nvSpPr>
            <p:spPr bwMode="auto">
              <a:xfrm>
                <a:off x="1873067" y="4480945"/>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1" name="Ellipse 10"/>
              <p:cNvSpPr/>
              <p:nvPr/>
            </p:nvSpPr>
            <p:spPr bwMode="auto">
              <a:xfrm>
                <a:off x="2729748" y="4136116"/>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2" name="Ellipse 11"/>
              <p:cNvSpPr/>
              <p:nvPr/>
            </p:nvSpPr>
            <p:spPr bwMode="auto">
              <a:xfrm>
                <a:off x="1490144" y="5192903"/>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13" name="Gerade Verbindung mit Pfeil 12"/>
              <p:cNvCxnSpPr/>
              <p:nvPr/>
            </p:nvCxnSpPr>
            <p:spPr bwMode="auto">
              <a:xfrm>
                <a:off x="1045890" y="2363366"/>
                <a:ext cx="0" cy="3297882"/>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14" name="Gerade Verbindung mit Pfeil 13"/>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5" name="Ellipse 14"/>
              <p:cNvSpPr/>
              <p:nvPr/>
            </p:nvSpPr>
            <p:spPr bwMode="auto">
              <a:xfrm>
                <a:off x="3284108" y="3628493"/>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20" name="Gerader Verbinder 19"/>
              <p:cNvCxnSpPr/>
              <p:nvPr/>
            </p:nvCxnSpPr>
            <p:spPr bwMode="auto">
              <a:xfrm flipV="1">
                <a:off x="1036078" y="3150116"/>
                <a:ext cx="2781814" cy="249409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1" name="Ellipse 20"/>
            <p:cNvSpPr/>
            <p:nvPr/>
          </p:nvSpPr>
          <p:spPr bwMode="auto">
            <a:xfrm>
              <a:off x="1506211" y="6746761"/>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3" name="Ellipse 22"/>
            <p:cNvSpPr/>
            <p:nvPr/>
          </p:nvSpPr>
          <p:spPr bwMode="auto">
            <a:xfrm>
              <a:off x="1906159" y="6404166"/>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4" name="Ellipse 23"/>
            <p:cNvSpPr/>
            <p:nvPr/>
          </p:nvSpPr>
          <p:spPr bwMode="auto">
            <a:xfrm>
              <a:off x="1228451" y="7084972"/>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5" name="Ellipse 24"/>
            <p:cNvSpPr/>
            <p:nvPr/>
          </p:nvSpPr>
          <p:spPr bwMode="auto">
            <a:xfrm>
              <a:off x="829457" y="7396722"/>
              <a:ext cx="132621" cy="132621"/>
            </a:xfrm>
            <a:prstGeom prst="ellipse">
              <a:avLst/>
            </a:prstGeom>
            <a:solidFill>
              <a:srgbClr val="000000"/>
            </a:solidFill>
            <a:ln w="9525" algn="ctr">
              <a:noFill/>
              <a:round/>
              <a:headEnd/>
              <a:tailEnd/>
            </a:ln>
          </p:spPr>
          <p:txBody>
            <a:bodyPr rtlCol="0" anchor="ctr"/>
            <a:lstStyle/>
            <a:p>
              <a:pPr algn="ctr"/>
              <a:endParaRPr lang="de-DE"/>
            </a:p>
          </p:txBody>
        </p:sp>
      </p:grpSp>
      <p:grpSp>
        <p:nvGrpSpPr>
          <p:cNvPr id="89" name="Gruppieren 88"/>
          <p:cNvGrpSpPr/>
          <p:nvPr/>
        </p:nvGrpSpPr>
        <p:grpSpPr>
          <a:xfrm>
            <a:off x="3855560" y="5233887"/>
            <a:ext cx="1467650" cy="1363570"/>
            <a:chOff x="3855560" y="5233887"/>
            <a:chExt cx="1467650" cy="1363570"/>
          </a:xfrm>
        </p:grpSpPr>
        <p:grpSp>
          <p:nvGrpSpPr>
            <p:cNvPr id="57" name="Gruppieren 56"/>
            <p:cNvGrpSpPr/>
            <p:nvPr/>
          </p:nvGrpSpPr>
          <p:grpSpPr>
            <a:xfrm>
              <a:off x="3855560" y="5233887"/>
              <a:ext cx="1467650" cy="1363570"/>
              <a:chOff x="476108" y="5905612"/>
              <a:chExt cx="2179166" cy="2024628"/>
            </a:xfrm>
          </p:grpSpPr>
          <p:grpSp>
            <p:nvGrpSpPr>
              <p:cNvPr id="58" name="Gruppieren 57"/>
              <p:cNvGrpSpPr/>
              <p:nvPr/>
            </p:nvGrpSpPr>
            <p:grpSpPr>
              <a:xfrm>
                <a:off x="476108" y="5905612"/>
                <a:ext cx="2179166" cy="2024628"/>
                <a:chOff x="1024682" y="2363366"/>
                <a:chExt cx="3549600" cy="3297882"/>
              </a:xfrm>
            </p:grpSpPr>
            <p:sp>
              <p:nvSpPr>
                <p:cNvPr id="63" name="Ellipse 62"/>
                <p:cNvSpPr/>
                <p:nvPr/>
              </p:nvSpPr>
              <p:spPr bwMode="auto">
                <a:xfrm>
                  <a:off x="1803208" y="4329736"/>
                  <a:ext cx="216024" cy="216024"/>
                </a:xfrm>
                <a:prstGeom prst="ellipse">
                  <a:avLst/>
                </a:prstGeom>
                <a:solidFill>
                  <a:srgbClr val="C00000"/>
                </a:solidFill>
                <a:ln w="9525" algn="ctr">
                  <a:noFill/>
                  <a:round/>
                  <a:headEnd/>
                  <a:tailEnd/>
                </a:ln>
              </p:spPr>
              <p:txBody>
                <a:bodyPr rtlCol="0" anchor="ctr"/>
                <a:lstStyle/>
                <a:p>
                  <a:pPr algn="ctr"/>
                  <a:endParaRPr lang="de-DE"/>
                </a:p>
              </p:txBody>
            </p:sp>
            <p:sp>
              <p:nvSpPr>
                <p:cNvPr id="64" name="Ellipse 63"/>
                <p:cNvSpPr/>
                <p:nvPr/>
              </p:nvSpPr>
              <p:spPr bwMode="auto">
                <a:xfrm>
                  <a:off x="2722693" y="5038910"/>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65" name="Ellipse 64"/>
                <p:cNvSpPr/>
                <p:nvPr/>
              </p:nvSpPr>
              <p:spPr bwMode="auto">
                <a:xfrm>
                  <a:off x="2060462" y="5239987"/>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66" name="Gerade Verbindung mit Pfeil 65"/>
                <p:cNvCxnSpPr/>
                <p:nvPr/>
              </p:nvCxnSpPr>
              <p:spPr bwMode="auto">
                <a:xfrm>
                  <a:off x="1045890" y="2363366"/>
                  <a:ext cx="0" cy="3297882"/>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67" name="Gerade Verbindung mit Pfeil 66"/>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8" name="Ellipse 67"/>
                <p:cNvSpPr/>
                <p:nvPr/>
              </p:nvSpPr>
              <p:spPr bwMode="auto">
                <a:xfrm>
                  <a:off x="2945082" y="4624862"/>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69" name="Gerader Verbinder 68"/>
                <p:cNvCxnSpPr/>
                <p:nvPr/>
              </p:nvCxnSpPr>
              <p:spPr bwMode="auto">
                <a:xfrm flipV="1">
                  <a:off x="1036078" y="3150116"/>
                  <a:ext cx="2781814" cy="249409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9" name="Ellipse 58"/>
              <p:cNvSpPr/>
              <p:nvPr/>
            </p:nvSpPr>
            <p:spPr bwMode="auto">
              <a:xfrm>
                <a:off x="1801773" y="7440725"/>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60" name="Ellipse 59"/>
              <p:cNvSpPr/>
              <p:nvPr/>
            </p:nvSpPr>
            <p:spPr bwMode="auto">
              <a:xfrm>
                <a:off x="1934393" y="6861158"/>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61" name="Ellipse 60"/>
              <p:cNvSpPr/>
              <p:nvPr/>
            </p:nvSpPr>
            <p:spPr bwMode="auto">
              <a:xfrm>
                <a:off x="1273710" y="7348245"/>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62" name="Ellipse 61"/>
              <p:cNvSpPr/>
              <p:nvPr/>
            </p:nvSpPr>
            <p:spPr bwMode="auto">
              <a:xfrm>
                <a:off x="1141089" y="6557492"/>
                <a:ext cx="132621" cy="132621"/>
              </a:xfrm>
              <a:prstGeom prst="ellipse">
                <a:avLst/>
              </a:prstGeom>
              <a:solidFill>
                <a:srgbClr val="C00000"/>
              </a:solidFill>
              <a:ln w="9525" algn="ctr">
                <a:noFill/>
                <a:round/>
                <a:headEnd/>
                <a:tailEnd/>
              </a:ln>
            </p:spPr>
            <p:txBody>
              <a:bodyPr rtlCol="0" anchor="ctr"/>
              <a:lstStyle/>
              <a:p>
                <a:pPr algn="ctr"/>
                <a:endParaRPr lang="de-DE"/>
              </a:p>
            </p:txBody>
          </p:sp>
        </p:grpSp>
        <p:sp>
          <p:nvSpPr>
            <p:cNvPr id="70" name="Ellipse 69"/>
            <p:cNvSpPr/>
            <p:nvPr/>
          </p:nvSpPr>
          <p:spPr bwMode="auto">
            <a:xfrm>
              <a:off x="4882363" y="6116006"/>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71" name="Ellipse 70"/>
            <p:cNvSpPr/>
            <p:nvPr/>
          </p:nvSpPr>
          <p:spPr bwMode="auto">
            <a:xfrm>
              <a:off x="4264878" y="5901867"/>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2" name="Ellipse 71"/>
            <p:cNvSpPr/>
            <p:nvPr/>
          </p:nvSpPr>
          <p:spPr bwMode="auto">
            <a:xfrm>
              <a:off x="4065419" y="5892112"/>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3" name="Ellipse 72"/>
            <p:cNvSpPr/>
            <p:nvPr/>
          </p:nvSpPr>
          <p:spPr bwMode="auto">
            <a:xfrm>
              <a:off x="4482058" y="5755630"/>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4" name="Ellipse 73"/>
            <p:cNvSpPr/>
            <p:nvPr/>
          </p:nvSpPr>
          <p:spPr bwMode="auto">
            <a:xfrm>
              <a:off x="4544726" y="5555878"/>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5" name="Ellipse 74"/>
            <p:cNvSpPr/>
            <p:nvPr/>
          </p:nvSpPr>
          <p:spPr bwMode="auto">
            <a:xfrm>
              <a:off x="4194505" y="5486077"/>
              <a:ext cx="89319" cy="89319"/>
            </a:xfrm>
            <a:prstGeom prst="ellipse">
              <a:avLst/>
            </a:prstGeom>
            <a:solidFill>
              <a:srgbClr val="C00000"/>
            </a:solidFill>
            <a:ln w="9525" algn="ctr">
              <a:noFill/>
              <a:round/>
              <a:headEnd/>
              <a:tailEnd/>
            </a:ln>
          </p:spPr>
          <p:txBody>
            <a:bodyPr rtlCol="0" anchor="ctr"/>
            <a:lstStyle/>
            <a:p>
              <a:pPr algn="ctr"/>
              <a:endParaRPr lang="de-DE"/>
            </a:p>
          </p:txBody>
        </p:sp>
      </p:grpSp>
      <p:grpSp>
        <p:nvGrpSpPr>
          <p:cNvPr id="90" name="Gruppieren 89"/>
          <p:cNvGrpSpPr/>
          <p:nvPr/>
        </p:nvGrpSpPr>
        <p:grpSpPr>
          <a:xfrm>
            <a:off x="6672912" y="5233782"/>
            <a:ext cx="1467650" cy="1363570"/>
            <a:chOff x="3855560" y="5233887"/>
            <a:chExt cx="1467650" cy="1363570"/>
          </a:xfrm>
        </p:grpSpPr>
        <p:grpSp>
          <p:nvGrpSpPr>
            <p:cNvPr id="91" name="Gruppieren 90"/>
            <p:cNvGrpSpPr/>
            <p:nvPr/>
          </p:nvGrpSpPr>
          <p:grpSpPr>
            <a:xfrm>
              <a:off x="3855560" y="5233887"/>
              <a:ext cx="1467650" cy="1363570"/>
              <a:chOff x="476108" y="5905612"/>
              <a:chExt cx="2179166" cy="2024628"/>
            </a:xfrm>
          </p:grpSpPr>
          <p:grpSp>
            <p:nvGrpSpPr>
              <p:cNvPr id="98" name="Gruppieren 97"/>
              <p:cNvGrpSpPr/>
              <p:nvPr/>
            </p:nvGrpSpPr>
            <p:grpSpPr>
              <a:xfrm>
                <a:off x="476108" y="5905612"/>
                <a:ext cx="2179166" cy="2024628"/>
                <a:chOff x="1024682" y="2363366"/>
                <a:chExt cx="3549600" cy="3297882"/>
              </a:xfrm>
            </p:grpSpPr>
            <p:sp>
              <p:nvSpPr>
                <p:cNvPr id="103" name="Ellipse 102"/>
                <p:cNvSpPr/>
                <p:nvPr/>
              </p:nvSpPr>
              <p:spPr bwMode="auto">
                <a:xfrm>
                  <a:off x="1940523" y="3587128"/>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04" name="Ellipse 103"/>
                <p:cNvSpPr/>
                <p:nvPr/>
              </p:nvSpPr>
              <p:spPr bwMode="auto">
                <a:xfrm>
                  <a:off x="3027685" y="4189980"/>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05" name="Ellipse 104"/>
                <p:cNvSpPr/>
                <p:nvPr/>
              </p:nvSpPr>
              <p:spPr bwMode="auto">
                <a:xfrm>
                  <a:off x="2736846" y="4686438"/>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106" name="Gerade Verbindung mit Pfeil 105"/>
                <p:cNvCxnSpPr/>
                <p:nvPr/>
              </p:nvCxnSpPr>
              <p:spPr bwMode="auto">
                <a:xfrm>
                  <a:off x="1045890" y="2363366"/>
                  <a:ext cx="0" cy="3297882"/>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107" name="Gerade Verbindung mit Pfeil 106"/>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08" name="Ellipse 107"/>
                <p:cNvSpPr/>
                <p:nvPr/>
              </p:nvSpPr>
              <p:spPr bwMode="auto">
                <a:xfrm>
                  <a:off x="3027685" y="4509574"/>
                  <a:ext cx="216023" cy="216024"/>
                </a:xfrm>
                <a:prstGeom prst="ellipse">
                  <a:avLst/>
                </a:prstGeom>
                <a:solidFill>
                  <a:srgbClr val="000000"/>
                </a:solidFill>
                <a:ln w="9525" algn="ctr">
                  <a:noFill/>
                  <a:round/>
                  <a:headEnd/>
                  <a:tailEnd/>
                </a:ln>
              </p:spPr>
              <p:txBody>
                <a:bodyPr rtlCol="0" anchor="ctr"/>
                <a:lstStyle/>
                <a:p>
                  <a:pPr algn="ctr"/>
                  <a:endParaRPr lang="de-DE"/>
                </a:p>
              </p:txBody>
            </p:sp>
          </p:grpSp>
          <p:sp>
            <p:nvSpPr>
              <p:cNvPr id="99" name="Ellipse 98"/>
              <p:cNvSpPr/>
              <p:nvPr/>
            </p:nvSpPr>
            <p:spPr bwMode="auto">
              <a:xfrm>
                <a:off x="1768186" y="7369949"/>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100" name="Ellipse 99"/>
              <p:cNvSpPr/>
              <p:nvPr/>
            </p:nvSpPr>
            <p:spPr bwMode="auto">
              <a:xfrm>
                <a:off x="2035339" y="6882169"/>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101" name="Ellipse 100"/>
              <p:cNvSpPr/>
              <p:nvPr/>
            </p:nvSpPr>
            <p:spPr bwMode="auto">
              <a:xfrm>
                <a:off x="1538286" y="7049938"/>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102" name="Ellipse 101"/>
              <p:cNvSpPr/>
              <p:nvPr/>
            </p:nvSpPr>
            <p:spPr bwMode="auto">
              <a:xfrm>
                <a:off x="1035542" y="6496990"/>
                <a:ext cx="132621" cy="132621"/>
              </a:xfrm>
              <a:prstGeom prst="ellipse">
                <a:avLst/>
              </a:prstGeom>
              <a:solidFill>
                <a:srgbClr val="000000"/>
              </a:solidFill>
              <a:ln w="9525" algn="ctr">
                <a:noFill/>
                <a:round/>
                <a:headEnd/>
                <a:tailEnd/>
              </a:ln>
            </p:spPr>
            <p:txBody>
              <a:bodyPr rtlCol="0" anchor="ctr"/>
              <a:lstStyle/>
              <a:p>
                <a:pPr algn="ctr"/>
                <a:endParaRPr lang="de-DE"/>
              </a:p>
            </p:txBody>
          </p:sp>
        </p:grpSp>
        <p:sp>
          <p:nvSpPr>
            <p:cNvPr id="92" name="Ellipse 91"/>
            <p:cNvSpPr/>
            <p:nvPr/>
          </p:nvSpPr>
          <p:spPr bwMode="auto">
            <a:xfrm>
              <a:off x="4804897" y="6068338"/>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3" name="Ellipse 92"/>
            <p:cNvSpPr/>
            <p:nvPr/>
          </p:nvSpPr>
          <p:spPr bwMode="auto">
            <a:xfrm>
              <a:off x="4321654" y="5594822"/>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4" name="Ellipse 93"/>
            <p:cNvSpPr/>
            <p:nvPr/>
          </p:nvSpPr>
          <p:spPr bwMode="auto">
            <a:xfrm>
              <a:off x="4122195" y="5585067"/>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5" name="Ellipse 94"/>
            <p:cNvSpPr/>
            <p:nvPr/>
          </p:nvSpPr>
          <p:spPr bwMode="auto">
            <a:xfrm>
              <a:off x="4410973" y="5714882"/>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6" name="Ellipse 95"/>
            <p:cNvSpPr/>
            <p:nvPr/>
          </p:nvSpPr>
          <p:spPr bwMode="auto">
            <a:xfrm>
              <a:off x="4473641" y="5515130"/>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7" name="Ellipse 96"/>
            <p:cNvSpPr/>
            <p:nvPr/>
          </p:nvSpPr>
          <p:spPr bwMode="auto">
            <a:xfrm>
              <a:off x="4123420" y="5445329"/>
              <a:ext cx="89319" cy="89319"/>
            </a:xfrm>
            <a:prstGeom prst="ellipse">
              <a:avLst/>
            </a:prstGeom>
            <a:solidFill>
              <a:srgbClr val="000000"/>
            </a:solidFill>
            <a:ln w="9525" algn="ctr">
              <a:noFill/>
              <a:round/>
              <a:headEnd/>
              <a:tailEnd/>
            </a:ln>
          </p:spPr>
          <p:txBody>
            <a:bodyPr rtlCol="0" anchor="ctr"/>
            <a:lstStyle/>
            <a:p>
              <a:pPr algn="ctr"/>
              <a:endParaRPr lang="de-DE"/>
            </a:p>
          </p:txBody>
        </p:sp>
      </p:grpSp>
      <p:sp>
        <p:nvSpPr>
          <p:cNvPr id="112" name="Ellipse 111"/>
          <p:cNvSpPr/>
          <p:nvPr/>
        </p:nvSpPr>
        <p:spPr bwMode="auto">
          <a:xfrm rot="1175740">
            <a:off x="6858953" y="5361267"/>
            <a:ext cx="583945" cy="516589"/>
          </a:xfrm>
          <a:prstGeom prst="ellipse">
            <a:avLst/>
          </a:prstGeom>
          <a:noFill/>
          <a:ln w="9525" algn="ctr">
            <a:solidFill>
              <a:schemeClr val="tx1"/>
            </a:solidFill>
            <a:round/>
            <a:headEnd/>
            <a:tailEnd/>
          </a:ln>
        </p:spPr>
        <p:txBody>
          <a:bodyPr rtlCol="0" anchor="ctr"/>
          <a:lstStyle/>
          <a:p>
            <a:pPr algn="ctr"/>
            <a:endParaRPr lang="de-DE"/>
          </a:p>
        </p:txBody>
      </p:sp>
      <p:sp>
        <p:nvSpPr>
          <p:cNvPr id="113" name="Ellipse 112"/>
          <p:cNvSpPr/>
          <p:nvPr/>
        </p:nvSpPr>
        <p:spPr bwMode="auto">
          <a:xfrm rot="7971132">
            <a:off x="7278450" y="5820111"/>
            <a:ext cx="611441" cy="539106"/>
          </a:xfrm>
          <a:prstGeom prst="ellipse">
            <a:avLst/>
          </a:prstGeom>
          <a:noFill/>
          <a:ln w="9525" algn="ctr">
            <a:solidFill>
              <a:schemeClr val="tx1"/>
            </a:solidFill>
            <a:round/>
            <a:headEnd/>
            <a:tailEnd/>
          </a:ln>
        </p:spPr>
        <p:txBody>
          <a:bodyPr rtlCol="0" anchor="ctr"/>
          <a:lstStyle/>
          <a:p>
            <a:pPr algn="ctr"/>
            <a:endParaRPr lang="de-DE"/>
          </a:p>
        </p:txBody>
      </p:sp>
      <p:sp>
        <p:nvSpPr>
          <p:cNvPr id="10" name="Foliennummernplatzhalter 9"/>
          <p:cNvSpPr>
            <a:spLocks noGrp="1"/>
          </p:cNvSpPr>
          <p:nvPr>
            <p:ph type="sldNum" sz="quarter" idx="11"/>
          </p:nvPr>
        </p:nvSpPr>
        <p:spPr/>
        <p:txBody>
          <a:bodyPr/>
          <a:lstStyle/>
          <a:p>
            <a:r>
              <a:rPr lang="de-DE" smtClean="0"/>
              <a:t> 3 - </a:t>
            </a:r>
            <a:fld id="{DFF34935-8E69-4657-8C0C-1744CA283D5D}" type="slidenum">
              <a:rPr lang="de-DE" smtClean="0"/>
              <a:pPr/>
              <a:t>7</a:t>
            </a:fld>
            <a:endParaRPr lang="de-DE" dirty="0"/>
          </a:p>
        </p:txBody>
      </p:sp>
    </p:spTree>
    <p:extLst>
      <p:ext uri="{BB962C8B-B14F-4D97-AF65-F5344CB8AC3E}">
        <p14:creationId xmlns:p14="http://schemas.microsoft.com/office/powerpoint/2010/main" val="37201876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Normalization</a:t>
            </a:r>
            <a:r>
              <a:rPr lang="de-DE" dirty="0" smtClean="0"/>
              <a:t> – Output </a:t>
            </a:r>
            <a:r>
              <a:rPr lang="de-DE" dirty="0" err="1" smtClean="0"/>
              <a:t>data</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4294967295"/>
              </p:nvPr>
            </p:nvSpPr>
            <p:spPr>
              <a:xfrm>
                <a:off x="571473" y="1521551"/>
                <a:ext cx="8064500" cy="4343400"/>
              </a:xfrm>
            </p:spPr>
            <p:txBody>
              <a:bodyPr/>
              <a:lstStyle/>
              <a:p>
                <a:r>
                  <a:rPr lang="de-DE" dirty="0" smtClean="0"/>
                  <a:t>In </a:t>
                </a:r>
                <a:r>
                  <a:rPr lang="de-DE" dirty="0" err="1" smtClean="0"/>
                  <a:t>engineering</a:t>
                </a:r>
                <a:r>
                  <a:rPr lang="de-DE" dirty="0" smtClean="0"/>
                  <a:t> </a:t>
                </a:r>
                <a:r>
                  <a:rPr lang="de-DE" dirty="0" err="1" smtClean="0"/>
                  <a:t>applications</a:t>
                </a:r>
                <a:r>
                  <a:rPr lang="de-DE" dirty="0" smtClean="0"/>
                  <a:t> </a:t>
                </a:r>
                <a:r>
                  <a:rPr lang="de-DE" dirty="0" err="1" smtClean="0"/>
                  <a:t>we</a:t>
                </a:r>
                <a:r>
                  <a:rPr lang="de-DE" dirty="0" smtClean="0"/>
                  <a:t> </a:t>
                </a:r>
                <a:r>
                  <a:rPr lang="de-DE" dirty="0" err="1" smtClean="0"/>
                  <a:t>often</a:t>
                </a:r>
                <a:r>
                  <a:rPr lang="de-DE" dirty="0" smtClean="0"/>
                  <a:t> </a:t>
                </a:r>
                <a:r>
                  <a:rPr lang="de-DE" dirty="0" err="1" smtClean="0"/>
                  <a:t>face</a:t>
                </a:r>
                <a:r>
                  <a:rPr lang="de-DE" dirty="0" smtClean="0"/>
                  <a:t> </a:t>
                </a:r>
                <a:r>
                  <a:rPr lang="de-DE" dirty="0" err="1" smtClean="0"/>
                  <a:t>the</a:t>
                </a:r>
                <a:r>
                  <a:rPr lang="de-DE" dirty="0" smtClean="0"/>
                  <a:t> </a:t>
                </a:r>
                <a:r>
                  <a:rPr lang="de-DE" dirty="0" err="1" smtClean="0"/>
                  <a:t>task</a:t>
                </a:r>
                <a:r>
                  <a:rPr lang="de-DE" dirty="0" smtClean="0"/>
                  <a:t> </a:t>
                </a:r>
                <a:r>
                  <a:rPr lang="de-DE" dirty="0" err="1" smtClean="0"/>
                  <a:t>to</a:t>
                </a:r>
                <a:r>
                  <a:rPr lang="de-DE" dirty="0" smtClean="0"/>
                  <a:t> fit </a:t>
                </a:r>
                <a:r>
                  <a:rPr lang="de-DE" dirty="0" err="1" smtClean="0"/>
                  <a:t>parameters</a:t>
                </a:r>
                <a:r>
                  <a:rPr lang="de-DE" dirty="0" smtClean="0"/>
                  <a:t> such </a:t>
                </a:r>
                <a:r>
                  <a:rPr lang="de-DE" dirty="0" err="1" smtClean="0"/>
                  <a:t>that</a:t>
                </a:r>
                <a:r>
                  <a:rPr lang="de-DE" dirty="0" smtClean="0"/>
                  <a:t> multiple </a:t>
                </a:r>
                <a:r>
                  <a:rPr lang="de-DE" dirty="0" err="1" smtClean="0"/>
                  <a:t>objectives</a:t>
                </a:r>
                <a:r>
                  <a:rPr lang="de-DE" dirty="0" smtClean="0"/>
                  <a:t> </a:t>
                </a:r>
                <a:r>
                  <a:rPr lang="de-DE" dirty="0" err="1" smtClean="0"/>
                  <a:t>are</a:t>
                </a:r>
                <a:r>
                  <a:rPr lang="de-DE" dirty="0" smtClean="0"/>
                  <a:t> </a:t>
                </a:r>
                <a:r>
                  <a:rPr lang="de-DE" dirty="0" err="1" smtClean="0"/>
                  <a:t>met</a:t>
                </a:r>
                <a:endParaRPr lang="de-DE" dirty="0" smtClean="0"/>
              </a:p>
              <a:p>
                <a:r>
                  <a:rPr lang="de-DE" dirty="0" smtClean="0"/>
                  <a:t>These </a:t>
                </a:r>
                <a:r>
                  <a:rPr lang="de-DE" dirty="0" err="1" smtClean="0"/>
                  <a:t>may</a:t>
                </a:r>
                <a:r>
                  <a:rPr lang="de-DE" dirty="0" smtClean="0"/>
                  <a:t> not </a:t>
                </a:r>
                <a:r>
                  <a:rPr lang="de-DE" dirty="0" err="1" smtClean="0"/>
                  <a:t>lie</a:t>
                </a:r>
                <a:r>
                  <a:rPr lang="de-DE" dirty="0" smtClean="0"/>
                  <a:t> </a:t>
                </a:r>
                <a:r>
                  <a:rPr lang="de-DE" dirty="0" err="1" smtClean="0"/>
                  <a:t>within</a:t>
                </a:r>
                <a:r>
                  <a:rPr lang="de-DE" dirty="0" smtClean="0"/>
                  <a:t> </a:t>
                </a:r>
                <a:r>
                  <a:rPr lang="de-DE" dirty="0" err="1" smtClean="0"/>
                  <a:t>the</a:t>
                </a:r>
                <a:r>
                  <a:rPr lang="de-DE" dirty="0" smtClean="0"/>
                  <a:t> same </a:t>
                </a:r>
                <a:r>
                  <a:rPr lang="de-DE" dirty="0" err="1" smtClean="0"/>
                  <a:t>units</a:t>
                </a:r>
                <a:r>
                  <a:rPr lang="de-DE" dirty="0" smtClean="0"/>
                  <a:t> </a:t>
                </a:r>
                <a:r>
                  <a:rPr lang="de-DE" dirty="0" err="1" smtClean="0"/>
                  <a:t>or</a:t>
                </a:r>
                <a:r>
                  <a:rPr lang="de-DE" dirty="0" smtClean="0"/>
                  <a:t> </a:t>
                </a:r>
                <a:r>
                  <a:rPr lang="de-DE" dirty="0" err="1" smtClean="0"/>
                  <a:t>scale</a:t>
                </a:r>
                <a:r>
                  <a:rPr lang="de-DE" dirty="0" smtClean="0"/>
                  <a:t>  </a:t>
                </a:r>
              </a:p>
              <a:p>
                <a:r>
                  <a:rPr lang="de-DE" dirty="0" err="1" smtClean="0"/>
                  <a:t>Example</a:t>
                </a:r>
                <a:r>
                  <a:rPr lang="de-DE" dirty="0" smtClean="0"/>
                  <a:t>: </a:t>
                </a:r>
              </a:p>
              <a:p>
                <a:pPr lvl="1"/>
                <a:r>
                  <a:rPr lang="de-DE" dirty="0" err="1" smtClean="0"/>
                  <a:t>Estimate</a:t>
                </a:r>
                <a:r>
                  <a:rPr lang="de-DE" dirty="0" smtClean="0"/>
                  <a:t> </a:t>
                </a:r>
                <a:r>
                  <a:rPr lang="de-DE" dirty="0" err="1" smtClean="0"/>
                  <a:t>the</a:t>
                </a:r>
                <a:r>
                  <a:rPr lang="de-DE" dirty="0" smtClean="0"/>
                  <a:t> </a:t>
                </a:r>
                <a:r>
                  <a:rPr lang="de-DE" dirty="0" err="1" smtClean="0"/>
                  <a:t>driven</a:t>
                </a:r>
                <a:r>
                  <a:rPr lang="de-DE" dirty="0" smtClean="0"/>
                  <a:t> </a:t>
                </a:r>
                <a:r>
                  <a:rPr lang="de-DE" dirty="0" err="1" smtClean="0"/>
                  <a:t>curvature</a:t>
                </a:r>
                <a:r>
                  <a:rPr lang="de-DE" dirty="0" smtClean="0"/>
                  <a:t> </a:t>
                </a:r>
                <a14:m>
                  <m:oMath xmlns:m="http://schemas.openxmlformats.org/officeDocument/2006/math">
                    <m:r>
                      <a:rPr lang="de-DE" b="0" i="1" smtClean="0">
                        <a:latin typeface="Cambria Math" panose="02040503050406030204" pitchFamily="18" charset="0"/>
                      </a:rPr>
                      <m:t>𝜅</m:t>
                    </m:r>
                  </m:oMath>
                </a14:m>
                <a:r>
                  <a:rPr lang="de-DE" dirty="0" smtClean="0"/>
                  <a:t> </a:t>
                </a:r>
                <a:r>
                  <a:rPr lang="de-DE" dirty="0" err="1" smtClean="0"/>
                  <a:t>based</a:t>
                </a:r>
                <a:r>
                  <a:rPr lang="de-DE" dirty="0" smtClean="0"/>
                  <a:t> on </a:t>
                </a:r>
                <a:r>
                  <a:rPr lang="de-DE" dirty="0" err="1" smtClean="0"/>
                  <a:t>speed</a:t>
                </a:r>
                <a:r>
                  <a:rPr lang="de-DE" dirty="0" smtClean="0"/>
                  <a:t> </a:t>
                </a:r>
                <a14:m>
                  <m:oMath xmlns:m="http://schemas.openxmlformats.org/officeDocument/2006/math">
                    <m:r>
                      <a:rPr lang="de-DE" b="0" i="1" smtClean="0">
                        <a:latin typeface="Cambria Math" panose="02040503050406030204" pitchFamily="18" charset="0"/>
                      </a:rPr>
                      <m:t>𝑣</m:t>
                    </m:r>
                  </m:oMath>
                </a14:m>
                <a:r>
                  <a:rPr lang="de-DE" dirty="0" smtClean="0"/>
                  <a:t>, </a:t>
                </a:r>
                <a:r>
                  <a:rPr lang="de-DE" dirty="0" err="1" smtClean="0"/>
                  <a:t>yaw</a:t>
                </a:r>
                <a:r>
                  <a:rPr lang="de-DE" dirty="0" smtClean="0"/>
                  <a:t> rate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𝜓</m:t>
                        </m:r>
                      </m:e>
                    </m:acc>
                    <m:r>
                      <a:rPr lang="de-DE" b="0" i="1" smtClean="0">
                        <a:latin typeface="Cambria Math" panose="02040503050406030204" pitchFamily="18" charset="0"/>
                      </a:rPr>
                      <m:t> </m:t>
                    </m:r>
                  </m:oMath>
                </a14:m>
                <a:r>
                  <a:rPr lang="de-DE" dirty="0" err="1" smtClean="0"/>
                  <a:t>and</a:t>
                </a:r>
                <a:r>
                  <a:rPr lang="de-DE" dirty="0" smtClean="0"/>
                  <a:t> lateral </a:t>
                </a:r>
                <a:r>
                  <a:rPr lang="de-DE" dirty="0" err="1" smtClean="0"/>
                  <a:t>acceleration</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𝑦</m:t>
                        </m:r>
                      </m:sub>
                    </m:sSub>
                  </m:oMath>
                </a14:m>
                <a:endParaRPr lang="de-DE" dirty="0" smtClean="0"/>
              </a:p>
              <a:p>
                <a:pPr lvl="1"/>
                <a:r>
                  <a:rPr lang="de-DE" dirty="0" smtClean="0"/>
                  <a:t>Model </a:t>
                </a:r>
                <a:r>
                  <a:rPr lang="de-DE" dirty="0" err="1" smtClean="0"/>
                  <a:t>equations</a:t>
                </a:r>
                <a:r>
                  <a:rPr lang="de-DE" dirty="0" smtClean="0"/>
                  <a:t>: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𝜓</m:t>
                        </m:r>
                      </m:e>
                    </m:acc>
                    <m:r>
                      <a:rPr lang="de-DE" b="0" i="1" smtClean="0">
                        <a:latin typeface="Cambria Math" panose="02040503050406030204" pitchFamily="18" charset="0"/>
                      </a:rPr>
                      <m:t>=</m:t>
                    </m:r>
                    <m:r>
                      <a:rPr lang="de-DE" b="0" i="1" smtClean="0">
                        <a:latin typeface="Cambria Math" panose="02040503050406030204" pitchFamily="18" charset="0"/>
                      </a:rPr>
                      <m:t>𝑣</m:t>
                    </m:r>
                    <m:r>
                      <a:rPr lang="de-DE" b="0" i="1" smtClean="0">
                        <a:latin typeface="Cambria Math" panose="02040503050406030204" pitchFamily="18" charset="0"/>
                      </a:rPr>
                      <m:t>𝜅</m:t>
                    </m:r>
                  </m:oMath>
                </a14:m>
                <a:r>
                  <a:rPr lang="de-DE" dirty="0" smtClean="0"/>
                  <a:t> </a:t>
                </a:r>
                <a:r>
                  <a:rPr lang="de-DE" dirty="0" err="1" smtClean="0"/>
                  <a:t>and</a:t>
                </a: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𝑦</m:t>
                        </m:r>
                      </m:sub>
                    </m:sSub>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𝑣</m:t>
                        </m:r>
                      </m:e>
                      <m:sup>
                        <m:r>
                          <a:rPr lang="de-DE" b="0" i="1" smtClean="0">
                            <a:latin typeface="Cambria Math" panose="02040503050406030204" pitchFamily="18" charset="0"/>
                          </a:rPr>
                          <m:t>2</m:t>
                        </m:r>
                      </m:sup>
                    </m:sSup>
                    <m:r>
                      <a:rPr lang="de-DE" b="0" i="1" smtClean="0">
                        <a:latin typeface="Cambria Math" panose="02040503050406030204" pitchFamily="18" charset="0"/>
                      </a:rPr>
                      <m:t>𝜅</m:t>
                    </m:r>
                  </m:oMath>
                </a14:m>
                <a:endParaRPr lang="de-DE" dirty="0" smtClean="0"/>
              </a:p>
              <a:p>
                <a:pPr lvl="1"/>
                <a:r>
                  <a:rPr lang="de-DE" dirty="0" err="1" smtClean="0"/>
                  <a:t>Scale</a:t>
                </a:r>
                <a:r>
                  <a:rPr lang="de-DE" dirty="0" smtClean="0"/>
                  <a:t> </a:t>
                </a:r>
                <a:r>
                  <a:rPr lang="de-DE" dirty="0" err="1" smtClean="0"/>
                  <a:t>varies</a:t>
                </a:r>
                <a:r>
                  <a:rPr lang="de-DE" dirty="0" smtClean="0"/>
                  <a:t> </a:t>
                </a:r>
                <a:r>
                  <a:rPr lang="de-DE" dirty="0" err="1" smtClean="0"/>
                  <a:t>heavily</a:t>
                </a:r>
                <a:r>
                  <a:rPr lang="de-DE" dirty="0" smtClean="0"/>
                  <a:t> </a:t>
                </a:r>
                <a:r>
                  <a:rPr lang="de-DE" dirty="0" err="1" smtClean="0"/>
                  <a:t>with</a:t>
                </a:r>
                <a:r>
                  <a:rPr lang="de-DE" dirty="0" smtClean="0"/>
                  <a:t> </a:t>
                </a:r>
                <a:r>
                  <a:rPr lang="de-DE" dirty="0" err="1" smtClean="0"/>
                  <a:t>speed</a:t>
                </a:r>
                <a:r>
                  <a:rPr lang="de-DE" dirty="0" smtClean="0"/>
                  <a:t> </a:t>
                </a:r>
                <a:r>
                  <a:rPr lang="de-DE" dirty="0" err="1" smtClean="0"/>
                  <a:t>and</a:t>
                </a:r>
                <a:r>
                  <a:rPr lang="de-DE" dirty="0" smtClean="0"/>
                  <a:t> </a:t>
                </a:r>
                <a:r>
                  <a:rPr lang="de-DE" dirty="0" err="1" smtClean="0"/>
                  <a:t>is</a:t>
                </a:r>
                <a:r>
                  <a:rPr lang="de-DE" dirty="0" smtClean="0"/>
                  <a:t> </a:t>
                </a:r>
                <a:r>
                  <a:rPr lang="de-DE" dirty="0" err="1" smtClean="0"/>
                  <a:t>inconsistent</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two</a:t>
                </a:r>
                <a:r>
                  <a:rPr lang="de-DE" dirty="0" smtClean="0"/>
                  <a:t> </a:t>
                </a:r>
                <a:r>
                  <a:rPr lang="de-DE" dirty="0" err="1" smtClean="0"/>
                  <a:t>equations</a:t>
                </a:r>
                <a:r>
                  <a:rPr lang="de-DE" dirty="0" smtClean="0"/>
                  <a:t> </a:t>
                </a:r>
              </a:p>
              <a:p>
                <a:pPr lvl="1"/>
                <a:r>
                  <a:rPr lang="de-DE" dirty="0" err="1" smtClean="0"/>
                  <a:t>Better</a:t>
                </a:r>
                <a:r>
                  <a:rPr lang="de-DE" dirty="0" smtClean="0"/>
                  <a:t> </a:t>
                </a:r>
                <a:r>
                  <a:rPr lang="de-DE" dirty="0" err="1" smtClean="0"/>
                  <a:t>use</a:t>
                </a:r>
                <a:r>
                  <a:rPr lang="de-DE" dirty="0" smtClean="0"/>
                  <a:t>: </a:t>
                </a:r>
                <a14:m>
                  <m:oMath xmlns:m="http://schemas.openxmlformats.org/officeDocument/2006/math">
                    <m:f>
                      <m:fPr>
                        <m:ctrlPr>
                          <a:rPr lang="de-DE" i="1" smtClean="0">
                            <a:latin typeface="Cambria Math" panose="02040503050406030204" pitchFamily="18" charset="0"/>
                          </a:rPr>
                        </m:ctrlPr>
                      </m:fPr>
                      <m:num>
                        <m:acc>
                          <m:accPr>
                            <m:chr m:val="̇"/>
                            <m:ctrlPr>
                              <a:rPr lang="de-DE" i="1" smtClean="0">
                                <a:latin typeface="Cambria Math" panose="02040503050406030204" pitchFamily="18" charset="0"/>
                              </a:rPr>
                            </m:ctrlPr>
                          </m:accPr>
                          <m:e>
                            <m:r>
                              <a:rPr lang="de-DE" b="0" i="1" smtClean="0">
                                <a:latin typeface="Cambria Math" panose="02040503050406030204" pitchFamily="18" charset="0"/>
                              </a:rPr>
                              <m:t>𝜓</m:t>
                            </m:r>
                          </m:e>
                        </m:acc>
                      </m:num>
                      <m:den>
                        <m:r>
                          <a:rPr lang="de-DE" b="0" i="1" smtClean="0">
                            <a:latin typeface="Cambria Math" panose="02040503050406030204" pitchFamily="18" charset="0"/>
                          </a:rPr>
                          <m:t>𝑣</m:t>
                        </m:r>
                      </m:den>
                    </m:f>
                    <m:r>
                      <a:rPr lang="de-DE" b="0" i="1" smtClean="0">
                        <a:latin typeface="Cambria Math" panose="02040503050406030204" pitchFamily="18" charset="0"/>
                      </a:rPr>
                      <m:t>=</m:t>
                    </m:r>
                    <m:r>
                      <a:rPr lang="de-DE" i="1">
                        <a:latin typeface="Cambria Math" panose="02040503050406030204" pitchFamily="18" charset="0"/>
                      </a:rPr>
                      <m:t>𝜅</m:t>
                    </m:r>
                  </m:oMath>
                </a14:m>
                <a:r>
                  <a:rPr lang="de-DE" dirty="0"/>
                  <a:t> </a:t>
                </a:r>
                <a:r>
                  <a:rPr lang="de-DE" dirty="0" err="1"/>
                  <a:t>and</a:t>
                </a:r>
                <a:r>
                  <a:rPr lang="de-DE" dirty="0"/>
                  <a:t> </a:t>
                </a:r>
                <a14:m>
                  <m:oMath xmlns:m="http://schemas.openxmlformats.org/officeDocument/2006/math">
                    <m:f>
                      <m:fPr>
                        <m:ctrlPr>
                          <a:rPr lang="de-DE"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𝑎</m:t>
                            </m:r>
                          </m:e>
                          <m:sub>
                            <m:r>
                              <a:rPr lang="de-DE" b="0" i="1" smtClean="0">
                                <a:latin typeface="Cambria Math" panose="02040503050406030204" pitchFamily="18" charset="0"/>
                              </a:rPr>
                              <m:t>𝑦</m:t>
                            </m:r>
                          </m:sub>
                        </m:sSub>
                      </m:num>
                      <m:den>
                        <m:sSup>
                          <m:sSupPr>
                            <m:ctrlPr>
                              <a:rPr lang="de-DE" b="0" i="1" smtClean="0">
                                <a:latin typeface="Cambria Math" panose="02040503050406030204" pitchFamily="18" charset="0"/>
                              </a:rPr>
                            </m:ctrlPr>
                          </m:sSupPr>
                          <m:e>
                            <m:r>
                              <a:rPr lang="de-DE" b="0" i="1" smtClean="0">
                                <a:latin typeface="Cambria Math" panose="02040503050406030204" pitchFamily="18" charset="0"/>
                              </a:rPr>
                              <m:t>𝑣</m:t>
                            </m:r>
                          </m:e>
                          <m:sup>
                            <m:r>
                              <a:rPr lang="de-DE" b="0" i="1" smtClean="0">
                                <a:latin typeface="Cambria Math" panose="02040503050406030204" pitchFamily="18" charset="0"/>
                              </a:rPr>
                              <m:t>2</m:t>
                            </m:r>
                          </m:sup>
                        </m:sSup>
                      </m:den>
                    </m:f>
                    <m:r>
                      <a:rPr lang="de-DE" i="1">
                        <a:latin typeface="Cambria Math" panose="02040503050406030204" pitchFamily="18" charset="0"/>
                      </a:rPr>
                      <m:t>=</m:t>
                    </m:r>
                    <m:r>
                      <a:rPr lang="de-DE" i="1">
                        <a:latin typeface="Cambria Math" panose="02040503050406030204" pitchFamily="18" charset="0"/>
                      </a:rPr>
                      <m:t>𝜅</m:t>
                    </m:r>
                  </m:oMath>
                </a14:m>
                <a:endParaRPr lang="de-DE" dirty="0" smtClean="0"/>
              </a:p>
              <a:p>
                <a:r>
                  <a:rPr lang="de-DE" dirty="0" err="1" smtClean="0"/>
                  <a:t>Scaling</a:t>
                </a:r>
                <a:r>
                  <a:rPr lang="de-DE" dirty="0" smtClean="0"/>
                  <a:t> </a:t>
                </a:r>
                <a:r>
                  <a:rPr lang="de-DE" dirty="0" err="1" smtClean="0"/>
                  <a:t>the</a:t>
                </a:r>
                <a:r>
                  <a:rPr lang="de-DE" dirty="0" smtClean="0"/>
                  <a:t> </a:t>
                </a:r>
                <a:r>
                  <a:rPr lang="de-DE" dirty="0" err="1" smtClean="0"/>
                  <a:t>output</a:t>
                </a:r>
                <a:r>
                  <a:rPr lang="de-DE" dirty="0" smtClean="0"/>
                  <a:t> </a:t>
                </a:r>
                <a:r>
                  <a:rPr lang="de-DE" dirty="0" err="1" smtClean="0"/>
                  <a:t>equations</a:t>
                </a:r>
                <a:r>
                  <a:rPr lang="de-DE" dirty="0" smtClean="0"/>
                  <a:t> </a:t>
                </a:r>
                <a:r>
                  <a:rPr lang="de-DE" dirty="0" err="1" smtClean="0"/>
                  <a:t>can</a:t>
                </a:r>
                <a:r>
                  <a:rPr lang="de-DE" dirty="0" smtClean="0"/>
                  <a:t> also </a:t>
                </a:r>
                <a:r>
                  <a:rPr lang="de-DE" dirty="0" err="1" smtClean="0"/>
                  <a:t>be</a:t>
                </a:r>
                <a:r>
                  <a:rPr lang="de-DE" dirty="0" smtClean="0"/>
                  <a:t> </a:t>
                </a:r>
                <a:r>
                  <a:rPr lang="de-DE" dirty="0" err="1" smtClean="0"/>
                  <a:t>used</a:t>
                </a:r>
                <a:r>
                  <a:rPr lang="de-DE" dirty="0" smtClean="0"/>
                  <a:t> </a:t>
                </a:r>
                <a:r>
                  <a:rPr lang="de-DE" dirty="0" err="1" smtClean="0"/>
                  <a:t>to</a:t>
                </a:r>
                <a:r>
                  <a:rPr lang="de-DE" dirty="0" smtClean="0"/>
                  <a:t> </a:t>
                </a:r>
                <a:r>
                  <a:rPr lang="de-DE" dirty="0" err="1" smtClean="0"/>
                  <a:t>weight</a:t>
                </a:r>
                <a:r>
                  <a:rPr lang="de-DE" dirty="0" smtClean="0"/>
                  <a:t> </a:t>
                </a:r>
                <a:r>
                  <a:rPr lang="de-DE" dirty="0" err="1" smtClean="0"/>
                  <a:t>equations</a:t>
                </a:r>
                <a:r>
                  <a:rPr lang="de-DE" dirty="0" smtClean="0"/>
                  <a:t> </a:t>
                </a:r>
                <a:r>
                  <a:rPr lang="de-DE" dirty="0" err="1" smtClean="0"/>
                  <a:t>which</a:t>
                </a:r>
                <a:r>
                  <a:rPr lang="de-DE" dirty="0" smtClean="0"/>
                  <a:t> </a:t>
                </a:r>
                <a:r>
                  <a:rPr lang="de-DE" dirty="0" err="1" smtClean="0"/>
                  <a:t>are</a:t>
                </a:r>
                <a:r>
                  <a:rPr lang="de-DE" dirty="0" smtClean="0"/>
                  <a:t> </a:t>
                </a:r>
                <a:r>
                  <a:rPr lang="de-DE" dirty="0" err="1" smtClean="0"/>
                  <a:t>more</a:t>
                </a:r>
                <a:r>
                  <a:rPr lang="de-DE" dirty="0" smtClean="0"/>
                  <a:t> </a:t>
                </a:r>
                <a:r>
                  <a:rPr lang="de-DE" dirty="0" err="1" smtClean="0"/>
                  <a:t>important</a:t>
                </a:r>
                <a:r>
                  <a:rPr lang="de-DE" dirty="0" smtClean="0"/>
                  <a:t> </a:t>
                </a:r>
                <a:r>
                  <a:rPr lang="de-DE" dirty="0" err="1" smtClean="0"/>
                  <a:t>than</a:t>
                </a:r>
                <a:r>
                  <a:rPr lang="de-DE" dirty="0" smtClean="0"/>
                  <a:t> </a:t>
                </a:r>
                <a:r>
                  <a:rPr lang="de-DE" dirty="0" err="1" smtClean="0"/>
                  <a:t>others</a:t>
                </a:r>
                <a:r>
                  <a:rPr lang="de-DE" dirty="0" smtClean="0"/>
                  <a:t> </a:t>
                </a:r>
              </a:p>
            </p:txBody>
          </p:sp>
        </mc:Choice>
        <mc:Fallback xmlns="">
          <p:sp>
            <p:nvSpPr>
              <p:cNvPr id="3" name="Inhaltsplatzhalter 2"/>
              <p:cNvSpPr>
                <a:spLocks noGrp="1" noRot="1" noChangeAspect="1" noMove="1" noResize="1" noEditPoints="1" noAdjustHandles="1" noChangeArrowheads="1" noChangeShapeType="1" noTextEdit="1"/>
              </p:cNvSpPr>
              <p:nvPr>
                <p:ph idx="4294967295"/>
              </p:nvPr>
            </p:nvSpPr>
            <p:spPr>
              <a:xfrm>
                <a:off x="571473" y="1521551"/>
                <a:ext cx="8064500" cy="4343400"/>
              </a:xfrm>
              <a:blipFill>
                <a:blip r:embed="rId2"/>
                <a:stretch>
                  <a:fillRect l="-680" t="-702" b="-140"/>
                </a:stretch>
              </a:blipFill>
            </p:spPr>
            <p:txBody>
              <a:bodyPr/>
              <a:lstStyle/>
              <a:p>
                <a:r>
                  <a:rPr lang="de-DE">
                    <a:noFill/>
                  </a:rPr>
                  <a:t> </a:t>
                </a:r>
              </a:p>
            </p:txBody>
          </p:sp>
        </mc:Fallback>
      </mc:AlternateContent>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70</a:t>
            </a:fld>
            <a:endParaRPr lang="de-DE" dirty="0"/>
          </a:p>
        </p:txBody>
      </p:sp>
    </p:spTree>
    <p:extLst>
      <p:ext uri="{BB962C8B-B14F-4D97-AF65-F5344CB8AC3E}">
        <p14:creationId xmlns:p14="http://schemas.microsoft.com/office/powerpoint/2010/main" val="28340841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428625" indent="-342900">
              <a:buFont typeface="+mj-lt"/>
              <a:buAutoNum type="arabicPeriod"/>
            </a:pPr>
            <a:r>
              <a:rPr lang="de-DE" dirty="0" smtClean="0"/>
              <a:t>Chapter: Motivation</a:t>
            </a:r>
          </a:p>
          <a:p>
            <a:pPr marL="428625" indent="-342900">
              <a:buFont typeface="+mj-lt"/>
              <a:buAutoNum type="arabicPeriod"/>
            </a:pPr>
            <a:r>
              <a:rPr lang="de-DE" dirty="0"/>
              <a:t>Chapter: Linear </a:t>
            </a:r>
            <a:r>
              <a:rPr lang="de-DE" dirty="0" smtClean="0"/>
              <a:t>Models</a:t>
            </a:r>
          </a:p>
          <a:p>
            <a:pPr marL="428625" indent="-342900">
              <a:buFont typeface="+mj-lt"/>
              <a:buAutoNum type="arabicPeriod"/>
            </a:pPr>
            <a:r>
              <a:rPr lang="de-DE" dirty="0"/>
              <a:t>Chapter: Loss </a:t>
            </a:r>
            <a:r>
              <a:rPr lang="de-DE" dirty="0" err="1" smtClean="0"/>
              <a:t>functions</a:t>
            </a:r>
            <a:endParaRPr lang="de-DE" dirty="0" smtClean="0"/>
          </a:p>
          <a:p>
            <a:pPr marL="428625" indent="-342900">
              <a:buFont typeface="+mj-lt"/>
              <a:buAutoNum type="arabicPeriod"/>
            </a:pPr>
            <a:r>
              <a:rPr lang="de-DE" dirty="0"/>
              <a:t>Chapter: </a:t>
            </a:r>
            <a:r>
              <a:rPr lang="de-DE" dirty="0" err="1"/>
              <a:t>Regularization</a:t>
            </a:r>
            <a:r>
              <a:rPr lang="de-DE" dirty="0"/>
              <a:t> </a:t>
            </a:r>
            <a:r>
              <a:rPr lang="de-DE" dirty="0" smtClean="0"/>
              <a:t>&amp; Validation</a:t>
            </a:r>
          </a:p>
          <a:p>
            <a:pPr marL="428625" indent="-342900">
              <a:buFont typeface="+mj-lt"/>
              <a:buAutoNum type="arabicPeriod"/>
            </a:pPr>
            <a:r>
              <a:rPr lang="de-DE" dirty="0" smtClean="0"/>
              <a:t>Chapter: </a:t>
            </a:r>
            <a:r>
              <a:rPr lang="de-DE" dirty="0" err="1" smtClean="0"/>
              <a:t>Practical</a:t>
            </a:r>
            <a:r>
              <a:rPr lang="de-DE" dirty="0" smtClean="0"/>
              <a:t> </a:t>
            </a:r>
            <a:r>
              <a:rPr lang="de-DE" dirty="0" err="1" smtClean="0"/>
              <a:t>considerations</a:t>
            </a:r>
            <a:endParaRPr lang="de-DE" dirty="0" smtClean="0"/>
          </a:p>
          <a:p>
            <a:pPr marL="428625" indent="-342900">
              <a:buFont typeface="+mj-lt"/>
              <a:buAutoNum type="arabicPeriod"/>
            </a:pPr>
            <a:r>
              <a:rPr lang="de-DE" b="1" dirty="0" smtClean="0"/>
              <a:t>Chapter: Summary</a:t>
            </a:r>
            <a:endParaRPr lang="de-DE" dirty="0" smtClean="0"/>
          </a:p>
          <a:p>
            <a:pPr marL="85725" indent="0">
              <a:buNone/>
            </a:pPr>
            <a:endParaRPr lang="de-DE" b="1" u="sng" dirty="0" smtClean="0"/>
          </a:p>
          <a:p>
            <a:pPr marL="85725" indent="0">
              <a:buNone/>
            </a:pPr>
            <a:r>
              <a:rPr lang="de-DE" dirty="0" smtClean="0"/>
              <a:t>  </a:t>
            </a:r>
            <a:endParaRPr lang="de-DE" dirty="0"/>
          </a:p>
        </p:txBody>
      </p:sp>
    </p:spTree>
    <p:extLst>
      <p:ext uri="{BB962C8B-B14F-4D97-AF65-F5344CB8AC3E}">
        <p14:creationId xmlns:p14="http://schemas.microsoft.com/office/powerpoint/2010/main" val="36489053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Summary</a:t>
            </a:r>
            <a:endParaRPr lang="de-DE" dirty="0"/>
          </a:p>
        </p:txBody>
      </p:sp>
      <p:sp>
        <p:nvSpPr>
          <p:cNvPr id="7" name="Inhaltsplatzhalter 6"/>
          <p:cNvSpPr>
            <a:spLocks noGrp="1"/>
          </p:cNvSpPr>
          <p:nvPr>
            <p:ph idx="1"/>
          </p:nvPr>
        </p:nvSpPr>
        <p:spPr/>
        <p:txBody>
          <a:bodyPr/>
          <a:lstStyle/>
          <a:p>
            <a:r>
              <a:rPr lang="de-DE" dirty="0" err="1" smtClean="0"/>
              <a:t>We</a:t>
            </a:r>
            <a:r>
              <a:rPr lang="de-DE" dirty="0" smtClean="0"/>
              <a:t> </a:t>
            </a:r>
            <a:r>
              <a:rPr lang="de-DE" dirty="0" err="1" smtClean="0"/>
              <a:t>learned</a:t>
            </a:r>
            <a:r>
              <a:rPr lang="de-DE" dirty="0" smtClean="0"/>
              <a:t> </a:t>
            </a:r>
            <a:r>
              <a:rPr lang="de-DE" dirty="0" err="1" smtClean="0"/>
              <a:t>about</a:t>
            </a:r>
            <a:r>
              <a:rPr lang="de-DE" dirty="0" smtClean="0"/>
              <a:t>:</a:t>
            </a:r>
          </a:p>
          <a:p>
            <a:pPr lvl="1">
              <a:buFont typeface="Arial" panose="020B0604020202020204" pitchFamily="34" charset="0"/>
              <a:buChar char="•"/>
            </a:pPr>
            <a:r>
              <a:rPr lang="de-DE" sz="2000" dirty="0" err="1" smtClean="0"/>
              <a:t>the</a:t>
            </a:r>
            <a:r>
              <a:rPr lang="de-DE" sz="2000" dirty="0" smtClean="0"/>
              <a:t> </a:t>
            </a:r>
            <a:r>
              <a:rPr lang="de-DE" sz="2000" dirty="0" err="1" smtClean="0"/>
              <a:t>characteristics</a:t>
            </a:r>
            <a:r>
              <a:rPr lang="de-DE" sz="2000" dirty="0" smtClean="0"/>
              <a:t> </a:t>
            </a:r>
            <a:r>
              <a:rPr lang="de-DE" sz="2000" dirty="0" err="1" smtClean="0"/>
              <a:t>of</a:t>
            </a:r>
            <a:r>
              <a:rPr lang="de-DE" sz="2000" dirty="0" smtClean="0"/>
              <a:t> a </a:t>
            </a:r>
            <a:r>
              <a:rPr lang="de-DE" sz="2000" b="1" dirty="0" err="1" smtClean="0"/>
              <a:t>regression</a:t>
            </a:r>
            <a:r>
              <a:rPr lang="de-DE" sz="2000" dirty="0" smtClean="0"/>
              <a:t> </a:t>
            </a:r>
            <a:r>
              <a:rPr lang="de-DE" sz="2000" dirty="0" err="1" smtClean="0"/>
              <a:t>problem</a:t>
            </a:r>
            <a:r>
              <a:rPr lang="de-DE" sz="2000" dirty="0" smtClean="0"/>
              <a:t> </a:t>
            </a:r>
            <a:r>
              <a:rPr lang="de-DE" sz="2000" dirty="0" err="1" smtClean="0"/>
              <a:t>and</a:t>
            </a:r>
            <a:r>
              <a:rPr lang="de-DE" sz="2000" dirty="0" smtClean="0"/>
              <a:t> </a:t>
            </a:r>
            <a:r>
              <a:rPr lang="de-DE" sz="2000" dirty="0" err="1" smtClean="0"/>
              <a:t>learned</a:t>
            </a:r>
            <a:r>
              <a:rPr lang="de-DE" sz="2000" dirty="0" smtClean="0"/>
              <a:t> </a:t>
            </a:r>
            <a:r>
              <a:rPr lang="de-DE" sz="2000" dirty="0" err="1" smtClean="0"/>
              <a:t>about</a:t>
            </a:r>
            <a:r>
              <a:rPr lang="de-DE" sz="2000" dirty="0" smtClean="0"/>
              <a:t> </a:t>
            </a:r>
            <a:r>
              <a:rPr lang="de-DE" sz="2000" dirty="0" err="1" smtClean="0"/>
              <a:t>the</a:t>
            </a:r>
            <a:r>
              <a:rPr lang="de-DE" sz="2000" dirty="0" smtClean="0"/>
              <a:t> </a:t>
            </a:r>
            <a:r>
              <a:rPr lang="de-DE" sz="2000" b="1" dirty="0" err="1" smtClean="0"/>
              <a:t>differences</a:t>
            </a:r>
            <a:r>
              <a:rPr lang="de-DE" sz="2000" dirty="0" smtClean="0"/>
              <a:t> </a:t>
            </a:r>
            <a:r>
              <a:rPr lang="de-DE" sz="2000" dirty="0" err="1" smtClean="0"/>
              <a:t>to</a:t>
            </a:r>
            <a:r>
              <a:rPr lang="de-DE" sz="2000" dirty="0" smtClean="0"/>
              <a:t> </a:t>
            </a:r>
            <a:r>
              <a:rPr lang="de-DE" sz="2000" b="1" dirty="0" err="1" smtClean="0"/>
              <a:t>clustering</a:t>
            </a:r>
            <a:r>
              <a:rPr lang="de-DE" sz="2000" dirty="0" smtClean="0"/>
              <a:t> </a:t>
            </a:r>
            <a:r>
              <a:rPr lang="de-DE" sz="2000" dirty="0" err="1" smtClean="0"/>
              <a:t>and</a:t>
            </a:r>
            <a:r>
              <a:rPr lang="de-DE" sz="2000" dirty="0" smtClean="0"/>
              <a:t> </a:t>
            </a:r>
            <a:r>
              <a:rPr lang="de-DE" sz="2000" b="1" dirty="0" err="1" smtClean="0"/>
              <a:t>classification</a:t>
            </a:r>
            <a:endParaRPr lang="de-DE" sz="2000" b="1" dirty="0"/>
          </a:p>
          <a:p>
            <a:pPr lvl="1">
              <a:buFont typeface="Arial" panose="020B0604020202020204" pitchFamily="34" charset="0"/>
              <a:buChar char="•"/>
            </a:pPr>
            <a:r>
              <a:rPr lang="de-DE" sz="2000" dirty="0" err="1" smtClean="0"/>
              <a:t>the</a:t>
            </a:r>
            <a:r>
              <a:rPr lang="de-DE" sz="2000" dirty="0" smtClean="0"/>
              <a:t> </a:t>
            </a:r>
            <a:r>
              <a:rPr lang="de-DE" sz="2000" dirty="0" err="1" smtClean="0"/>
              <a:t>difference</a:t>
            </a:r>
            <a:r>
              <a:rPr lang="de-DE" sz="2000" dirty="0" smtClean="0"/>
              <a:t> </a:t>
            </a:r>
            <a:r>
              <a:rPr lang="de-DE" sz="2000" dirty="0" err="1" smtClean="0"/>
              <a:t>between</a:t>
            </a:r>
            <a:r>
              <a:rPr lang="de-DE" sz="2000" dirty="0" smtClean="0"/>
              <a:t> </a:t>
            </a:r>
            <a:r>
              <a:rPr lang="de-DE" sz="2000" b="1" dirty="0" smtClean="0"/>
              <a:t>linear </a:t>
            </a:r>
            <a:r>
              <a:rPr lang="de-DE" sz="2000" b="1" dirty="0" err="1" smtClean="0"/>
              <a:t>and</a:t>
            </a:r>
            <a:r>
              <a:rPr lang="de-DE" sz="2000" b="1" dirty="0" smtClean="0"/>
              <a:t> </a:t>
            </a:r>
            <a:r>
              <a:rPr lang="de-DE" sz="2000" b="1" dirty="0" err="1" smtClean="0"/>
              <a:t>nonlinear</a:t>
            </a:r>
            <a:r>
              <a:rPr lang="de-DE" sz="2000" b="1" dirty="0" smtClean="0"/>
              <a:t> </a:t>
            </a:r>
            <a:r>
              <a:rPr lang="de-DE" sz="2000" b="1" dirty="0" err="1" smtClean="0"/>
              <a:t>regression</a:t>
            </a:r>
            <a:endParaRPr lang="de-DE" sz="2000" b="1" dirty="0" smtClean="0"/>
          </a:p>
          <a:p>
            <a:pPr lvl="1">
              <a:buFont typeface="Arial" panose="020B0604020202020204" pitchFamily="34" charset="0"/>
              <a:buChar char="•"/>
            </a:pPr>
            <a:r>
              <a:rPr lang="de-DE" sz="2000" b="1" dirty="0" err="1" smtClean="0"/>
              <a:t>use</a:t>
            </a:r>
            <a:r>
              <a:rPr lang="de-DE" sz="2000" b="1" dirty="0" smtClean="0"/>
              <a:t> </a:t>
            </a:r>
            <a:r>
              <a:rPr lang="de-DE" sz="2000" b="1" dirty="0" err="1" smtClean="0"/>
              <a:t>cases</a:t>
            </a:r>
            <a:r>
              <a:rPr lang="de-DE" sz="2000" dirty="0" smtClean="0"/>
              <a:t> </a:t>
            </a:r>
            <a:r>
              <a:rPr lang="de-DE" sz="2000" dirty="0" err="1" smtClean="0"/>
              <a:t>and</a:t>
            </a:r>
            <a:r>
              <a:rPr lang="de-DE" sz="2000" dirty="0" smtClean="0"/>
              <a:t> </a:t>
            </a:r>
            <a:r>
              <a:rPr lang="de-DE" sz="2000" b="1" dirty="0" err="1" smtClean="0"/>
              <a:t>applications</a:t>
            </a:r>
            <a:r>
              <a:rPr lang="de-DE" sz="2000" dirty="0" smtClean="0"/>
              <a:t> </a:t>
            </a:r>
            <a:r>
              <a:rPr lang="de-DE" sz="2000" dirty="0" err="1" smtClean="0"/>
              <a:t>for</a:t>
            </a:r>
            <a:r>
              <a:rPr lang="de-DE" sz="2000" dirty="0" smtClean="0"/>
              <a:t> </a:t>
            </a:r>
            <a:r>
              <a:rPr lang="de-DE" sz="2000" dirty="0" err="1" smtClean="0"/>
              <a:t>regression</a:t>
            </a:r>
            <a:r>
              <a:rPr lang="de-DE" sz="2000" dirty="0" smtClean="0"/>
              <a:t> in Automotive Technology</a:t>
            </a:r>
          </a:p>
          <a:p>
            <a:pPr lvl="1">
              <a:buFont typeface="Arial" panose="020B0604020202020204" pitchFamily="34" charset="0"/>
              <a:buChar char="•"/>
            </a:pPr>
            <a:r>
              <a:rPr lang="de-DE" sz="2000" dirty="0" smtClean="0"/>
              <a:t>different </a:t>
            </a:r>
            <a:r>
              <a:rPr lang="de-DE" sz="2000" dirty="0" err="1" smtClean="0"/>
              <a:t>applications</a:t>
            </a:r>
            <a:r>
              <a:rPr lang="de-DE" sz="2000" dirty="0" smtClean="0"/>
              <a:t> </a:t>
            </a:r>
            <a:r>
              <a:rPr lang="de-DE" sz="2000" dirty="0" err="1" smtClean="0"/>
              <a:t>for</a:t>
            </a:r>
            <a:r>
              <a:rPr lang="de-DE" sz="2000" dirty="0" smtClean="0"/>
              <a:t> </a:t>
            </a:r>
            <a:r>
              <a:rPr lang="de-DE" sz="2000" b="1" dirty="0" err="1" smtClean="0"/>
              <a:t>local</a:t>
            </a:r>
            <a:r>
              <a:rPr lang="de-DE" sz="2000" b="1" dirty="0" smtClean="0"/>
              <a:t> </a:t>
            </a:r>
            <a:r>
              <a:rPr lang="de-DE" sz="2000" b="1" dirty="0" err="1" smtClean="0"/>
              <a:t>and</a:t>
            </a:r>
            <a:r>
              <a:rPr lang="de-DE" sz="2000" b="1" dirty="0" smtClean="0"/>
              <a:t> global </a:t>
            </a:r>
            <a:r>
              <a:rPr lang="de-DE" sz="2000" b="1" dirty="0" err="1" smtClean="0"/>
              <a:t>basis</a:t>
            </a:r>
            <a:r>
              <a:rPr lang="de-DE" sz="2000" b="1" dirty="0" smtClean="0"/>
              <a:t> </a:t>
            </a:r>
            <a:r>
              <a:rPr lang="de-DE" sz="2000" b="1" dirty="0" err="1" smtClean="0"/>
              <a:t>functions</a:t>
            </a:r>
            <a:endParaRPr lang="de-DE" sz="2000" b="1" dirty="0" smtClean="0"/>
          </a:p>
          <a:p>
            <a:pPr lvl="1">
              <a:buFont typeface="Arial" panose="020B0604020202020204" pitchFamily="34" charset="0"/>
              <a:buChar char="•"/>
            </a:pPr>
            <a:r>
              <a:rPr lang="de-DE" sz="2000" dirty="0" smtClean="0"/>
              <a:t>different</a:t>
            </a:r>
            <a:r>
              <a:rPr lang="de-DE" sz="2000" b="1" dirty="0" smtClean="0"/>
              <a:t> </a:t>
            </a:r>
            <a:r>
              <a:rPr lang="de-DE" sz="2000" b="1" dirty="0" err="1" smtClean="0"/>
              <a:t>loss</a:t>
            </a:r>
            <a:r>
              <a:rPr lang="de-DE" sz="2000" b="1" dirty="0" smtClean="0"/>
              <a:t> </a:t>
            </a:r>
            <a:r>
              <a:rPr lang="de-DE" sz="2000" b="1" dirty="0" err="1" smtClean="0"/>
              <a:t>functions</a:t>
            </a:r>
            <a:r>
              <a:rPr lang="de-DE" sz="2000" b="1" dirty="0" smtClean="0"/>
              <a:t> </a:t>
            </a:r>
          </a:p>
          <a:p>
            <a:pPr lvl="1">
              <a:buFont typeface="Arial" panose="020B0604020202020204" pitchFamily="34" charset="0"/>
              <a:buChar char="•"/>
            </a:pPr>
            <a:r>
              <a:rPr lang="de-DE" sz="2000" b="1" dirty="0"/>
              <a:t>i</a:t>
            </a:r>
            <a:r>
              <a:rPr lang="de-DE" sz="2000" b="1" dirty="0" smtClean="0"/>
              <a:t>terative </a:t>
            </a:r>
            <a:r>
              <a:rPr lang="de-DE" sz="2000" dirty="0" err="1" smtClean="0"/>
              <a:t>and</a:t>
            </a:r>
            <a:r>
              <a:rPr lang="de-DE" sz="2000" dirty="0" smtClean="0"/>
              <a:t> </a:t>
            </a:r>
            <a:r>
              <a:rPr lang="de-DE" sz="2000" b="1" dirty="0" err="1" smtClean="0"/>
              <a:t>analytic</a:t>
            </a:r>
            <a:r>
              <a:rPr lang="de-DE" sz="2000" dirty="0" smtClean="0"/>
              <a:t> </a:t>
            </a:r>
            <a:r>
              <a:rPr lang="de-DE" sz="2000" dirty="0" err="1" smtClean="0"/>
              <a:t>solution</a:t>
            </a:r>
            <a:r>
              <a:rPr lang="de-DE" sz="2000" dirty="0" smtClean="0"/>
              <a:t> </a:t>
            </a:r>
            <a:r>
              <a:rPr lang="de-DE" sz="2000" dirty="0" err="1" smtClean="0"/>
              <a:t>methods</a:t>
            </a:r>
            <a:r>
              <a:rPr lang="de-DE" sz="2000" dirty="0" smtClean="0"/>
              <a:t> </a:t>
            </a:r>
            <a:r>
              <a:rPr lang="de-DE" sz="2000" dirty="0" err="1" smtClean="0"/>
              <a:t>for</a:t>
            </a:r>
            <a:r>
              <a:rPr lang="de-DE" sz="2000" dirty="0" smtClean="0"/>
              <a:t> </a:t>
            </a:r>
            <a:r>
              <a:rPr lang="de-DE" sz="2000" dirty="0" err="1" smtClean="0"/>
              <a:t>model</a:t>
            </a:r>
            <a:r>
              <a:rPr lang="de-DE" sz="2000" dirty="0" smtClean="0"/>
              <a:t> </a:t>
            </a:r>
            <a:r>
              <a:rPr lang="de-DE" sz="2000" dirty="0" err="1" smtClean="0"/>
              <a:t>training</a:t>
            </a:r>
            <a:endParaRPr lang="de-DE" sz="2000" dirty="0" smtClean="0"/>
          </a:p>
          <a:p>
            <a:pPr lvl="1">
              <a:buFont typeface="Arial" panose="020B0604020202020204" pitchFamily="34" charset="0"/>
              <a:buChar char="•"/>
            </a:pPr>
            <a:r>
              <a:rPr lang="de-DE" sz="2000" b="1" dirty="0" err="1"/>
              <a:t>r</a:t>
            </a:r>
            <a:r>
              <a:rPr lang="de-DE" sz="2000" b="1" dirty="0" err="1" smtClean="0"/>
              <a:t>egularization</a:t>
            </a:r>
            <a:r>
              <a:rPr lang="de-DE" sz="2000" dirty="0" smtClean="0"/>
              <a:t> </a:t>
            </a:r>
            <a:r>
              <a:rPr lang="de-DE" sz="2000" dirty="0" err="1" smtClean="0"/>
              <a:t>techniques</a:t>
            </a:r>
            <a:r>
              <a:rPr lang="de-DE" sz="2000" dirty="0" smtClean="0"/>
              <a:t> </a:t>
            </a:r>
            <a:r>
              <a:rPr lang="de-DE" sz="2000" dirty="0" err="1" smtClean="0"/>
              <a:t>and</a:t>
            </a:r>
            <a:r>
              <a:rPr lang="de-DE" sz="2000" dirty="0" smtClean="0"/>
              <a:t> </a:t>
            </a:r>
            <a:r>
              <a:rPr lang="de-DE" sz="2000" b="1" dirty="0" err="1" smtClean="0"/>
              <a:t>validation</a:t>
            </a:r>
            <a:r>
              <a:rPr lang="de-DE" sz="2000" dirty="0" smtClean="0"/>
              <a:t> </a:t>
            </a:r>
            <a:r>
              <a:rPr lang="de-DE" sz="2000" dirty="0" err="1" smtClean="0"/>
              <a:t>techniques</a:t>
            </a:r>
            <a:r>
              <a:rPr lang="de-DE" sz="2000" dirty="0" smtClean="0"/>
              <a:t> </a:t>
            </a:r>
            <a:endParaRPr lang="de-DE" dirty="0" smtClean="0"/>
          </a:p>
          <a:p>
            <a:pPr lvl="1">
              <a:buFont typeface="Arial" panose="020B0604020202020204" pitchFamily="34" charset="0"/>
              <a:buChar char="•"/>
            </a:pPr>
            <a:r>
              <a:rPr lang="de-DE" sz="2000" dirty="0" err="1" smtClean="0"/>
              <a:t>details</a:t>
            </a:r>
            <a:r>
              <a:rPr lang="de-DE" sz="2000" dirty="0" smtClean="0"/>
              <a:t> </a:t>
            </a:r>
            <a:r>
              <a:rPr lang="de-DE" sz="2000" dirty="0" err="1" smtClean="0"/>
              <a:t>which</a:t>
            </a:r>
            <a:r>
              <a:rPr lang="de-DE" sz="2000" dirty="0" smtClean="0"/>
              <a:t> </a:t>
            </a:r>
            <a:r>
              <a:rPr lang="de-DE" sz="2000" dirty="0" err="1" smtClean="0"/>
              <a:t>are</a:t>
            </a:r>
            <a:r>
              <a:rPr lang="de-DE" sz="2000" dirty="0" smtClean="0"/>
              <a:t> </a:t>
            </a:r>
            <a:r>
              <a:rPr lang="de-DE" sz="2000" dirty="0" err="1" smtClean="0"/>
              <a:t>important</a:t>
            </a:r>
            <a:r>
              <a:rPr lang="de-DE" sz="2000" dirty="0" smtClean="0"/>
              <a:t> </a:t>
            </a:r>
            <a:r>
              <a:rPr lang="de-DE" sz="2000" dirty="0" err="1" smtClean="0"/>
              <a:t>for</a:t>
            </a:r>
            <a:r>
              <a:rPr lang="de-DE" sz="2000" dirty="0" smtClean="0"/>
              <a:t> </a:t>
            </a:r>
            <a:r>
              <a:rPr lang="de-DE" sz="2000" dirty="0" err="1" smtClean="0"/>
              <a:t>succesful</a:t>
            </a:r>
            <a:r>
              <a:rPr lang="de-DE" sz="2000" dirty="0" smtClean="0"/>
              <a:t> </a:t>
            </a:r>
            <a:r>
              <a:rPr lang="de-DE" sz="2000" dirty="0" err="1" smtClean="0"/>
              <a:t>application</a:t>
            </a:r>
            <a:r>
              <a:rPr lang="de-DE" sz="2000" dirty="0" smtClean="0"/>
              <a:t> </a:t>
            </a:r>
            <a:r>
              <a:rPr lang="de-DE" sz="2000" dirty="0" err="1" smtClean="0"/>
              <a:t>of</a:t>
            </a:r>
            <a:r>
              <a:rPr lang="de-DE" sz="2000" dirty="0" smtClean="0"/>
              <a:t> </a:t>
            </a:r>
            <a:r>
              <a:rPr lang="de-DE" sz="2000" dirty="0" err="1" smtClean="0"/>
              <a:t>regression</a:t>
            </a:r>
            <a:r>
              <a:rPr lang="de-DE" sz="2000" dirty="0" smtClean="0"/>
              <a:t> </a:t>
            </a:r>
            <a:r>
              <a:rPr lang="de-DE" sz="2000" dirty="0" err="1" smtClean="0"/>
              <a:t>to</a:t>
            </a:r>
            <a:r>
              <a:rPr lang="de-DE" sz="2000" dirty="0" smtClean="0"/>
              <a:t> real </a:t>
            </a:r>
            <a:r>
              <a:rPr lang="de-DE" sz="2000" dirty="0" err="1" smtClean="0"/>
              <a:t>world</a:t>
            </a:r>
            <a:r>
              <a:rPr lang="de-DE" sz="2000" dirty="0" smtClean="0"/>
              <a:t> </a:t>
            </a:r>
            <a:r>
              <a:rPr lang="de-DE" sz="2000" dirty="0" err="1" smtClean="0"/>
              <a:t>data</a:t>
            </a:r>
            <a:r>
              <a:rPr lang="de-DE" sz="2000" dirty="0" smtClean="0"/>
              <a:t> </a:t>
            </a:r>
            <a:endParaRPr lang="de-DE" dirty="0"/>
          </a:p>
        </p:txBody>
      </p:sp>
      <p:sp>
        <p:nvSpPr>
          <p:cNvPr id="8" name="Foliennummernplatzhalter 7"/>
          <p:cNvSpPr>
            <a:spLocks noGrp="1"/>
          </p:cNvSpPr>
          <p:nvPr>
            <p:ph type="sldNum" sz="quarter" idx="11"/>
          </p:nvPr>
        </p:nvSpPr>
        <p:spPr/>
        <p:txBody>
          <a:bodyPr/>
          <a:lstStyle/>
          <a:p>
            <a:r>
              <a:rPr lang="de-DE" smtClean="0"/>
              <a:t> 3 - </a:t>
            </a:r>
            <a:fld id="{DFF34935-8E69-4657-8C0C-1744CA283D5D}" type="slidenum">
              <a:rPr lang="de-DE" smtClean="0"/>
              <a:pPr/>
              <a:t>72</a:t>
            </a:fld>
            <a:endParaRPr lang="de-DE" dirty="0"/>
          </a:p>
        </p:txBody>
      </p:sp>
    </p:spTree>
    <p:extLst>
      <p:ext uri="{BB962C8B-B14F-4D97-AF65-F5344CB8AC3E}">
        <p14:creationId xmlns:p14="http://schemas.microsoft.com/office/powerpoint/2010/main" val="13942023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Related</a:t>
            </a:r>
            <a:r>
              <a:rPr lang="de-DE" dirty="0" smtClean="0"/>
              <a:t> </a:t>
            </a:r>
            <a:r>
              <a:rPr lang="de-DE" dirty="0" err="1" smtClean="0"/>
              <a:t>Literature</a:t>
            </a:r>
            <a:endParaRPr lang="de-DE" dirty="0"/>
          </a:p>
        </p:txBody>
      </p:sp>
      <p:sp>
        <p:nvSpPr>
          <p:cNvPr id="3" name="Inhaltsplatzhalter 2"/>
          <p:cNvSpPr>
            <a:spLocks noGrp="1"/>
          </p:cNvSpPr>
          <p:nvPr>
            <p:ph idx="4294967295"/>
          </p:nvPr>
        </p:nvSpPr>
        <p:spPr>
          <a:xfrm>
            <a:off x="571473" y="1524000"/>
            <a:ext cx="8064500" cy="4343400"/>
          </a:xfrm>
        </p:spPr>
        <p:txBody>
          <a:bodyPr/>
          <a:lstStyle/>
          <a:p>
            <a:r>
              <a:rPr lang="de-DE" dirty="0" smtClean="0"/>
              <a:t>Christopher M. Bishop, </a:t>
            </a:r>
            <a:r>
              <a:rPr lang="de-DE" i="1" dirty="0" err="1" smtClean="0"/>
              <a:t>Machine</a:t>
            </a:r>
            <a:r>
              <a:rPr lang="de-DE" i="1" dirty="0" smtClean="0"/>
              <a:t> Learning </a:t>
            </a:r>
            <a:r>
              <a:rPr lang="de-DE" i="1" dirty="0" err="1" smtClean="0"/>
              <a:t>and</a:t>
            </a:r>
            <a:r>
              <a:rPr lang="de-DE" i="1" dirty="0" smtClean="0"/>
              <a:t> Pattern Recognition</a:t>
            </a:r>
          </a:p>
          <a:p>
            <a:r>
              <a:rPr lang="de-DE" dirty="0" smtClean="0"/>
              <a:t>Trevor </a:t>
            </a:r>
            <a:r>
              <a:rPr lang="de-DE" dirty="0"/>
              <a:t>H</a:t>
            </a:r>
            <a:r>
              <a:rPr lang="de-DE" dirty="0" smtClean="0"/>
              <a:t>astie, Robert </a:t>
            </a:r>
            <a:r>
              <a:rPr lang="de-DE" dirty="0" err="1" smtClean="0"/>
              <a:t>Tibshirani</a:t>
            </a:r>
            <a:r>
              <a:rPr lang="de-DE" dirty="0" smtClean="0"/>
              <a:t>, Jerome Friedman, </a:t>
            </a:r>
            <a:r>
              <a:rPr lang="de-DE" i="1" dirty="0" smtClean="0"/>
              <a:t>The Elements </a:t>
            </a:r>
            <a:r>
              <a:rPr lang="de-DE" i="1" dirty="0" err="1" smtClean="0"/>
              <a:t>of</a:t>
            </a:r>
            <a:r>
              <a:rPr lang="de-DE" i="1" dirty="0" smtClean="0"/>
              <a:t> Statistical Learning</a:t>
            </a:r>
          </a:p>
          <a:p>
            <a:r>
              <a:rPr lang="de-DE" dirty="0" smtClean="0"/>
              <a:t>Kevin P. Murphy</a:t>
            </a:r>
            <a:r>
              <a:rPr lang="de-DE" i="1" dirty="0" smtClean="0"/>
              <a:t>, </a:t>
            </a:r>
            <a:r>
              <a:rPr lang="de-DE" i="1" dirty="0" err="1" smtClean="0"/>
              <a:t>Machine</a:t>
            </a:r>
            <a:r>
              <a:rPr lang="de-DE" i="1" dirty="0" smtClean="0"/>
              <a:t> Learning – A </a:t>
            </a:r>
            <a:r>
              <a:rPr lang="de-DE" i="1" dirty="0" err="1" smtClean="0"/>
              <a:t>Probabilistic</a:t>
            </a:r>
            <a:r>
              <a:rPr lang="de-DE" i="1" dirty="0" smtClean="0"/>
              <a:t> </a:t>
            </a:r>
            <a:r>
              <a:rPr lang="de-DE" i="1" dirty="0" err="1" smtClean="0"/>
              <a:t>Perspective</a:t>
            </a:r>
            <a:endParaRPr lang="de-DE" i="1" dirty="0" smtClean="0"/>
          </a:p>
          <a:p>
            <a:endParaRPr lang="de-DE" i="1" dirty="0" smtClean="0"/>
          </a:p>
          <a:p>
            <a:pPr marL="0" indent="0">
              <a:buNone/>
            </a:pPr>
            <a:endParaRPr lang="de-DE" dirty="0"/>
          </a:p>
          <a:p>
            <a:pPr marL="0" indent="0">
              <a:buNone/>
            </a:pPr>
            <a:endParaRPr lang="de-DE" dirty="0" smtClean="0"/>
          </a:p>
          <a:p>
            <a:pPr marL="0" indent="0">
              <a:buNone/>
            </a:pPr>
            <a:endParaRPr lang="de-DE" dirty="0"/>
          </a:p>
        </p:txBody>
      </p:sp>
      <p:sp>
        <p:nvSpPr>
          <p:cNvPr id="4" name="Foliennummernplatzhalter 3"/>
          <p:cNvSpPr>
            <a:spLocks noGrp="1"/>
          </p:cNvSpPr>
          <p:nvPr>
            <p:ph type="sldNum" sz="quarter" idx="11"/>
          </p:nvPr>
        </p:nvSpPr>
        <p:spPr/>
        <p:txBody>
          <a:bodyPr/>
          <a:lstStyle/>
          <a:p>
            <a:r>
              <a:rPr lang="de-DE" smtClean="0"/>
              <a:t> 3 - </a:t>
            </a:r>
            <a:fld id="{DFF34935-8E69-4657-8C0C-1744CA283D5D}" type="slidenum">
              <a:rPr lang="de-DE" smtClean="0"/>
              <a:pPr/>
              <a:t>73</a:t>
            </a:fld>
            <a:endParaRPr lang="de-DE" dirty="0"/>
          </a:p>
        </p:txBody>
      </p:sp>
    </p:spTree>
    <p:extLst>
      <p:ext uri="{BB962C8B-B14F-4D97-AF65-F5344CB8AC3E}">
        <p14:creationId xmlns:p14="http://schemas.microsoft.com/office/powerpoint/2010/main" val="56291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Motivation – Algorithms in Machine Learning</a:t>
            </a:r>
            <a:endParaRPr lang="de-DE" dirty="0"/>
          </a:p>
        </p:txBody>
      </p:sp>
      <p:sp>
        <p:nvSpPr>
          <p:cNvPr id="3" name="Inhaltsplatzhalter 2"/>
          <p:cNvSpPr>
            <a:spLocks noGrp="1"/>
          </p:cNvSpPr>
          <p:nvPr>
            <p:ph idx="4294967295"/>
          </p:nvPr>
        </p:nvSpPr>
        <p:spPr>
          <a:xfrm>
            <a:off x="1079500" y="2205038"/>
            <a:ext cx="8064500" cy="4343400"/>
          </a:xfrm>
        </p:spPr>
        <p:txBody>
          <a:bodyPr/>
          <a:lstStyle/>
          <a:p>
            <a:pPr marL="0" indent="0" algn="ctr">
              <a:buNone/>
            </a:pPr>
            <a:r>
              <a:rPr lang="en-US" dirty="0" smtClean="0"/>
              <a:t> </a:t>
            </a:r>
            <a:endParaRPr lang="en-US" dirty="0"/>
          </a:p>
        </p:txBody>
      </p:sp>
      <p:grpSp>
        <p:nvGrpSpPr>
          <p:cNvPr id="10" name="Gruppieren 9"/>
          <p:cNvGrpSpPr/>
          <p:nvPr/>
        </p:nvGrpSpPr>
        <p:grpSpPr>
          <a:xfrm>
            <a:off x="189390" y="116632"/>
            <a:ext cx="8703090" cy="4608512"/>
            <a:chOff x="189390" y="1340768"/>
            <a:chExt cx="8703090" cy="4608512"/>
          </a:xfrm>
        </p:grpSpPr>
        <p:graphicFrame>
          <p:nvGraphicFramePr>
            <p:cNvPr id="4" name="Diagramm 3"/>
            <p:cNvGraphicFramePr/>
            <p:nvPr>
              <p:extLst>
                <p:ext uri="{D42A27DB-BD31-4B8C-83A1-F6EECF244321}">
                  <p14:modId xmlns:p14="http://schemas.microsoft.com/office/powerpoint/2010/main" val="1285677289"/>
                </p:ext>
              </p:extLst>
            </p:nvPr>
          </p:nvGraphicFramePr>
          <p:xfrm>
            <a:off x="669217" y="1613024"/>
            <a:ext cx="7776864"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extLst/>
            </p:nvPr>
          </p:nvGraphicFramePr>
          <p:xfrm>
            <a:off x="669217" y="1340768"/>
            <a:ext cx="7776864"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hteck 7"/>
            <p:cNvSpPr/>
            <p:nvPr/>
          </p:nvSpPr>
          <p:spPr bwMode="auto">
            <a:xfrm>
              <a:off x="189390" y="3870380"/>
              <a:ext cx="8703090" cy="820727"/>
            </a:xfrm>
            <a:prstGeom prst="rect">
              <a:avLst/>
            </a:prstGeom>
            <a:solidFill>
              <a:schemeClr val="bg1"/>
            </a:solidFill>
            <a:ln w="9525" algn="ctr">
              <a:noFill/>
              <a:round/>
              <a:headEnd/>
              <a:tailEnd/>
            </a:ln>
          </p:spPr>
          <p:txBody>
            <a:bodyPr rtlCol="0" anchor="ctr"/>
            <a:lstStyle/>
            <a:p>
              <a:pPr algn="ctr"/>
              <a:endParaRPr lang="de-DE"/>
            </a:p>
          </p:txBody>
        </p:sp>
      </p:grpSp>
      <p:grpSp>
        <p:nvGrpSpPr>
          <p:cNvPr id="42" name="Gruppieren 41"/>
          <p:cNvGrpSpPr/>
          <p:nvPr/>
        </p:nvGrpSpPr>
        <p:grpSpPr>
          <a:xfrm>
            <a:off x="1131238" y="2785405"/>
            <a:ext cx="1467650" cy="1363570"/>
            <a:chOff x="476108" y="5905612"/>
            <a:chExt cx="2179166" cy="2024628"/>
          </a:xfrm>
        </p:grpSpPr>
        <p:grpSp>
          <p:nvGrpSpPr>
            <p:cNvPr id="7" name="Gruppieren 6"/>
            <p:cNvGrpSpPr/>
            <p:nvPr/>
          </p:nvGrpSpPr>
          <p:grpSpPr>
            <a:xfrm>
              <a:off x="476108" y="5905612"/>
              <a:ext cx="2179166" cy="2024628"/>
              <a:chOff x="1024682" y="2363366"/>
              <a:chExt cx="3549600" cy="3297882"/>
            </a:xfrm>
          </p:grpSpPr>
          <p:sp>
            <p:nvSpPr>
              <p:cNvPr id="9" name="Ellipse 8"/>
              <p:cNvSpPr/>
              <p:nvPr/>
            </p:nvSpPr>
            <p:spPr bwMode="auto">
              <a:xfrm>
                <a:off x="1873067" y="4480945"/>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1" name="Ellipse 10"/>
              <p:cNvSpPr/>
              <p:nvPr/>
            </p:nvSpPr>
            <p:spPr bwMode="auto">
              <a:xfrm>
                <a:off x="2729748" y="4136116"/>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2" name="Ellipse 11"/>
              <p:cNvSpPr/>
              <p:nvPr/>
            </p:nvSpPr>
            <p:spPr bwMode="auto">
              <a:xfrm>
                <a:off x="1490144" y="5192903"/>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13" name="Gerade Verbindung mit Pfeil 12"/>
              <p:cNvCxnSpPr/>
              <p:nvPr/>
            </p:nvCxnSpPr>
            <p:spPr bwMode="auto">
              <a:xfrm>
                <a:off x="1045890" y="2363366"/>
                <a:ext cx="0" cy="3297882"/>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14" name="Gerade Verbindung mit Pfeil 13"/>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5" name="Ellipse 14"/>
              <p:cNvSpPr/>
              <p:nvPr/>
            </p:nvSpPr>
            <p:spPr bwMode="auto">
              <a:xfrm>
                <a:off x="3284108" y="3628493"/>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20" name="Gerader Verbinder 19"/>
              <p:cNvCxnSpPr/>
              <p:nvPr/>
            </p:nvCxnSpPr>
            <p:spPr bwMode="auto">
              <a:xfrm flipV="1">
                <a:off x="1036078" y="3150116"/>
                <a:ext cx="2781814" cy="249409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1" name="Ellipse 20"/>
            <p:cNvSpPr/>
            <p:nvPr/>
          </p:nvSpPr>
          <p:spPr bwMode="auto">
            <a:xfrm>
              <a:off x="1506211" y="6746761"/>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3" name="Ellipse 22"/>
            <p:cNvSpPr/>
            <p:nvPr/>
          </p:nvSpPr>
          <p:spPr bwMode="auto">
            <a:xfrm>
              <a:off x="1906159" y="6404166"/>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4" name="Ellipse 23"/>
            <p:cNvSpPr/>
            <p:nvPr/>
          </p:nvSpPr>
          <p:spPr bwMode="auto">
            <a:xfrm>
              <a:off x="1228451" y="7084972"/>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25" name="Ellipse 24"/>
            <p:cNvSpPr/>
            <p:nvPr/>
          </p:nvSpPr>
          <p:spPr bwMode="auto">
            <a:xfrm>
              <a:off x="829457" y="7396722"/>
              <a:ext cx="132621" cy="132621"/>
            </a:xfrm>
            <a:prstGeom prst="ellipse">
              <a:avLst/>
            </a:prstGeom>
            <a:solidFill>
              <a:srgbClr val="000000"/>
            </a:solidFill>
            <a:ln w="9525" algn="ctr">
              <a:noFill/>
              <a:round/>
              <a:headEnd/>
              <a:tailEnd/>
            </a:ln>
          </p:spPr>
          <p:txBody>
            <a:bodyPr rtlCol="0" anchor="ctr"/>
            <a:lstStyle/>
            <a:p>
              <a:pPr algn="ctr"/>
              <a:endParaRPr lang="de-DE"/>
            </a:p>
          </p:txBody>
        </p:sp>
      </p:grpSp>
      <p:grpSp>
        <p:nvGrpSpPr>
          <p:cNvPr id="89" name="Gruppieren 88"/>
          <p:cNvGrpSpPr/>
          <p:nvPr/>
        </p:nvGrpSpPr>
        <p:grpSpPr>
          <a:xfrm>
            <a:off x="3855560" y="2785510"/>
            <a:ext cx="1467650" cy="1363570"/>
            <a:chOff x="3855560" y="5233887"/>
            <a:chExt cx="1467650" cy="1363570"/>
          </a:xfrm>
        </p:grpSpPr>
        <p:grpSp>
          <p:nvGrpSpPr>
            <p:cNvPr id="57" name="Gruppieren 56"/>
            <p:cNvGrpSpPr/>
            <p:nvPr/>
          </p:nvGrpSpPr>
          <p:grpSpPr>
            <a:xfrm>
              <a:off x="3855560" y="5233887"/>
              <a:ext cx="1467650" cy="1363570"/>
              <a:chOff x="476108" y="5905612"/>
              <a:chExt cx="2179166" cy="2024628"/>
            </a:xfrm>
          </p:grpSpPr>
          <p:grpSp>
            <p:nvGrpSpPr>
              <p:cNvPr id="58" name="Gruppieren 57"/>
              <p:cNvGrpSpPr/>
              <p:nvPr/>
            </p:nvGrpSpPr>
            <p:grpSpPr>
              <a:xfrm>
                <a:off x="476108" y="5905612"/>
                <a:ext cx="2179166" cy="2024628"/>
                <a:chOff x="1024682" y="2363366"/>
                <a:chExt cx="3549600" cy="3297882"/>
              </a:xfrm>
            </p:grpSpPr>
            <p:sp>
              <p:nvSpPr>
                <p:cNvPr id="63" name="Ellipse 62"/>
                <p:cNvSpPr/>
                <p:nvPr/>
              </p:nvSpPr>
              <p:spPr bwMode="auto">
                <a:xfrm>
                  <a:off x="1803208" y="4329736"/>
                  <a:ext cx="216024" cy="216024"/>
                </a:xfrm>
                <a:prstGeom prst="ellipse">
                  <a:avLst/>
                </a:prstGeom>
                <a:solidFill>
                  <a:srgbClr val="C00000"/>
                </a:solidFill>
                <a:ln w="9525" algn="ctr">
                  <a:noFill/>
                  <a:round/>
                  <a:headEnd/>
                  <a:tailEnd/>
                </a:ln>
              </p:spPr>
              <p:txBody>
                <a:bodyPr rtlCol="0" anchor="ctr"/>
                <a:lstStyle/>
                <a:p>
                  <a:pPr algn="ctr"/>
                  <a:endParaRPr lang="de-DE"/>
                </a:p>
              </p:txBody>
            </p:sp>
            <p:sp>
              <p:nvSpPr>
                <p:cNvPr id="64" name="Ellipse 63"/>
                <p:cNvSpPr/>
                <p:nvPr/>
              </p:nvSpPr>
              <p:spPr bwMode="auto">
                <a:xfrm>
                  <a:off x="2722693" y="5038910"/>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65" name="Ellipse 64"/>
                <p:cNvSpPr/>
                <p:nvPr/>
              </p:nvSpPr>
              <p:spPr bwMode="auto">
                <a:xfrm>
                  <a:off x="2060462" y="5239987"/>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66" name="Gerade Verbindung mit Pfeil 65"/>
                <p:cNvCxnSpPr/>
                <p:nvPr/>
              </p:nvCxnSpPr>
              <p:spPr bwMode="auto">
                <a:xfrm>
                  <a:off x="1045890" y="2363366"/>
                  <a:ext cx="0" cy="3297882"/>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67" name="Gerade Verbindung mit Pfeil 66"/>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8" name="Ellipse 67"/>
                <p:cNvSpPr/>
                <p:nvPr/>
              </p:nvSpPr>
              <p:spPr bwMode="auto">
                <a:xfrm>
                  <a:off x="2945082" y="4624862"/>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69" name="Gerader Verbinder 68"/>
                <p:cNvCxnSpPr/>
                <p:nvPr/>
              </p:nvCxnSpPr>
              <p:spPr bwMode="auto">
                <a:xfrm flipV="1">
                  <a:off x="1036078" y="3150116"/>
                  <a:ext cx="2781814" cy="249409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9" name="Ellipse 58"/>
              <p:cNvSpPr/>
              <p:nvPr/>
            </p:nvSpPr>
            <p:spPr bwMode="auto">
              <a:xfrm>
                <a:off x="1801773" y="7440725"/>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60" name="Ellipse 59"/>
              <p:cNvSpPr/>
              <p:nvPr/>
            </p:nvSpPr>
            <p:spPr bwMode="auto">
              <a:xfrm>
                <a:off x="1934393" y="6861158"/>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61" name="Ellipse 60"/>
              <p:cNvSpPr/>
              <p:nvPr/>
            </p:nvSpPr>
            <p:spPr bwMode="auto">
              <a:xfrm>
                <a:off x="1273710" y="7348245"/>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62" name="Ellipse 61"/>
              <p:cNvSpPr/>
              <p:nvPr/>
            </p:nvSpPr>
            <p:spPr bwMode="auto">
              <a:xfrm>
                <a:off x="1141089" y="6557492"/>
                <a:ext cx="132621" cy="132621"/>
              </a:xfrm>
              <a:prstGeom prst="ellipse">
                <a:avLst/>
              </a:prstGeom>
              <a:solidFill>
                <a:srgbClr val="C00000"/>
              </a:solidFill>
              <a:ln w="9525" algn="ctr">
                <a:noFill/>
                <a:round/>
                <a:headEnd/>
                <a:tailEnd/>
              </a:ln>
            </p:spPr>
            <p:txBody>
              <a:bodyPr rtlCol="0" anchor="ctr"/>
              <a:lstStyle/>
              <a:p>
                <a:pPr algn="ctr"/>
                <a:endParaRPr lang="de-DE"/>
              </a:p>
            </p:txBody>
          </p:sp>
        </p:grpSp>
        <p:sp>
          <p:nvSpPr>
            <p:cNvPr id="70" name="Ellipse 69"/>
            <p:cNvSpPr/>
            <p:nvPr/>
          </p:nvSpPr>
          <p:spPr bwMode="auto">
            <a:xfrm>
              <a:off x="4882363" y="6116006"/>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71" name="Ellipse 70"/>
            <p:cNvSpPr/>
            <p:nvPr/>
          </p:nvSpPr>
          <p:spPr bwMode="auto">
            <a:xfrm>
              <a:off x="4264878" y="5901867"/>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2" name="Ellipse 71"/>
            <p:cNvSpPr/>
            <p:nvPr/>
          </p:nvSpPr>
          <p:spPr bwMode="auto">
            <a:xfrm>
              <a:off x="4065419" y="5892112"/>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3" name="Ellipse 72"/>
            <p:cNvSpPr/>
            <p:nvPr/>
          </p:nvSpPr>
          <p:spPr bwMode="auto">
            <a:xfrm>
              <a:off x="4482058" y="5755630"/>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4" name="Ellipse 73"/>
            <p:cNvSpPr/>
            <p:nvPr/>
          </p:nvSpPr>
          <p:spPr bwMode="auto">
            <a:xfrm>
              <a:off x="4544726" y="5555878"/>
              <a:ext cx="89319" cy="89319"/>
            </a:xfrm>
            <a:prstGeom prst="ellipse">
              <a:avLst/>
            </a:prstGeom>
            <a:solidFill>
              <a:srgbClr val="C00000"/>
            </a:solidFill>
            <a:ln w="9525" algn="ctr">
              <a:noFill/>
              <a:round/>
              <a:headEnd/>
              <a:tailEnd/>
            </a:ln>
          </p:spPr>
          <p:txBody>
            <a:bodyPr rtlCol="0" anchor="ctr"/>
            <a:lstStyle/>
            <a:p>
              <a:pPr algn="ctr"/>
              <a:endParaRPr lang="de-DE"/>
            </a:p>
          </p:txBody>
        </p:sp>
        <p:sp>
          <p:nvSpPr>
            <p:cNvPr id="75" name="Ellipse 74"/>
            <p:cNvSpPr/>
            <p:nvPr/>
          </p:nvSpPr>
          <p:spPr bwMode="auto">
            <a:xfrm>
              <a:off x="4194505" y="5486077"/>
              <a:ext cx="89319" cy="89319"/>
            </a:xfrm>
            <a:prstGeom prst="ellipse">
              <a:avLst/>
            </a:prstGeom>
            <a:solidFill>
              <a:srgbClr val="C00000"/>
            </a:solidFill>
            <a:ln w="9525" algn="ctr">
              <a:noFill/>
              <a:round/>
              <a:headEnd/>
              <a:tailEnd/>
            </a:ln>
          </p:spPr>
          <p:txBody>
            <a:bodyPr rtlCol="0" anchor="ctr"/>
            <a:lstStyle/>
            <a:p>
              <a:pPr algn="ctr"/>
              <a:endParaRPr lang="de-DE"/>
            </a:p>
          </p:txBody>
        </p:sp>
      </p:grpSp>
      <p:sp>
        <p:nvSpPr>
          <p:cNvPr id="6" name="Rechteck 5"/>
          <p:cNvSpPr/>
          <p:nvPr/>
        </p:nvSpPr>
        <p:spPr bwMode="auto">
          <a:xfrm>
            <a:off x="676033" y="1755365"/>
            <a:ext cx="2382614" cy="2537731"/>
          </a:xfrm>
          <a:prstGeom prst="rect">
            <a:avLst/>
          </a:prstGeom>
          <a:noFill/>
          <a:ln w="38100" algn="ctr">
            <a:solidFill>
              <a:srgbClr val="FF0000"/>
            </a:solidFill>
            <a:round/>
            <a:headEnd/>
            <a:tailEnd/>
          </a:ln>
        </p:spPr>
        <p:txBody>
          <a:bodyPr rtlCol="0" anchor="ctr"/>
          <a:lstStyle/>
          <a:p>
            <a:pPr algn="ctr"/>
            <a:endParaRPr lang="de-DE"/>
          </a:p>
        </p:txBody>
      </p:sp>
      <p:grpSp>
        <p:nvGrpSpPr>
          <p:cNvPr id="16" name="Gruppieren 15"/>
          <p:cNvGrpSpPr/>
          <p:nvPr/>
        </p:nvGrpSpPr>
        <p:grpSpPr>
          <a:xfrm>
            <a:off x="6588224" y="2785405"/>
            <a:ext cx="1467650" cy="1363570"/>
            <a:chOff x="6588224" y="2785405"/>
            <a:chExt cx="1467650" cy="1363570"/>
          </a:xfrm>
        </p:grpSpPr>
        <p:grpSp>
          <p:nvGrpSpPr>
            <p:cNvPr id="90" name="Gruppieren 89"/>
            <p:cNvGrpSpPr/>
            <p:nvPr/>
          </p:nvGrpSpPr>
          <p:grpSpPr>
            <a:xfrm>
              <a:off x="6588224" y="2785405"/>
              <a:ext cx="1467650" cy="1363570"/>
              <a:chOff x="3855560" y="5233887"/>
              <a:chExt cx="1467650" cy="1363570"/>
            </a:xfrm>
          </p:grpSpPr>
          <p:grpSp>
            <p:nvGrpSpPr>
              <p:cNvPr id="91" name="Gruppieren 90"/>
              <p:cNvGrpSpPr/>
              <p:nvPr/>
            </p:nvGrpSpPr>
            <p:grpSpPr>
              <a:xfrm>
                <a:off x="3855560" y="5233887"/>
                <a:ext cx="1467650" cy="1363570"/>
                <a:chOff x="476108" y="5905612"/>
                <a:chExt cx="2179166" cy="2024628"/>
              </a:xfrm>
            </p:grpSpPr>
            <p:grpSp>
              <p:nvGrpSpPr>
                <p:cNvPr id="98" name="Gruppieren 97"/>
                <p:cNvGrpSpPr/>
                <p:nvPr/>
              </p:nvGrpSpPr>
              <p:grpSpPr>
                <a:xfrm>
                  <a:off x="476108" y="5905612"/>
                  <a:ext cx="2179166" cy="2024628"/>
                  <a:chOff x="1024682" y="2363366"/>
                  <a:chExt cx="3549600" cy="3297882"/>
                </a:xfrm>
              </p:grpSpPr>
              <p:sp>
                <p:nvSpPr>
                  <p:cNvPr id="103" name="Ellipse 102"/>
                  <p:cNvSpPr/>
                  <p:nvPr/>
                </p:nvSpPr>
                <p:spPr bwMode="auto">
                  <a:xfrm>
                    <a:off x="1940523" y="3587128"/>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04" name="Ellipse 103"/>
                  <p:cNvSpPr/>
                  <p:nvPr/>
                </p:nvSpPr>
                <p:spPr bwMode="auto">
                  <a:xfrm>
                    <a:off x="3027685" y="4189980"/>
                    <a:ext cx="216023" cy="216024"/>
                  </a:xfrm>
                  <a:prstGeom prst="ellipse">
                    <a:avLst/>
                  </a:prstGeom>
                  <a:solidFill>
                    <a:srgbClr val="000000"/>
                  </a:solidFill>
                  <a:ln w="9525" algn="ctr">
                    <a:noFill/>
                    <a:round/>
                    <a:headEnd/>
                    <a:tailEnd/>
                  </a:ln>
                </p:spPr>
                <p:txBody>
                  <a:bodyPr rtlCol="0" anchor="ctr"/>
                  <a:lstStyle/>
                  <a:p>
                    <a:pPr algn="ctr"/>
                    <a:endParaRPr lang="de-DE"/>
                  </a:p>
                </p:txBody>
              </p:sp>
              <p:sp>
                <p:nvSpPr>
                  <p:cNvPr id="105" name="Ellipse 104"/>
                  <p:cNvSpPr/>
                  <p:nvPr/>
                </p:nvSpPr>
                <p:spPr bwMode="auto">
                  <a:xfrm>
                    <a:off x="2736846" y="4686438"/>
                    <a:ext cx="216023" cy="216024"/>
                  </a:xfrm>
                  <a:prstGeom prst="ellipse">
                    <a:avLst/>
                  </a:prstGeom>
                  <a:solidFill>
                    <a:srgbClr val="000000"/>
                  </a:solidFill>
                  <a:ln w="9525" algn="ctr">
                    <a:noFill/>
                    <a:round/>
                    <a:headEnd/>
                    <a:tailEnd/>
                  </a:ln>
                </p:spPr>
                <p:txBody>
                  <a:bodyPr rtlCol="0" anchor="ctr"/>
                  <a:lstStyle/>
                  <a:p>
                    <a:pPr algn="ctr"/>
                    <a:endParaRPr lang="de-DE"/>
                  </a:p>
                </p:txBody>
              </p:sp>
              <p:cxnSp>
                <p:nvCxnSpPr>
                  <p:cNvPr id="106" name="Gerade Verbindung mit Pfeil 105"/>
                  <p:cNvCxnSpPr/>
                  <p:nvPr/>
                </p:nvCxnSpPr>
                <p:spPr bwMode="auto">
                  <a:xfrm>
                    <a:off x="1045890" y="2363366"/>
                    <a:ext cx="0" cy="3297882"/>
                  </a:xfrm>
                  <a:prstGeom prst="straightConnector1">
                    <a:avLst/>
                  </a:prstGeom>
                  <a:solidFill>
                    <a:schemeClr val="accent1"/>
                  </a:solidFill>
                  <a:ln w="38100" cap="flat" cmpd="sng" algn="ctr">
                    <a:solidFill>
                      <a:schemeClr val="tx1"/>
                    </a:solidFill>
                    <a:prstDash val="solid"/>
                    <a:round/>
                    <a:headEnd type="triangle" w="med" len="med"/>
                    <a:tailEnd type="none"/>
                  </a:ln>
                  <a:effectLst/>
                </p:spPr>
              </p:cxnSp>
              <p:cxnSp>
                <p:nvCxnSpPr>
                  <p:cNvPr id="107" name="Gerade Verbindung mit Pfeil 106"/>
                  <p:cNvCxnSpPr/>
                  <p:nvPr/>
                </p:nvCxnSpPr>
                <p:spPr bwMode="auto">
                  <a:xfrm>
                    <a:off x="1024682" y="5661248"/>
                    <a:ext cx="35496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08" name="Ellipse 107"/>
                  <p:cNvSpPr/>
                  <p:nvPr/>
                </p:nvSpPr>
                <p:spPr bwMode="auto">
                  <a:xfrm>
                    <a:off x="3027685" y="4509574"/>
                    <a:ext cx="216023" cy="216024"/>
                  </a:xfrm>
                  <a:prstGeom prst="ellipse">
                    <a:avLst/>
                  </a:prstGeom>
                  <a:solidFill>
                    <a:srgbClr val="000000"/>
                  </a:solidFill>
                  <a:ln w="9525" algn="ctr">
                    <a:noFill/>
                    <a:round/>
                    <a:headEnd/>
                    <a:tailEnd/>
                  </a:ln>
                </p:spPr>
                <p:txBody>
                  <a:bodyPr rtlCol="0" anchor="ctr"/>
                  <a:lstStyle/>
                  <a:p>
                    <a:pPr algn="ctr"/>
                    <a:endParaRPr lang="de-DE"/>
                  </a:p>
                </p:txBody>
              </p:sp>
            </p:grpSp>
            <p:sp>
              <p:nvSpPr>
                <p:cNvPr id="99" name="Ellipse 98"/>
                <p:cNvSpPr/>
                <p:nvPr/>
              </p:nvSpPr>
              <p:spPr bwMode="auto">
                <a:xfrm>
                  <a:off x="1768186" y="7369949"/>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100" name="Ellipse 99"/>
                <p:cNvSpPr/>
                <p:nvPr/>
              </p:nvSpPr>
              <p:spPr bwMode="auto">
                <a:xfrm>
                  <a:off x="2035339" y="6882169"/>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101" name="Ellipse 100"/>
                <p:cNvSpPr/>
                <p:nvPr/>
              </p:nvSpPr>
              <p:spPr bwMode="auto">
                <a:xfrm>
                  <a:off x="1538286" y="7049938"/>
                  <a:ext cx="132621" cy="132621"/>
                </a:xfrm>
                <a:prstGeom prst="ellipse">
                  <a:avLst/>
                </a:prstGeom>
                <a:solidFill>
                  <a:srgbClr val="000000"/>
                </a:solidFill>
                <a:ln w="9525" algn="ctr">
                  <a:noFill/>
                  <a:round/>
                  <a:headEnd/>
                  <a:tailEnd/>
                </a:ln>
              </p:spPr>
              <p:txBody>
                <a:bodyPr rtlCol="0" anchor="ctr"/>
                <a:lstStyle/>
                <a:p>
                  <a:pPr algn="ctr"/>
                  <a:endParaRPr lang="de-DE"/>
                </a:p>
              </p:txBody>
            </p:sp>
            <p:sp>
              <p:nvSpPr>
                <p:cNvPr id="102" name="Ellipse 101"/>
                <p:cNvSpPr/>
                <p:nvPr/>
              </p:nvSpPr>
              <p:spPr bwMode="auto">
                <a:xfrm>
                  <a:off x="1035542" y="6496990"/>
                  <a:ext cx="132621" cy="132621"/>
                </a:xfrm>
                <a:prstGeom prst="ellipse">
                  <a:avLst/>
                </a:prstGeom>
                <a:solidFill>
                  <a:srgbClr val="000000"/>
                </a:solidFill>
                <a:ln w="9525" algn="ctr">
                  <a:noFill/>
                  <a:round/>
                  <a:headEnd/>
                  <a:tailEnd/>
                </a:ln>
              </p:spPr>
              <p:txBody>
                <a:bodyPr rtlCol="0" anchor="ctr"/>
                <a:lstStyle/>
                <a:p>
                  <a:pPr algn="ctr"/>
                  <a:endParaRPr lang="de-DE"/>
                </a:p>
              </p:txBody>
            </p:sp>
          </p:grpSp>
          <p:sp>
            <p:nvSpPr>
              <p:cNvPr id="92" name="Ellipse 91"/>
              <p:cNvSpPr/>
              <p:nvPr/>
            </p:nvSpPr>
            <p:spPr bwMode="auto">
              <a:xfrm>
                <a:off x="4804897" y="6068338"/>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3" name="Ellipse 92"/>
              <p:cNvSpPr/>
              <p:nvPr/>
            </p:nvSpPr>
            <p:spPr bwMode="auto">
              <a:xfrm>
                <a:off x="4321654" y="5594822"/>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4" name="Ellipse 93"/>
              <p:cNvSpPr/>
              <p:nvPr/>
            </p:nvSpPr>
            <p:spPr bwMode="auto">
              <a:xfrm>
                <a:off x="4122195" y="5585067"/>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5" name="Ellipse 94"/>
              <p:cNvSpPr/>
              <p:nvPr/>
            </p:nvSpPr>
            <p:spPr bwMode="auto">
              <a:xfrm>
                <a:off x="4410973" y="5714882"/>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6" name="Ellipse 95"/>
              <p:cNvSpPr/>
              <p:nvPr/>
            </p:nvSpPr>
            <p:spPr bwMode="auto">
              <a:xfrm>
                <a:off x="4473641" y="5515130"/>
                <a:ext cx="89319" cy="89319"/>
              </a:xfrm>
              <a:prstGeom prst="ellipse">
                <a:avLst/>
              </a:prstGeom>
              <a:solidFill>
                <a:srgbClr val="000000"/>
              </a:solidFill>
              <a:ln w="9525" algn="ctr">
                <a:noFill/>
                <a:round/>
                <a:headEnd/>
                <a:tailEnd/>
              </a:ln>
            </p:spPr>
            <p:txBody>
              <a:bodyPr rtlCol="0" anchor="ctr"/>
              <a:lstStyle/>
              <a:p>
                <a:pPr algn="ctr"/>
                <a:endParaRPr lang="de-DE"/>
              </a:p>
            </p:txBody>
          </p:sp>
          <p:sp>
            <p:nvSpPr>
              <p:cNvPr id="97" name="Ellipse 96"/>
              <p:cNvSpPr/>
              <p:nvPr/>
            </p:nvSpPr>
            <p:spPr bwMode="auto">
              <a:xfrm>
                <a:off x="4123420" y="5445329"/>
                <a:ext cx="89319" cy="89319"/>
              </a:xfrm>
              <a:prstGeom prst="ellipse">
                <a:avLst/>
              </a:prstGeom>
              <a:solidFill>
                <a:srgbClr val="000000"/>
              </a:solidFill>
              <a:ln w="9525" algn="ctr">
                <a:noFill/>
                <a:round/>
                <a:headEnd/>
                <a:tailEnd/>
              </a:ln>
            </p:spPr>
            <p:txBody>
              <a:bodyPr rtlCol="0" anchor="ctr"/>
              <a:lstStyle/>
              <a:p>
                <a:pPr algn="ctr"/>
                <a:endParaRPr lang="de-DE"/>
              </a:p>
            </p:txBody>
          </p:sp>
        </p:grpSp>
        <p:sp>
          <p:nvSpPr>
            <p:cNvPr id="112" name="Ellipse 111"/>
            <p:cNvSpPr/>
            <p:nvPr/>
          </p:nvSpPr>
          <p:spPr bwMode="auto">
            <a:xfrm rot="1175740">
              <a:off x="6761369" y="2889550"/>
              <a:ext cx="583945" cy="516589"/>
            </a:xfrm>
            <a:prstGeom prst="ellipse">
              <a:avLst/>
            </a:prstGeom>
            <a:noFill/>
            <a:ln w="9525" algn="ctr">
              <a:solidFill>
                <a:schemeClr val="tx1"/>
              </a:solidFill>
              <a:round/>
              <a:headEnd/>
              <a:tailEnd/>
            </a:ln>
          </p:spPr>
          <p:txBody>
            <a:bodyPr rtlCol="0" anchor="ctr"/>
            <a:lstStyle/>
            <a:p>
              <a:pPr algn="ctr"/>
              <a:endParaRPr lang="de-DE"/>
            </a:p>
          </p:txBody>
        </p:sp>
        <p:sp>
          <p:nvSpPr>
            <p:cNvPr id="113" name="Ellipse 112"/>
            <p:cNvSpPr/>
            <p:nvPr/>
          </p:nvSpPr>
          <p:spPr bwMode="auto">
            <a:xfrm rot="7971132">
              <a:off x="7180866" y="3348394"/>
              <a:ext cx="611441" cy="539106"/>
            </a:xfrm>
            <a:prstGeom prst="ellipse">
              <a:avLst/>
            </a:prstGeom>
            <a:noFill/>
            <a:ln w="9525" algn="ctr">
              <a:solidFill>
                <a:schemeClr val="tx1"/>
              </a:solidFill>
              <a:round/>
              <a:headEnd/>
              <a:tailEnd/>
            </a:ln>
          </p:spPr>
          <p:txBody>
            <a:bodyPr rtlCol="0" anchor="ctr"/>
            <a:lstStyle/>
            <a:p>
              <a:pPr algn="ctr"/>
              <a:endParaRPr lang="de-DE"/>
            </a:p>
          </p:txBody>
        </p:sp>
      </p:grpSp>
      <p:sp>
        <p:nvSpPr>
          <p:cNvPr id="76" name="Inhaltsplatzhalter 2"/>
          <p:cNvSpPr txBox="1">
            <a:spLocks/>
          </p:cNvSpPr>
          <p:nvPr/>
        </p:nvSpPr>
        <p:spPr bwMode="auto">
          <a:xfrm>
            <a:off x="834944" y="4582530"/>
            <a:ext cx="2902399" cy="24207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ú"/>
              <a:defRPr>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3pPr>
            <a:lvl4pPr marL="15621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4pPr>
            <a:lvl5pPr marL="19812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5pPr>
            <a:lvl6pPr marL="2438400" indent="-228600" algn="l" rtl="0" fontAlgn="base">
              <a:spcBef>
                <a:spcPct val="20000"/>
              </a:spcBef>
              <a:spcAft>
                <a:spcPct val="0"/>
              </a:spcAft>
              <a:buChar char="»"/>
              <a:defRPr sz="1400">
                <a:solidFill>
                  <a:schemeClr val="tx2"/>
                </a:solidFill>
                <a:latin typeface="+mn-lt"/>
              </a:defRPr>
            </a:lvl6pPr>
            <a:lvl7pPr marL="2895600" indent="-228600" algn="l" rtl="0" fontAlgn="base">
              <a:spcBef>
                <a:spcPct val="20000"/>
              </a:spcBef>
              <a:spcAft>
                <a:spcPct val="0"/>
              </a:spcAft>
              <a:buChar char="»"/>
              <a:defRPr sz="1400">
                <a:solidFill>
                  <a:schemeClr val="tx2"/>
                </a:solidFill>
                <a:latin typeface="+mn-lt"/>
              </a:defRPr>
            </a:lvl7pPr>
            <a:lvl8pPr marL="3352800" indent="-228600" algn="l" rtl="0" fontAlgn="base">
              <a:spcBef>
                <a:spcPct val="20000"/>
              </a:spcBef>
              <a:spcAft>
                <a:spcPct val="0"/>
              </a:spcAft>
              <a:buChar char="»"/>
              <a:defRPr sz="1400">
                <a:solidFill>
                  <a:schemeClr val="tx2"/>
                </a:solidFill>
                <a:latin typeface="+mn-lt"/>
              </a:defRPr>
            </a:lvl8pPr>
            <a:lvl9pPr marL="3810000" indent="-228600" algn="l" rtl="0" fontAlgn="base">
              <a:spcBef>
                <a:spcPct val="20000"/>
              </a:spcBef>
              <a:spcAft>
                <a:spcPct val="0"/>
              </a:spcAft>
              <a:buChar char="»"/>
              <a:defRPr sz="1400">
                <a:solidFill>
                  <a:schemeClr val="tx2"/>
                </a:solidFill>
                <a:latin typeface="+mn-lt"/>
              </a:defRPr>
            </a:lvl9pPr>
          </a:lstStyle>
          <a:p>
            <a:r>
              <a:rPr lang="en-US" dirty="0" smtClean="0"/>
              <a:t>House pricing</a:t>
            </a:r>
          </a:p>
          <a:p>
            <a:r>
              <a:rPr lang="en-US" dirty="0" smtClean="0"/>
              <a:t>Sales</a:t>
            </a:r>
          </a:p>
          <a:p>
            <a:r>
              <a:rPr lang="en-US" dirty="0" smtClean="0"/>
              <a:t>Persons weight</a:t>
            </a:r>
            <a:endParaRPr lang="en-US" dirty="0"/>
          </a:p>
          <a:p>
            <a:endParaRPr lang="en-US" sz="2400" dirty="0" smtClean="0"/>
          </a:p>
        </p:txBody>
      </p:sp>
      <p:sp>
        <p:nvSpPr>
          <p:cNvPr id="77" name="Inhaltsplatzhalter 2"/>
          <p:cNvSpPr txBox="1">
            <a:spLocks/>
          </p:cNvSpPr>
          <p:nvPr/>
        </p:nvSpPr>
        <p:spPr bwMode="auto">
          <a:xfrm>
            <a:off x="3419872" y="4591807"/>
            <a:ext cx="2273120" cy="24207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ú"/>
              <a:defRPr>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3pPr>
            <a:lvl4pPr marL="15621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4pPr>
            <a:lvl5pPr marL="19812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5pPr>
            <a:lvl6pPr marL="2438400" indent="-228600" algn="l" rtl="0" fontAlgn="base">
              <a:spcBef>
                <a:spcPct val="20000"/>
              </a:spcBef>
              <a:spcAft>
                <a:spcPct val="0"/>
              </a:spcAft>
              <a:buChar char="»"/>
              <a:defRPr sz="1400">
                <a:solidFill>
                  <a:schemeClr val="tx2"/>
                </a:solidFill>
                <a:latin typeface="+mn-lt"/>
              </a:defRPr>
            </a:lvl6pPr>
            <a:lvl7pPr marL="2895600" indent="-228600" algn="l" rtl="0" fontAlgn="base">
              <a:spcBef>
                <a:spcPct val="20000"/>
              </a:spcBef>
              <a:spcAft>
                <a:spcPct val="0"/>
              </a:spcAft>
              <a:buChar char="»"/>
              <a:defRPr sz="1400">
                <a:solidFill>
                  <a:schemeClr val="tx2"/>
                </a:solidFill>
                <a:latin typeface="+mn-lt"/>
              </a:defRPr>
            </a:lvl7pPr>
            <a:lvl8pPr marL="3352800" indent="-228600" algn="l" rtl="0" fontAlgn="base">
              <a:spcBef>
                <a:spcPct val="20000"/>
              </a:spcBef>
              <a:spcAft>
                <a:spcPct val="0"/>
              </a:spcAft>
              <a:buChar char="»"/>
              <a:defRPr sz="1400">
                <a:solidFill>
                  <a:schemeClr val="tx2"/>
                </a:solidFill>
                <a:latin typeface="+mn-lt"/>
              </a:defRPr>
            </a:lvl8pPr>
            <a:lvl9pPr marL="3810000" indent="-228600" algn="l" rtl="0" fontAlgn="base">
              <a:spcBef>
                <a:spcPct val="20000"/>
              </a:spcBef>
              <a:spcAft>
                <a:spcPct val="0"/>
              </a:spcAft>
              <a:buChar char="»"/>
              <a:defRPr sz="1400">
                <a:solidFill>
                  <a:schemeClr val="tx2"/>
                </a:solidFill>
                <a:latin typeface="+mn-lt"/>
              </a:defRPr>
            </a:lvl9pPr>
          </a:lstStyle>
          <a:p>
            <a:r>
              <a:rPr lang="en-US" dirty="0" smtClean="0"/>
              <a:t>Object detection</a:t>
            </a:r>
          </a:p>
          <a:p>
            <a:r>
              <a:rPr lang="en-US" dirty="0" smtClean="0"/>
              <a:t>Spam detection</a:t>
            </a:r>
          </a:p>
          <a:p>
            <a:r>
              <a:rPr lang="en-US" dirty="0" smtClean="0"/>
              <a:t>Cancer detection</a:t>
            </a:r>
            <a:endParaRPr lang="en-US" sz="2400" dirty="0" smtClean="0"/>
          </a:p>
        </p:txBody>
      </p:sp>
      <p:sp>
        <p:nvSpPr>
          <p:cNvPr id="78" name="Inhaltsplatzhalter 2"/>
          <p:cNvSpPr txBox="1">
            <a:spLocks/>
          </p:cNvSpPr>
          <p:nvPr/>
        </p:nvSpPr>
        <p:spPr bwMode="auto">
          <a:xfrm>
            <a:off x="6189794" y="4591807"/>
            <a:ext cx="2422013" cy="24207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Wingdings" pitchFamily="2" charset="2"/>
              <a:buChar char="ú"/>
              <a:defRPr>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3pPr>
            <a:lvl4pPr marL="15621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4pPr>
            <a:lvl5pPr marL="1981200" indent="-228600" algn="l" rtl="0" fontAlgn="base">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5pPr>
            <a:lvl6pPr marL="2438400" indent="-228600" algn="l" rtl="0" fontAlgn="base">
              <a:spcBef>
                <a:spcPct val="20000"/>
              </a:spcBef>
              <a:spcAft>
                <a:spcPct val="0"/>
              </a:spcAft>
              <a:buChar char="»"/>
              <a:defRPr sz="1400">
                <a:solidFill>
                  <a:schemeClr val="tx2"/>
                </a:solidFill>
                <a:latin typeface="+mn-lt"/>
              </a:defRPr>
            </a:lvl6pPr>
            <a:lvl7pPr marL="2895600" indent="-228600" algn="l" rtl="0" fontAlgn="base">
              <a:spcBef>
                <a:spcPct val="20000"/>
              </a:spcBef>
              <a:spcAft>
                <a:spcPct val="0"/>
              </a:spcAft>
              <a:buChar char="»"/>
              <a:defRPr sz="1400">
                <a:solidFill>
                  <a:schemeClr val="tx2"/>
                </a:solidFill>
                <a:latin typeface="+mn-lt"/>
              </a:defRPr>
            </a:lvl7pPr>
            <a:lvl8pPr marL="3352800" indent="-228600" algn="l" rtl="0" fontAlgn="base">
              <a:spcBef>
                <a:spcPct val="20000"/>
              </a:spcBef>
              <a:spcAft>
                <a:spcPct val="0"/>
              </a:spcAft>
              <a:buChar char="»"/>
              <a:defRPr sz="1400">
                <a:solidFill>
                  <a:schemeClr val="tx2"/>
                </a:solidFill>
                <a:latin typeface="+mn-lt"/>
              </a:defRPr>
            </a:lvl8pPr>
            <a:lvl9pPr marL="3810000" indent="-228600" algn="l" rtl="0" fontAlgn="base">
              <a:spcBef>
                <a:spcPct val="20000"/>
              </a:spcBef>
              <a:spcAft>
                <a:spcPct val="0"/>
              </a:spcAft>
              <a:buChar char="»"/>
              <a:defRPr sz="1400">
                <a:solidFill>
                  <a:schemeClr val="tx2"/>
                </a:solidFill>
                <a:latin typeface="+mn-lt"/>
              </a:defRPr>
            </a:lvl9pPr>
          </a:lstStyle>
          <a:p>
            <a:r>
              <a:rPr lang="en-US" dirty="0" smtClean="0"/>
              <a:t>Genome patterns</a:t>
            </a:r>
          </a:p>
          <a:p>
            <a:r>
              <a:rPr lang="en-US" dirty="0" smtClean="0"/>
              <a:t>Google news</a:t>
            </a:r>
          </a:p>
          <a:p>
            <a:r>
              <a:rPr lang="en-US" dirty="0" err="1" smtClean="0"/>
              <a:t>Pointcloud</a:t>
            </a:r>
            <a:r>
              <a:rPr lang="en-US" dirty="0" smtClean="0"/>
              <a:t> (Lidar) processing</a:t>
            </a:r>
            <a:endParaRPr lang="en-US" sz="2400" dirty="0" smtClean="0"/>
          </a:p>
        </p:txBody>
      </p:sp>
      <p:sp>
        <p:nvSpPr>
          <p:cNvPr id="18" name="Foliennummernplatzhalter 17"/>
          <p:cNvSpPr>
            <a:spLocks noGrp="1"/>
          </p:cNvSpPr>
          <p:nvPr>
            <p:ph type="sldNum" sz="quarter" idx="11"/>
          </p:nvPr>
        </p:nvSpPr>
        <p:spPr/>
        <p:txBody>
          <a:bodyPr/>
          <a:lstStyle/>
          <a:p>
            <a:r>
              <a:rPr lang="de-DE" smtClean="0"/>
              <a:t> 3 - </a:t>
            </a:r>
            <a:fld id="{DFF34935-8E69-4657-8C0C-1744CA283D5D}" type="slidenum">
              <a:rPr lang="de-DE" smtClean="0"/>
              <a:pPr/>
              <a:t>8</a:t>
            </a:fld>
            <a:endParaRPr lang="de-DE" dirty="0"/>
          </a:p>
        </p:txBody>
      </p:sp>
    </p:spTree>
    <p:extLst>
      <p:ext uri="{BB962C8B-B14F-4D97-AF65-F5344CB8AC3E}">
        <p14:creationId xmlns:p14="http://schemas.microsoft.com/office/powerpoint/2010/main" val="14026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53" y="2000014"/>
            <a:ext cx="8262766" cy="3100190"/>
          </a:xfrm>
          <a:prstGeom prst="rect">
            <a:avLst/>
          </a:prstGeom>
        </p:spPr>
      </p:pic>
      <p:sp>
        <p:nvSpPr>
          <p:cNvPr id="2" name="Titel 1"/>
          <p:cNvSpPr>
            <a:spLocks noGrp="1"/>
          </p:cNvSpPr>
          <p:nvPr>
            <p:ph type="title"/>
          </p:nvPr>
        </p:nvSpPr>
        <p:spPr/>
        <p:txBody>
          <a:bodyPr/>
          <a:lstStyle/>
          <a:p>
            <a:r>
              <a:rPr lang="de-DE" smtClean="0"/>
              <a:t>Motivation – Regression in Automotive Technology </a:t>
            </a:r>
            <a:endParaRPr lang="de-DE" dirty="0"/>
          </a:p>
        </p:txBody>
      </p:sp>
      <p:sp>
        <p:nvSpPr>
          <p:cNvPr id="17" name="Textfeld 16"/>
          <p:cNvSpPr txBox="1"/>
          <p:nvPr/>
        </p:nvSpPr>
        <p:spPr>
          <a:xfrm>
            <a:off x="525918" y="5209969"/>
            <a:ext cx="4107559" cy="1323439"/>
          </a:xfrm>
          <a:prstGeom prst="rect">
            <a:avLst/>
          </a:prstGeom>
          <a:noFill/>
        </p:spPr>
        <p:txBody>
          <a:bodyPr wrap="square" rtlCol="0">
            <a:spAutoFit/>
          </a:bodyPr>
          <a:lstStyle/>
          <a:p>
            <a:pPr marL="342900" indent="-342900">
              <a:buFont typeface="Arial" panose="020B0604020202020204" pitchFamily="34" charset="0"/>
              <a:buChar char="•"/>
            </a:pPr>
            <a:r>
              <a:rPr lang="de-DE" sz="2000" dirty="0" err="1" smtClean="0"/>
              <a:t>Usually</a:t>
            </a:r>
            <a:r>
              <a:rPr lang="de-DE" sz="2000" dirty="0" smtClean="0"/>
              <a:t> </a:t>
            </a:r>
            <a:r>
              <a:rPr lang="de-DE" sz="2000" dirty="0" err="1" smtClean="0"/>
              <a:t>electric</a:t>
            </a:r>
            <a:r>
              <a:rPr lang="de-DE" sz="2000" dirty="0" smtClean="0"/>
              <a:t> </a:t>
            </a:r>
            <a:r>
              <a:rPr lang="de-DE" sz="2000" dirty="0" err="1" smtClean="0"/>
              <a:t>quantities</a:t>
            </a:r>
            <a:r>
              <a:rPr lang="de-DE" sz="2000" dirty="0" smtClean="0"/>
              <a:t> </a:t>
            </a:r>
            <a:r>
              <a:rPr lang="de-DE" sz="2000" dirty="0" err="1" smtClean="0"/>
              <a:t>are</a:t>
            </a:r>
            <a:r>
              <a:rPr lang="de-DE" sz="2000" dirty="0" smtClean="0"/>
              <a:t> </a:t>
            </a:r>
            <a:r>
              <a:rPr lang="de-DE" sz="2000" dirty="0" err="1" smtClean="0"/>
              <a:t>measured</a:t>
            </a:r>
            <a:endParaRPr lang="de-DE" sz="2000" dirty="0"/>
          </a:p>
          <a:p>
            <a:pPr marL="342900" indent="-342900">
              <a:buFont typeface="Arial" panose="020B0604020202020204" pitchFamily="34" charset="0"/>
              <a:buChar char="•"/>
            </a:pPr>
            <a:r>
              <a:rPr lang="de-DE" sz="2000" dirty="0" err="1" smtClean="0"/>
              <a:t>Necessary</a:t>
            </a:r>
            <a:r>
              <a:rPr lang="de-DE" sz="2000" dirty="0" smtClean="0"/>
              <a:t> </a:t>
            </a:r>
            <a:r>
              <a:rPr lang="de-DE" sz="2000" dirty="0" err="1" smtClean="0"/>
              <a:t>to</a:t>
            </a:r>
            <a:r>
              <a:rPr lang="de-DE" sz="2000" dirty="0" smtClean="0"/>
              <a:t> </a:t>
            </a:r>
            <a:r>
              <a:rPr lang="de-DE" sz="2000" dirty="0" err="1" smtClean="0"/>
              <a:t>convert</a:t>
            </a:r>
            <a:r>
              <a:rPr lang="de-DE" sz="2000" dirty="0" smtClean="0"/>
              <a:t> </a:t>
            </a:r>
            <a:r>
              <a:rPr lang="de-DE" sz="2000" dirty="0" err="1" smtClean="0"/>
              <a:t>them</a:t>
            </a:r>
            <a:r>
              <a:rPr lang="de-DE" sz="2000" dirty="0" smtClean="0"/>
              <a:t> </a:t>
            </a:r>
            <a:r>
              <a:rPr lang="de-DE" sz="2000" dirty="0" err="1" smtClean="0"/>
              <a:t>to</a:t>
            </a:r>
            <a:r>
              <a:rPr lang="de-DE" sz="2000" dirty="0" smtClean="0"/>
              <a:t> </a:t>
            </a:r>
            <a:r>
              <a:rPr lang="de-DE" sz="2000" dirty="0" err="1" smtClean="0"/>
              <a:t>physical</a:t>
            </a:r>
            <a:r>
              <a:rPr lang="de-DE" sz="2000" dirty="0" smtClean="0"/>
              <a:t> </a:t>
            </a:r>
            <a:r>
              <a:rPr lang="de-DE" sz="2000" dirty="0" err="1" smtClean="0"/>
              <a:t>quantities</a:t>
            </a:r>
            <a:endParaRPr lang="de-DE" sz="1600" dirty="0" smtClean="0"/>
          </a:p>
        </p:txBody>
      </p:sp>
      <p:sp>
        <p:nvSpPr>
          <p:cNvPr id="5" name="Rechteck 4"/>
          <p:cNvSpPr/>
          <p:nvPr/>
        </p:nvSpPr>
        <p:spPr>
          <a:xfrm>
            <a:off x="4679032" y="5214031"/>
            <a:ext cx="4572000" cy="1323439"/>
          </a:xfrm>
          <a:prstGeom prst="rect">
            <a:avLst/>
          </a:prstGeom>
        </p:spPr>
        <p:txBody>
          <a:bodyPr>
            <a:spAutoFit/>
          </a:bodyPr>
          <a:lstStyle/>
          <a:p>
            <a:pPr marL="342900" indent="-342900">
              <a:buFont typeface="Arial" panose="020B0604020202020204" pitchFamily="34" charset="0"/>
              <a:buChar char="•"/>
            </a:pPr>
            <a:r>
              <a:rPr lang="de-DE" sz="2000" dirty="0" err="1" smtClean="0"/>
              <a:t>Examples</a:t>
            </a:r>
            <a:r>
              <a:rPr lang="de-DE" sz="2000" dirty="0"/>
              <a:t>: </a:t>
            </a:r>
          </a:p>
          <a:p>
            <a:pPr marL="800100" lvl="1" indent="-342900">
              <a:buFont typeface="Arial" panose="020B0604020202020204" pitchFamily="34" charset="0"/>
              <a:buChar char="•"/>
            </a:pPr>
            <a:r>
              <a:rPr lang="de-DE" sz="2000" dirty="0" err="1"/>
              <a:t>Accelerometers</a:t>
            </a:r>
            <a:endParaRPr lang="de-DE" sz="2000" dirty="0"/>
          </a:p>
          <a:p>
            <a:pPr marL="800100" lvl="1" indent="-342900">
              <a:buFont typeface="Arial" panose="020B0604020202020204" pitchFamily="34" charset="0"/>
              <a:buChar char="•"/>
            </a:pPr>
            <a:r>
              <a:rPr lang="de-DE" sz="2000" dirty="0" err="1"/>
              <a:t>Gyroscopes</a:t>
            </a:r>
            <a:r>
              <a:rPr lang="de-DE" sz="2000" dirty="0"/>
              <a:t> </a:t>
            </a:r>
          </a:p>
          <a:p>
            <a:pPr marL="800100" lvl="1" indent="-342900">
              <a:buFont typeface="Arial" panose="020B0604020202020204" pitchFamily="34" charset="0"/>
              <a:buChar char="•"/>
            </a:pPr>
            <a:r>
              <a:rPr lang="de-DE" sz="2000" dirty="0" err="1"/>
              <a:t>Displacement</a:t>
            </a:r>
            <a:r>
              <a:rPr lang="de-DE" sz="2000" dirty="0"/>
              <a:t> </a:t>
            </a:r>
            <a:r>
              <a:rPr lang="de-DE" sz="2000" dirty="0" err="1"/>
              <a:t>sensors</a:t>
            </a:r>
            <a:r>
              <a:rPr lang="de-DE" sz="1600" dirty="0"/>
              <a:t> </a:t>
            </a:r>
          </a:p>
        </p:txBody>
      </p:sp>
      <p:sp>
        <p:nvSpPr>
          <p:cNvPr id="11" name="Textfeld 10"/>
          <p:cNvSpPr txBox="1"/>
          <p:nvPr/>
        </p:nvSpPr>
        <p:spPr>
          <a:xfrm>
            <a:off x="3017042" y="1552042"/>
            <a:ext cx="3173389" cy="400110"/>
          </a:xfrm>
          <a:prstGeom prst="rect">
            <a:avLst/>
          </a:prstGeom>
          <a:noFill/>
        </p:spPr>
        <p:txBody>
          <a:bodyPr wrap="square" rtlCol="0">
            <a:spAutoFit/>
          </a:bodyPr>
          <a:lstStyle/>
          <a:p>
            <a:pPr algn="ctr"/>
            <a:r>
              <a:rPr lang="de-DE" sz="2000" b="1" dirty="0" smtClean="0"/>
              <a:t>Sensor </a:t>
            </a:r>
            <a:r>
              <a:rPr lang="de-DE" sz="2000" b="1" dirty="0" err="1" smtClean="0"/>
              <a:t>calibration</a:t>
            </a:r>
            <a:endParaRPr lang="de-DE" sz="2000" b="1" dirty="0"/>
          </a:p>
        </p:txBody>
      </p:sp>
      <p:sp>
        <p:nvSpPr>
          <p:cNvPr id="6" name="Foliennummernplatzhalter 5"/>
          <p:cNvSpPr>
            <a:spLocks noGrp="1"/>
          </p:cNvSpPr>
          <p:nvPr>
            <p:ph type="sldNum" sz="quarter" idx="11"/>
          </p:nvPr>
        </p:nvSpPr>
        <p:spPr/>
        <p:txBody>
          <a:bodyPr/>
          <a:lstStyle/>
          <a:p>
            <a:r>
              <a:rPr lang="de-DE" smtClean="0"/>
              <a:t> 3 - </a:t>
            </a:r>
            <a:fld id="{DFF34935-8E69-4657-8C0C-1744CA283D5D}" type="slidenum">
              <a:rPr lang="de-DE" smtClean="0"/>
              <a:pPr/>
              <a:t>9</a:t>
            </a:fld>
            <a:endParaRPr lang="de-DE" dirty="0"/>
          </a:p>
        </p:txBody>
      </p:sp>
    </p:spTree>
    <p:extLst>
      <p:ext uri="{BB962C8B-B14F-4D97-AF65-F5344CB8AC3E}">
        <p14:creationId xmlns:p14="http://schemas.microsoft.com/office/powerpoint/2010/main" val="4137709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1&quot;&gt;&lt;elem m_fUsage=&quot;1.00000000000000000000E+000&quot;&gt;&lt;m_msothmcolidx val=&quot;0&quot;/&gt;&lt;m_rgb r=&quot;cb&quot; g=&quot;ed&quot; b=&quot;7&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672,6659"/>
  <p:tag name="ORIGINALWIDTH" val="2281,215"/>
  <p:tag name="LATEXADDIN" val="\documentclass{article}&#10;\usepackage{amsmath}&#10;\pagestyle{empty}&#10;\begin{document}&#10;&#10;\begin{equation*}&#10;\begin{bmatrix}y_1\\ \vdots \\ y_N \end{bmatrix}&#10;= &#10;\begin{bmatrix} 1 &amp; \phi_1(x_1) &amp; \hdots &amp; \phi_k(x_1)\\&#10;\vdots &amp; \ddots &amp; \ddots &amp; \vdots \\&#10;1 &amp; \phi_1(x_N) &amp; \hdots &amp; \phi_k(x_N)\\\end{bmatrix}&#10;\begin{bmatrix}&#10;b \\ w_1\\ \vdots \\ w_k&#10;\end{bmatrix}&#10;\end{equation*}&#10;&#10;\end{document}"/>
  <p:tag name="IGUANATEXSIZE" val="20"/>
  <p:tag name="IGUANATEXCURSOR" val="316"/>
  <p:tag name="TRANSPARENCY" val="Wahr"/>
  <p:tag name="FILENAME" val=""/>
  <p:tag name="LATEXENGINEID" val="0"/>
  <p:tag name="TEMPFOLDER" val="c:\temp\"/>
  <p:tag name="LATEXFORMHEIGHT" val="312"/>
  <p:tag name="LATEXFORMWIDTH" val="384"/>
  <p:tag name="LATEXFORMWRAP" val="Wahr"/>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14,7357"/>
  <p:tag name="ORIGINALWIDTH" val="435,6955"/>
  <p:tag name="LATEXADDIN" val="\documentclass{article}&#10;\usepackage{amsmath}&#10;\pagestyle{empty}&#10;\begin{document}&#10;&#10;\begin{equation*}&#10;\vec{y} = X\vec{w}&#10;\end{equation*}&#10;&#10;&#10;\end{document}"/>
  <p:tag name="IGUANATEXSIZE" val="20"/>
  <p:tag name="IGUANATEXCURSOR" val="117"/>
  <p:tag name="TRANSPARENCY" val="Wahr"/>
  <p:tag name="FILENAME" val=""/>
  <p:tag name="LATEXENGINEID" val="0"/>
  <p:tag name="TEMPFOLDER" val="c:\temp\"/>
  <p:tag name="LATEXFORMHEIGHT" val="312"/>
  <p:tag name="LATEXFORMWIDTH" val="384"/>
  <p:tag name="LATEXFORMWRAP" val="Wahr"/>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76,9779"/>
  <p:tag name="ORIGINALWIDTH" val="1037,87"/>
  <p:tag name="LATEXADDIN" val="\documentclass{article}&#10;\usepackage{amsmath}&#10;\pagestyle{empty}&#10;\begin{document}&#10;&#10;\begin{equation*}&#10;\underset{\vec{w}}{\text{minimize  }} L(\vec{x}, \vec{y}, \vec{w})&#10;\end{equation*}&#10;&#10;\end{document}"/>
  <p:tag name="IGUANATEXSIZE" val="18"/>
  <p:tag name="IGUANATEXCURSOR" val="116"/>
  <p:tag name="TRANSPARENCY" val="Wahr"/>
  <p:tag name="FILENAME" val=""/>
  <p:tag name="LATEXENGINEID" val="0"/>
  <p:tag name="TEMPFOLDER" val="c:\temp\"/>
  <p:tag name="LATEXFORMHEIGHT" val="312"/>
  <p:tag name="LATEXFORMWIDTH" val="384"/>
  <p:tag name="LATEXFORMWRAP" val="Wahr"/>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034,871"/>
  <p:tag name="LATEXADDIN" val="\documentclass{article}&#10;\usepackage{amsmath}&#10;\pagestyle{empty}&#10;\begin{document}&#10;&#10;\begin{equation*}&#10;L = \frac{1}{N}\sum\left(y-\hat{y}\right)^2&#10;\end{equation*}&#10;&#10;&#10;\end{document}"/>
  <p:tag name="IGUANATEXSIZE" val="20"/>
  <p:tag name="IGUANATEXCURSOR" val="114"/>
  <p:tag name="TRANSPARENCY" val="Wahr"/>
  <p:tag name="FILENAME" val=""/>
  <p:tag name="LATEXENGINEID" val="0"/>
  <p:tag name="TEMPFOLDER" val="c:\temp\"/>
  <p:tag name="LATEXFORMHEIGHT" val="312"/>
  <p:tag name="LATEXFORMWIDTH" val="384"/>
  <p:tag name="LATEXFORMWRAP" val="Wahr"/>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031,871"/>
  <p:tag name="LATEXADDIN" val="\documentclass{article}&#10;\usepackage{amsmath}&#10;\pagestyle{empty}&#10;\begin{document}&#10;&#10;\begin{equation*}&#10;L = \frac{1}{N}\sum\mid y-\hat{y}\mid&#10;\end{equation*}&#10;&#10;&#10;\end{document}"/>
  <p:tag name="IGUANATEXSIZE" val="20"/>
  <p:tag name="IGUANATEXCURSOR" val="114"/>
  <p:tag name="TRANSPARENCY" val="Wahr"/>
  <p:tag name="FILENAME" val=""/>
  <p:tag name="LATEXENGINEID" val="0"/>
  <p:tag name="TEMPFOLDER" val="c:\temp\"/>
  <p:tag name="LATEXFORMHEIGHT" val="312"/>
  <p:tag name="LATEXFORMWIDTH" val="384"/>
  <p:tag name="LATEXFORMWRAP" val="Wahr"/>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2421,447"/>
  <p:tag name="LATEXADDIN" val="\documentclass{article}&#10;\usepackage{amsmath}&#10;\pagestyle{empty}&#10;\begin{document}&#10;&#10;\begin{equation*}&#10;L = \sum \begin{cases}&#10;0.5\left(y-\hat{y}\right)^2, &amp; \text{for} \mid y-\hat{y}\mid\leq\delta\\&#10;\delta\mid y-\hat{y}\mid -0.5\delta^2, &amp; \text{otherwise}&#10;\end{cases}&#10;\end{equation*}&#10;&#10;\end{document}"/>
  <p:tag name="IGUANATEXSIZE" val="20"/>
  <p:tag name="IGUANATEXCURSOR" val="214"/>
  <p:tag name="TRANSPARENCY" val="Wahr"/>
  <p:tag name="FILENAME" val=""/>
  <p:tag name="LATEXENGINEID" val="0"/>
  <p:tag name="TEMPFOLDER" val="c:\temp\"/>
  <p:tag name="LATEXFORMHEIGHT" val="312"/>
  <p:tag name="LATEXFORMWIDTH" val="384"/>
  <p:tag name="LATEXFORMWRAP" val="Wahr"/>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983,1271"/>
  <p:tag name="LATEXADDIN" val="\documentclass{article}&#10;\usepackage{amsmath}&#10;\pagestyle{empty}&#10;\begin{document}&#10;&#10;\begin{equation*}&#10;\underset{\vec{w}}{\text{min }}\frac{1}{2}\sum\left(y-\hat{y}\right)^2&#10;\end{equation*}&#10;&#10;\end{document}"/>
  <p:tag name="IGUANATEXSIZE" val="20"/>
  <p:tag name="IGUANATEXCURSOR" val="116"/>
  <p:tag name="TRANSPARENCY" val="Wahr"/>
  <p:tag name="FILENAME" val=""/>
  <p:tag name="LATEXENGINEID" val="0"/>
  <p:tag name="TEMPFOLDER" val="c:\temp\"/>
  <p:tag name="LATEXFORMHEIGHT" val="312"/>
  <p:tag name="LATEXFORMWIDTH" val="384"/>
  <p:tag name="LATEXFORMWRAP" val="Wahr"/>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648,6689"/>
  <p:tag name="LATEXADDIN" val="\documentclass{article}&#10;\usepackage{amsmath}&#10;\pagestyle{empty}&#10;\begin{document}&#10;&#10;\begin{equation*}&#10;\hat{y} = w_1x + b&#10;\end{equation*}&#10;&#10;\end{document}"/>
  <p:tag name="IGUANATEXSIZE" val="20"/>
  <p:tag name="IGUANATEXCURSOR" val="117"/>
  <p:tag name="TRANSPARENCY" val="Wahr"/>
  <p:tag name="FILENAME" val=""/>
  <p:tag name="LATEXENGINEID" val="0"/>
  <p:tag name="TEMPFOLDER" val="c:\temp\"/>
  <p:tag name="LATEXFORMHEIGHT" val="312"/>
  <p:tag name="LATEXFORMWIDTH" val="384"/>
  <p:tag name="LATEXFORMWRAP" val="Wahr"/>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406,074"/>
  <p:tag name="LATEXADDIN" val="\documentclass{article}&#10;\usepackage{amsmath}&#10;\pagestyle{empty}&#10;\begin{document}&#10;&#10;\begin{equation*}&#10;\left\{x_1,y_1\right\},\left\{x_2,y_2\right\},\left\{x_3,y_3\right\}&#10;\end{equation*}&#10;&#10;\end{document}"/>
  <p:tag name="IGUANATEXSIZE" val="20"/>
  <p:tag name="IGUANATEXCURSOR" val="166"/>
  <p:tag name="TRANSPARENCY" val="Wahr"/>
  <p:tag name="FILENAME" val=""/>
  <p:tag name="LATEXENGINEID" val="0"/>
  <p:tag name="TEMPFOLDER" val="c:\temp\"/>
  <p:tag name="LATEXFORMHEIGHT" val="312"/>
  <p:tag name="LATEXFORMWIDTH" val="384"/>
  <p:tag name="LATEXFORMWRAP" val="Wahr"/>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266,2167"/>
  <p:tag name="ORIGINALWIDTH" val="3449,569"/>
  <p:tag name="LATEXADDIN" val="\documentclass{article}&#10;\usepackage{amsmath}&#10;\pagestyle{empty}&#10;\begin{document}&#10;&#10;\begin{equation*}&#10;\underset{w_1,b}{\text{min }}\frac{1}{2}\left[\left(y_1-w_1x_1-b\right)^2+\left(y_2-w_1x_2-b\right)^2+\left(y_3-w_1x_3-b\right)^2\right]&#10;\end{equation*}&#10;&#10;\end{document}"/>
  <p:tag name="IGUANATEXSIZE" val="20"/>
  <p:tag name="IGUANATEXCURSOR" val="114"/>
  <p:tag name="TRANSPARENCY" val="Wahr"/>
  <p:tag name="FILENAME" val=""/>
  <p:tag name="LATEXENGINEID" val="0"/>
  <p:tag name="TEMPFOLDER" val="c:\temp\"/>
  <p:tag name="LATEXFORMHEIGHT" val="312"/>
  <p:tag name="LATEXFORMWIDTH" val="384"/>
  <p:tag name="LATEXFORMWRAP" val="Wahr"/>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374,578"/>
  <p:tag name="LATEXADDIN" val="\documentclass{article}&#10;\usepackage{amsmath}&#10;\pagestyle{empty}&#10;\begin{document}&#10;&#10;\begin{equation*}&#10;\Delta L(x,y,w) = \begin{bmatrix}\frac{\partial L(x,y,w)}{\partial w_1} \\ \frac{\partial L(x,y,w)}{\partial b}\end{bmatrix}&#10;\end{equation*}&#10;&#10;&#10;\end{document}"/>
  <p:tag name="IGUANATEXSIZE" val="20"/>
  <p:tag name="IGUANATEXCURSOR" val="209"/>
  <p:tag name="TRANSPARENCY" val="Wahr"/>
  <p:tag name="FILENAME" val=""/>
  <p:tag name="LATEXENGINEID" val="0"/>
  <p:tag name="TEMPFOLDER" val="c:\temp\"/>
  <p:tag name="LATEXFORMHEIGHT" val="312"/>
  <p:tag name="LATEXFORMWIDTH" val="384"/>
  <p:tag name="LATEXFORMWRAP" val="Wahr"/>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619,797"/>
  <p:tag name="LATEXADDIN" val="\documentclass{article}&#10;\usepackage{amsmath}&#10;\pagestyle{empty}&#10;\begin{document}&#10;&#10;\begin{equation*}&#10;=\begin{bmatrix}&#10;-\left(y_1-w_1x_1-b\right)x_1-\left(y_2-w_1x_2-b\right)x_2-\left(y_3-w_1x_3-b\right)x_3\\&#10;-\left(y_1-w_1x_1-b\right)-\left(y_2-w_1x_2-b\right)-\left(y_3-w_1x_3-b\right)&#10;\end{bmatrix}&#10;\end{equation*}&#10;\end{document}"/>
  <p:tag name="IGUANATEXSIZE" val="20"/>
  <p:tag name="IGUANATEXCURSOR" val="175"/>
  <p:tag name="TRANSPARENCY" val="Wahr"/>
  <p:tag name="FILENAME" val=""/>
  <p:tag name="LATEXENGINEID" val="0"/>
  <p:tag name="TEMPFOLDER" val="c:\temp\"/>
  <p:tag name="LATEXFORMHEIGHT" val="312"/>
  <p:tag name="LATEXFORMWIDTH" val="384"/>
  <p:tag name="LATEXFORMWRAP" val="Wahr"/>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336,333"/>
  <p:tag name="LATEXADDIN" val="\documentclass{article}&#10;\usepackage{amsmath}&#10;\pagestyle{empty}&#10;\begin{document}&#10;&#10;\begin{equation*}&#10;=\begin{bmatrix}&#10;x_1^2+x_2^2+x_3^2 &amp; x_1+x_2+x_3\\&#10;x_1+x_2+x_3 &amp; 3&#10;\end{bmatrix}&#10;\begin{bmatrix}&#10;w_1\\b&#10;\end{bmatrix}&#10;-\begin{bmatrix}&#10;y_1x_1+y_2x_2+y_3x_3\\&#10;y_1+y_2+y_3&#10;\end{bmatrix}&#10;\end{equation*}&#10;\end{document}"/>
  <p:tag name="IGUANATEXSIZE" val="20"/>
  <p:tag name="IGUANATEXCURSOR" val="202"/>
  <p:tag name="TRANSPARENCY" val="Wahr"/>
  <p:tag name="FILENAME" val=""/>
  <p:tag name="LATEXENGINEID" val="0"/>
  <p:tag name="TEMPFOLDER" val="c:\temp\"/>
  <p:tag name="LATEXFORMHEIGHT" val="312"/>
  <p:tag name="LATEXFORMWIDTH" val="384"/>
  <p:tag name="LATEXFORMWRAP" val="Wahr"/>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540,307"/>
  <p:tag name="LATEXADDIN" val="\documentclass{article}&#10;\usepackage{amsmath}&#10;\pagestyle{empty}&#10;\begin{document}&#10;&#10;\begin{equation*}&#10;\begin{bmatrix}&#10;x_1^2+x_2^2+x_3^2 &amp; x_1+x_2+x_3\\&#10;x_1+x_2+x_3 &amp; 3&#10;\end{bmatrix}&#10;\begin{bmatrix}&#10;w_1\\b&#10;\end{bmatrix}&#10;-\begin{bmatrix}&#10;y_1x_1+y_2x_2+y_3x_3\\&#10;y_1+y_2+y_3&#10;\end{bmatrix}=\begin{bmatrix}&#10;0 \\ 0&#10;\end{bmatrix}&#10;\end{equation*}&#10;\end{document}"/>
  <p:tag name="IGUANATEXSIZE" val="20"/>
  <p:tag name="IGUANATEXCURSOR" val="201"/>
  <p:tag name="TRANSPARENCY" val="Wahr"/>
  <p:tag name="FILENAME" val=""/>
  <p:tag name="LATEXENGINEID" val="0"/>
  <p:tag name="TEMPFOLDER" val="c:\temp\"/>
  <p:tag name="LATEXFORMHEIGHT" val="312"/>
  <p:tag name="LATEXFORMWIDTH" val="384"/>
  <p:tag name="LATEXFORMWRAP" val="Wahr"/>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540,307"/>
  <p:tag name="LATEXADDIN" val="\documentclass{article}&#10;\usepackage{amsmath}&#10;\pagestyle{empty}&#10;\begin{document}&#10;&#10;\begin{equation*}&#10;\begin{bmatrix}&#10;x_1^2+x_2^2+x_3^2 &amp; x_1+x_2+x_3\\&#10;x_1+x_2+x_3 &amp; 3&#10;\end{bmatrix}&#10;\begin{bmatrix}&#10;w_1\\b&#10;\end{bmatrix}&#10;-\begin{bmatrix}&#10;y_1x_1+y_2x_2+y_3x_3\\&#10;y_1+y_2+y_3&#10;\end{bmatrix}=\begin{bmatrix}&#10;0 \\ 0&#10;\end{bmatrix}&#10;\end{equation*}&#10;\end{document}"/>
  <p:tag name="IGUANATEXSIZE" val="20"/>
  <p:tag name="IGUANATEXCURSOR" val="81"/>
  <p:tag name="TRANSPARENCY" val="Wahr"/>
  <p:tag name="FILENAME" val=""/>
  <p:tag name="LATEXENGINEID" val="0"/>
  <p:tag name="TEMPFOLDER" val="c:\temp\"/>
  <p:tag name="LATEXFORMHEIGHT" val="312"/>
  <p:tag name="LATEXFORMWIDTH" val="384"/>
  <p:tag name="LATEXFORMWRAP" val="Wahr"/>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326,2092"/>
  <p:tag name="ORIGINALWIDTH" val="3328,834"/>
  <p:tag name="LATEXADDIN" val="\documentclass{article}&#10;\usepackage{amsmath}&#10;\pagestyle{empty}&#10;\begin{document}&#10;&#10;\begin{equation*}&#10;\begin{bmatrix}&#10;w_1\\b&#10;\end{bmatrix}&#10;=\begin{bmatrix}&#10;x_1^2+x_2^2+x_3^2 &amp; x_1+x_2+x_3\\&#10;x_1+x_2+x_3 &amp; 3&#10;\end{bmatrix}^{-1}&#10;\begin{bmatrix}&#10;y_1x_1+y_2x_2+y_3x_3\\&#10;y_1+y_2+y_3&#10;\end{bmatrix}\end{equation*}&#10;\end{document}"/>
  <p:tag name="IGUANATEXSIZE" val="20"/>
  <p:tag name="IGUANATEXCURSOR" val="121"/>
  <p:tag name="TRANSPARENCY" val="Wahr"/>
  <p:tag name="FILENAME" val=""/>
  <p:tag name="LATEXENGINEID" val="0"/>
  <p:tag name="TEMPFOLDER" val="c:\temp\"/>
  <p:tag name="LATEXFORMHEIGHT" val="312"/>
  <p:tag name="LATEXFORMWIDTH" val="384"/>
  <p:tag name="LATEXFORMWRAP" val="Wahr"/>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983,1271"/>
  <p:tag name="LATEXADDIN" val="\documentclass{article}&#10;\usepackage{amsmath}&#10;\pagestyle{empty}&#10;\begin{document}&#10;&#10;\begin{equation*}&#10;\underset{\vec{w}}{\text{min }}\frac{1}{2}\sum\left(y-\hat{y}\right)^2&#10;\end{equation*}&#10;&#10;\end{document}"/>
  <p:tag name="IGUANATEXSIZE" val="20"/>
  <p:tag name="IGUANATEXCURSOR" val="116"/>
  <p:tag name="TRANSPARENCY" val="Wahr"/>
  <p:tag name="FILENAME" val=""/>
  <p:tag name="LATEXENGINEID" val="0"/>
  <p:tag name="TEMPFOLDER" val="c:\temp\"/>
  <p:tag name="LATEXFORMHEIGHT" val="312"/>
  <p:tag name="LATEXFORMWIDTH" val="384"/>
  <p:tag name="LATEXFORMWRAP" val="Wahr"/>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442,82"/>
  <p:tag name="LATEXADDIN" val="\documentclass{article}&#10;\usepackage{amsmath}&#10;\pagestyle{empty}&#10;\begin{document}&#10;&#10;\begin{equation*}&#10;\underset{\vec{w}}{\text{min}}\frac{1}{2}\left(\vec{y}-X\vec{w}\right)^T\left(\vec{y}-X\vec{w}\right)&#10;\end{equation*}&#10;&#10;\end{document}"/>
  <p:tag name="IGUANATEXSIZE" val="20"/>
  <p:tag name="IGUANATEXCURSOR" val="193"/>
  <p:tag name="TRANSPARENCY" val="Wahr"/>
  <p:tag name="FILENAME" val=""/>
  <p:tag name="LATEXENGINEID" val="0"/>
  <p:tag name="TEMPFOLDER" val="c:\temp\"/>
  <p:tag name="LATEXFORMHEIGHT" val="312"/>
  <p:tag name="LATEXFORMWIDTH" val="384"/>
  <p:tag name="LATEXFORMWRAP" val="Wahr"/>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058,118"/>
  <p:tag name="LATEXADDIN" val="\documentclass{article}&#10;\usepackage{amsmath}&#10;\pagestyle{empty}&#10;\begin{document}&#10;&#10;\begin{equation*}&#10;\vec{w}=(X^TX)^{-1}X^T\vec{y}&#10;\end{equation*}&#10;&#10;\end{document}"/>
  <p:tag name="IGUANATEXSIZE" val="20"/>
  <p:tag name="IGUANATEXCURSOR" val="106"/>
  <p:tag name="TRANSPARENCY" val="Wahr"/>
  <p:tag name="FILENAME" val=""/>
  <p:tag name="LATEXENGINEID" val="0"/>
  <p:tag name="TEMPFOLDER" val="c:\temp\"/>
  <p:tag name="LATEXFORMHEIGHT" val="312"/>
  <p:tag name="LATEXFORMWIDTH" val="384"/>
  <p:tag name="LATEXFORMWRAP" val="Wahr"/>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76,9779"/>
  <p:tag name="ORIGINALWIDTH" val="754,4056"/>
  <p:tag name="LATEXADDIN" val="\documentclass{article}&#10;\usepackage{amsmath}&#10;\pagestyle{empty}&#10;\begin{document}&#10;&#10;\begin{equation*}&#10;\underset{\vec{w}}{\text{min  }} L(\vec{x}, \vec{y}, \vec{w})&#10;\end{equation*}&#10;&#10;\end{document}"/>
  <p:tag name="IGUANATEXSIZE" val="18"/>
  <p:tag name="IGUANATEXCURSOR" val="159"/>
  <p:tag name="TRANSPARENCY" val="Wahr"/>
  <p:tag name="FILENAME" val=""/>
  <p:tag name="LATEXENGINEID" val="0"/>
  <p:tag name="TEMPFOLDER" val="c:\temp\"/>
  <p:tag name="LATEXFORMHEIGHT" val="312"/>
  <p:tag name="LATEXFORMWIDTH" val="384"/>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484,814"/>
  <p:tag name="LATEXADDIN" val="\documentclass{article}&#10;\usepackage{amsmath}&#10;\pagestyle{empty}&#10;\begin{document}&#10;&#10;\begin{equation*}&#10;\underset{\vec{w}}{\text{min  }} \frac{1}{2}\left(\vec{y}-X\vec{w}\right)^T\left(\vec{y}-X\vec{w}\right)&#10;\end{equation*}&#10;&#10;\end{document}"/>
  <p:tag name="IGUANATEXSIZE" val="18"/>
  <p:tag name="IGUANATEXCURSOR" val="196"/>
  <p:tag name="TRANSPARENCY" val="Wahr"/>
  <p:tag name="FILENAME" val=""/>
  <p:tag name="LATEXENGINEID" val="0"/>
  <p:tag name="TEMPFOLDER" val="c:\temp\"/>
  <p:tag name="LATEXFORMHEIGHT" val="312"/>
  <p:tag name="LATEXFORMWIDTH" val="384"/>
  <p:tag name="LATEXFORMWRAP" val="Wahr"/>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2024,747"/>
  <p:tag name="LATEXADDIN" val="\documentclass{article}&#10;\usepackage{amsmath}&#10;\pagestyle{empty}&#10;\begin{document}&#10;&#10;\begin{equation*}&#10;\underset{w}{\text{min  }} \frac{1}{2}\left(\vec{y}^T\vec{y}-2\vec{w}^TX^T\vec{y}+\vec{w}^TX^TX\vec{w}\right)&#10;\end{equation*}&#10;&#10;\end{document}"/>
  <p:tag name="IGUANATEXSIZE" val="18"/>
  <p:tag name="IGUANATEXCURSOR" val="201"/>
  <p:tag name="TRANSPARENCY" val="Wahr"/>
  <p:tag name="FILENAME" val=""/>
  <p:tag name="LATEXENGINEID" val="0"/>
  <p:tag name="TEMPFOLDER" val="c:\temp\"/>
  <p:tag name="LATEXFORMHEIGHT" val="312"/>
  <p:tag name="LATEXFORMWIDTH" val="384"/>
  <p:tag name="LATEXFORMWRAP" val="Wahr"/>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894,263"/>
  <p:tag name="LATEXADDIN" val="\documentclass{article}&#10;\usepackage{amsmath}&#10;\pagestyle{empty}&#10;\begin{document}&#10;&#10;\begin{equation*}&#10;\Delta_{\vec{w}}L(\vec{x},\vec{y},\vec{w})=-2X^T\vec{y}+2X^TX\vec{w}&#10;\end{equation*}&#10;&#10;\end{document}"/>
  <p:tag name="IGUANATEXSIZE" val="20"/>
  <p:tag name="IGUANATEXCURSOR" val="167"/>
  <p:tag name="TRANSPARENCY" val="Wahr"/>
  <p:tag name="FILENAME" val=""/>
  <p:tag name="LATEXENGINEID" val="0"/>
  <p:tag name="TEMPFOLDER" val="c:\temp\"/>
  <p:tag name="LATEXFORMHEIGHT" val="312"/>
  <p:tag name="LATEXFORMWIDTH" val="384"/>
  <p:tag name="LATEXFORMWRAP" val="Wahr"/>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35,7331"/>
  <p:tag name="ORIGINALWIDTH" val="1241,095"/>
  <p:tag name="LATEXADDIN" val="\documentclass{article}&#10;\usepackage{amsmath}&#10;\pagestyle{empty}&#10;\begin{document}&#10;&#10;\begin{equation*}&#10;-2X^T\vec{y}+2X^TX\vec{w}=0&#10;\end{equation*}&#10;\end{document}"/>
  <p:tag name="IGUANATEXSIZE" val="20"/>
  <p:tag name="IGUANATEXCURSOR" val="124"/>
  <p:tag name="TRANSPARENCY" val="Wahr"/>
  <p:tag name="FILENAME" val=""/>
  <p:tag name="LATEXENGINEID" val="0"/>
  <p:tag name="TEMPFOLDER" val="c:\temp\"/>
  <p:tag name="LATEXFORMHEIGHT" val="312"/>
  <p:tag name="LATEXFORMWIDTH" val="384"/>
  <p:tag name="LATEXFORMWRAP" val="Wahr"/>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1096,363"/>
  <p:tag name="LATEXADDIN" val="\documentclass{article}&#10;\usepackage{amsmath}&#10;\pagestyle{empty}&#10;\begin{document}&#10;&#10;\begin{equation*}&#10;\vec{w}=\left(X^TX\right)^{-1}X^T\vec{y}&#10;\end{equation*}&#10;\end{document}"/>
  <p:tag name="IGUANATEXSIZE" val="20"/>
  <p:tag name="IGUANATEXCURSOR" val="106"/>
  <p:tag name="TRANSPARENCY" val="Wahr"/>
  <p:tag name="FILENAME" val=""/>
  <p:tag name="LATEXENGINEID" val="0"/>
  <p:tag name="TEMPFOLDER" val="c:\temp\"/>
  <p:tag name="LATEXFORMHEIGHT" val="312"/>
  <p:tag name="LATEXFORMWIDTH" val="384"/>
  <p:tag name="LATEXFORMWRAP" val="Wahr"/>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736,408"/>
  <p:tag name="LATEXADDIN" val="\documentclass{article}&#10;\usepackage{amsmath}&#10;\pagestyle{empty}&#10;\begin{document}&#10;&#10;\begin{equation*}&#10;\left(X^TX\right)^{-1}X^T\end{equation*}&#10;\end{document}"/>
  <p:tag name="IGUANATEXSIZE" val="20"/>
  <p:tag name="IGUANATEXCURSOR" val="124"/>
  <p:tag name="TRANSPARENCY" val="Wahr"/>
  <p:tag name="FILENAME" val=""/>
  <p:tag name="LATEXENGINEID" val="0"/>
  <p:tag name="TEMPFOLDER" val="c:\temp\"/>
  <p:tag name="LATEXFORMHEIGHT" val="312"/>
  <p:tag name="LATEXFORMWIDTH" val="384"/>
  <p:tag name="LATEXFORMWRAP" val="Wahr"/>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3168,354"/>
  <p:tag name="LATEXADDIN" val="\documentclass{article}&#10;\usepackage{amsmath}&#10;\pagestyle{empty}&#10;\begin{document}&#10;&#10;\begin{equation*}&#10;\vec{w}(k+1)=\vec{w}(k)+P(k)\bar{x}^T\left(I+\bar{x}^TP(k)\bar{x}\right)^{-1}\left(\bar{y}-\bar{x}^T\vec{w}(k)\right)&#10;\end{equation*}&#10;&#10;&#10;\end{document}"/>
  <p:tag name="IGUANATEXSIZE" val="20"/>
  <p:tag name="IGUANATEXCURSOR" val="206"/>
  <p:tag name="TRANSPARENCY" val="Wahr"/>
  <p:tag name="FILENAME" val=""/>
  <p:tag name="LATEXENGINEID" val="0"/>
  <p:tag name="TEMPFOLDER" val="c:\temp\"/>
  <p:tag name="LATEXFORMHEIGHT" val="312"/>
  <p:tag name="LATEXFORMWIDTH" val="384"/>
  <p:tag name="LATEXFORMWRAP" val="Wahr"/>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747,657"/>
  <p:tag name="LATEXADDIN" val="\documentclass{article}&#10;\usepackage{amsmath}&#10;\pagestyle{empty}&#10;\begin{document}&#10;&#10;\begin{equation*}&#10;P(k+1)=\left(I-P(k)\bar{x}^T\left(I+\bar{x}^TP(k)\bar{x}\right)^{-1}\bar{x}\right)P(k)&#10;\end{equation*}&#10;&#10;\end{document}"/>
  <p:tag name="IGUANATEXSIZE" val="20"/>
  <p:tag name="IGUANATEXCURSOR" val="185"/>
  <p:tag name="TRANSPARENCY" val="Wahr"/>
  <p:tag name="FILENAME" val=""/>
  <p:tag name="LATEXENGINEID" val="0"/>
  <p:tag name="TEMPFOLDER" val="c:\temp\"/>
  <p:tag name="LATEXFORMHEIGHT" val="312"/>
  <p:tag name="LATEXFORMWIDTH" val="384"/>
  <p:tag name="LATEXFORMWRAP" val="Wahr"/>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3239,595"/>
  <p:tag name="LATEXADDIN" val="\documentclass{article}&#10;\usepackage{amsmath}&#10;\pagestyle{empty}&#10;\begin{document}&#10;&#10;\begin{equation*}&#10;\vec{w}(k+1)=\vec{w}(k)+P(k)\bar{x}^T\left(\gamma I+\bar{x}^TP(k)\bar{x}\right)^{-1}\left(\bar{y}-\bar{x}^T\vec{w}(k)\right)&#10;\end{equation*}&#10;&#10;&#10;\end{document}"/>
  <p:tag name="IGUANATEXSIZE" val="20"/>
  <p:tag name="IGUANATEXCURSOR" val="213"/>
  <p:tag name="TRANSPARENCY" val="Wahr"/>
  <p:tag name="FILENAME" val=""/>
  <p:tag name="LATEXENGINEID" val="0"/>
  <p:tag name="TEMPFOLDER" val="c:\temp\"/>
  <p:tag name="LATEXFORMHEIGHT" val="312"/>
  <p:tag name="LATEXFORMWIDTH" val="384"/>
  <p:tag name="LATEXFORMWRAP" val="Wahr"/>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3045,369"/>
  <p:tag name="LATEXADDIN" val="\documentclass{article}&#10;\usepackage{amsmath}&#10;\pagestyle{empty}&#10;\begin{document}&#10;&#10;\begin{equation*}&#10;P(k+1)=\gamma^{-1}\left(I-P(k)\bar{x}^T\left(\gamma I+\bar{x}^TP(k)\bar{x}\right)^{-1}\bar{x}\right)P(k)&#10;\end{equation*}&#10;&#10;\end{document}"/>
  <p:tag name="IGUANATEXSIZE" val="20"/>
  <p:tag name="IGUANATEXCURSOR" val="151"/>
  <p:tag name="TRANSPARENCY" val="Wahr"/>
  <p:tag name="FILENAME" val=""/>
  <p:tag name="LATEXENGINEID" val="0"/>
  <p:tag name="TEMPFOLDER" val="c:\temp\"/>
  <p:tag name="LATEXFORMHEIGHT" val="312"/>
  <p:tag name="LATEXFORMWIDTH" val="384"/>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368,9539"/>
  <p:tag name="ORIGINALWIDTH" val="1214,098"/>
  <p:tag name="LATEXADDIN" val="\documentclass{article}&#10;\usepackage{amsmath}&#10;\pagestyle{empty}&#10;\begin{document}&#10;&#10;\begin{align*}&#10;\underset{\vec{w}}{\text{minimize  }} &amp; L(\vec{x}, \vec{y}, \vec{w})\\&#10;\text{subject to} &amp; \text{ } \vec{c}_1 \leq \vec{w} \leq \vec{c}_2&#10;\end{align*}&#10;&#10;\end{document}"/>
  <p:tag name="IGUANATEXSIZE" val="18"/>
  <p:tag name="IGUANATEXCURSOR" val="107"/>
  <p:tag name="TRANSPARENCY" val="Wahr"/>
  <p:tag name="FILENAME" val=""/>
  <p:tag name="LATEXENGINEID" val="0"/>
  <p:tag name="TEMPFOLDER" val="c:\temp\"/>
  <p:tag name="LATEXFORMHEIGHT" val="312"/>
  <p:tag name="LATEXFORMWIDTH" val="384"/>
  <p:tag name="LATEXFORMWRAP" val="Wahr"/>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94,2258"/>
  <p:tag name="ORIGINALWIDTH" val="1256,093"/>
  <p:tag name="LATEXADDIN" val="\documentclass{article}&#10;\usepackage{amsmath}&#10;\pagestyle{empty}&#10;\begin{document}&#10;&#10;\begin{equation*}&#10;\underset{\vec{w}}{\text{min  }} L(\vec{x}, \vec{y}, \vec{w})+\lambda \vec{w}^T\vec{w}&#10;\end{equation*}&#10;&#10;\end{document}"/>
  <p:tag name="IGUANATEXSIZE" val="18"/>
  <p:tag name="IGUANATEXCURSOR" val="168"/>
  <p:tag name="TRANSPARENCY" val="Wahr"/>
  <p:tag name="FILENAME" val=""/>
  <p:tag name="LATEXENGINEID" val="0"/>
  <p:tag name="TEMPFOLDER" val="c:\temp\"/>
  <p:tag name="LATEXFORMHEIGHT" val="312"/>
  <p:tag name="LATEXFORMWIDTH" val="384"/>
  <p:tag name="LATEXFORMWRAP" val="Wahr"/>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266,2167"/>
  <p:tag name="ORIGINALWIDTH" val="1481,065"/>
  <p:tag name="LATEXADDIN" val="\documentclass{article}&#10;\usepackage{amsmath}&#10;\pagestyle{empty}&#10;\begin{document}&#10;&#10;\begin{equation*}&#10;\underset{\vec{w}}{\text{min  }} L(\vec{x}, \vec{y}, \vec{w})+\lambda \sum_i\mid w_i\mid&#10;\end{equation*}&#10;&#10;\end{document}"/>
  <p:tag name="IGUANATEXSIZE" val="18"/>
  <p:tag name="IGUANATEXCURSOR" val="168"/>
  <p:tag name="TRANSPARENCY" val="Wahr"/>
  <p:tag name="FILENAME" val=""/>
  <p:tag name="LATEXENGINEID" val="0"/>
  <p:tag name="TEMPFOLDER" val="c:\temp\"/>
  <p:tag name="LATEXFORMHEIGHT" val="312"/>
  <p:tag name="LATEXFORMWIDTH" val="384"/>
  <p:tag name="LATEXFORMWRAP" val="Wahr"/>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495,313"/>
  <p:tag name="LATEXADDIN" val="\documentclass{article}&#10;\usepackage{amsmath}&#10;\pagestyle{empty}&#10;\begin{document}&#10;&#10;\begin{equation*}&#10;\vec{w}=\begin{bmatrix}&#10;0 &amp; w_1 &amp; 0 &amp; 0 &amp; 0 &amp; w_2&#10;\end{bmatrix}&#10;\end{equation*}&#10;&#10;\end{document}"/>
  <p:tag name="IGUANATEXSIZE" val="20"/>
  <p:tag name="IGUANATEXCURSOR" val="106"/>
  <p:tag name="TRANSPARENCY" val="Wahr"/>
  <p:tag name="FILENAME" val=""/>
  <p:tag name="LATEXENGINEID" val="0"/>
  <p:tag name="TEMPFOLDER" val="c:\temp\"/>
  <p:tag name="LATEXFORMHEIGHT" val="312"/>
  <p:tag name="LATEXFORMWIDTH" val="384"/>
  <p:tag name="LATEXFORMWRAP" val="Wahr"/>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887,514"/>
  <p:tag name="LATEXADDIN" val="\documentclass{article}&#10;\usepackage{amsmath,amssymb}&#10;\pagestyle{empty}&#10;\begin{document}&#10;&#10;\begin{equation*}&#10;\mathbb{E}\left(\left(y-\hat{f}(x)\right)^2\right)=\mathbb{E}\left(f(x)-\hat{f}(x)\right)^2+&#10;\mathbb{E}\left(\hat{f}(x)^2\right)-&#10;\left(\mathbb{E}\left(\hat{f}(x)\right)\right)^2+\sigma^2&#10;\end{equation*}&#10;&#10;\end{document}"/>
  <p:tag name="IGUANATEXSIZE" val="20"/>
  <p:tag name="IGUANATEXCURSOR" val="293"/>
  <p:tag name="TRANSPARENCY" val="Wahr"/>
  <p:tag name="FILENAME" val=""/>
  <p:tag name="LATEXENGINEID" val="0"/>
  <p:tag name="TEMPFOLDER" val="c:\temp\"/>
  <p:tag name="LATEXFORMHEIGHT" val="312"/>
  <p:tag name="LATEXFORMWIDTH" val="384"/>
  <p:tag name="LATEXFORMWRAP" val="Wahr"/>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69,6663"/>
  <p:tag name="LATEXADDIN" val="\documentclass{article}&#10;\usepackage{amsmath}&#10;\pagestyle{empty}&#10;\begin{document}&#10;&#10;\begin{equation*}&#10;y=f(x)+\epsilon&#10;\end{equation*}&#10;&#10;\end{document}"/>
  <p:tag name="IGUANATEXSIZE" val="20"/>
  <p:tag name="IGUANATEXCURSOR" val="114"/>
  <p:tag name="TRANSPARENCY" val="Wahr"/>
  <p:tag name="FILENAME" val=""/>
  <p:tag name="LATEXENGINEID" val="0"/>
  <p:tag name="TEMPFOLDER" val="c:\temp\"/>
  <p:tag name="LATEXFORMHEIGHT" val="312"/>
  <p:tag name="LATEXFORMWIDTH" val="384"/>
  <p:tag name="LATEXFORMWRAP" val="Wahr"/>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924,6344"/>
  <p:tag name="LATEXADDIN" val="\documentclass{article}&#10;\usepackage{amsmath,amssymb}&#10;\pagestyle{empty}&#10;\begin{document}&#10;&#10;\begin{equation*}&#10;\mathbb{E}\left(\left(y-\hat{f}(x)\right)^2\right)&#10;\end{equation*}&#10;&#10;\end{document}"/>
  <p:tag name="IGUANATEXSIZE" val="20"/>
  <p:tag name="IGUANATEXCURSOR" val="51"/>
  <p:tag name="TRANSPARENCY" val="Wahr"/>
  <p:tag name="FILENAME" val=""/>
  <p:tag name="LATEXENGINEID" val="0"/>
  <p:tag name="TEMPFOLDER" val="c:\temp\"/>
  <p:tag name="LATEXFORMHEIGHT" val="312"/>
  <p:tag name="LATEXFORMWIDTH" val="384"/>
  <p:tag name="LATEXFORMWRAP" val="Wahr"/>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625,797"/>
  <p:tag name="LATEXADDIN" val="\documentclass{article}&#10;\usepackage{amsmath,amssymb}&#10;\pagestyle{empty}&#10;\begin{document}&#10;&#10;\begin{equation*}&#10;\mathbb{E}\left(y^2\right)+&#10;\mathbb{E}\left(\hat{f}(x)^2\right)-&#10;\mathbb{E}\left(2y\hat{f}\right)&#10;\end{equation*}&#10;&#10;\end{document}"/>
  <p:tag name="IGUANATEXSIZE" val="20"/>
  <p:tag name="IGUANATEXCURSOR" val="197"/>
  <p:tag name="TRANSPARENCY" val="Wahr"/>
  <p:tag name="FILENAME" val=""/>
  <p:tag name="LATEXENGINEID" val="0"/>
  <p:tag name="TEMPFOLDER" val="c:\temp\"/>
  <p:tag name="LATEXFORMHEIGHT" val="312"/>
  <p:tag name="LATEXFORMWIDTH" val="384"/>
  <p:tag name="LATEXFORMWRAP" val="Wahr"/>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54,4807"/>
  <p:tag name="ORIGINALWIDTH" val="1295,088"/>
  <p:tag name="LATEXADDIN" val="\documentclass{article}&#10;\usepackage{amsmath,amssymb}&#10;\pagestyle{empty}&#10;\begin{document}&#10;&#10;\begin{equation*}&#10;\mathbb{E}\left(a^2\right)+&#10;\text{Var}(x)+\mathbb{E}(a)^2&#10;\end{equation*}&#10;&#10;\end{document}"/>
  <p:tag name="IGUANATEXSIZE" val="20"/>
  <p:tag name="IGUANATEXCURSOR" val="164"/>
  <p:tag name="TRANSPARENCY" val="Wahr"/>
  <p:tag name="FILENAME" val=""/>
  <p:tag name="LATEXENGINEID" val="0"/>
  <p:tag name="TEMPFOLDER" val="c:\temp\"/>
  <p:tag name="LATEXFORMHEIGHT" val="312"/>
  <p:tag name="LATEXFORMWIDTH" val="384"/>
  <p:tag name="LATEXFORMWRAP" val="Wahr"/>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2958,38"/>
  <p:tag name="LATEXADDIN" val="\documentclass{article}&#10;\usepackage{amsmath,amssymb}&#10;\pagestyle{empty}&#10;\begin{document}&#10;&#10;\begin{equation*}&#10;\text{Var}(y)+\mathbb{E}(y)^2+\text{Var}\left(\hat{f}(x)\right)+\mathbb{E}\left(\hat{f}(x)\right)^2-\mathbb{E}(2y\hat{f}(x))&#10;\end{equation*}&#10;&#10;\end{document}"/>
  <p:tag name="IGUANATEXSIZE" val="20"/>
  <p:tag name="IGUANATEXCURSOR" val="230"/>
  <p:tag name="TRANSPARENCY" val="Wahr"/>
  <p:tag name="FILENAME" val=""/>
  <p:tag name="LATEXENGINEID" val="0"/>
  <p:tag name="TEMPFOLDER" val="c:\temp\"/>
  <p:tag name="LATEXFORMHEIGHT" val="312"/>
  <p:tag name="LATEXFORMWIDTH" val="384"/>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3958,005"/>
  <p:tag name="LATEXADDIN" val="\documentclass{article}&#10;\usepackage{amsmath,amssymb}&#10;\pagestyle{empty}&#10;\begin{document}&#10;&#10;\begin{equation*}&#10;\text{Var}(y)+\mathbb{E}(y)^2+\text{Var}\left(\hat{f}(x)\right)+\mathbb{E}\left(\hat{f}(x)\right)^2-2\mathbb{E}\left(f(x)\hat{f}(x)\right)-2\mathbb{E}\left(\epsilon\hat{f}(x)\right)&#10;\end{equation*}&#10;&#10;\end{document}"/>
  <p:tag name="IGUANATEXSIZE" val="20"/>
  <p:tag name="IGUANATEXCURSOR" val="238"/>
  <p:tag name="TRANSPARENCY" val="Wahr"/>
  <p:tag name="FILENAME" val=""/>
  <p:tag name="LATEXENGINEID" val="0"/>
  <p:tag name="TEMPFOLDER" val="c:\temp\"/>
  <p:tag name="LATEXFORMHEIGHT" val="312"/>
  <p:tag name="LATEXFORMWIDTH" val="384"/>
  <p:tag name="LATEXFORMWRAP" val="Wahr"/>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3889,014"/>
  <p:tag name="LATEXADDIN" val="\documentclass{article}&#10;\usepackage{amsmath,amssymb}&#10;\pagestyle{empty}&#10;\begin{document}&#10;&#10;\begin{equation*}&#10;\text{Var}\left(f(x)\right)+\text{Var}(\epsilon)+\mathbb{E}(y)^2+\text{Var}\left(\hat{f}(x)\right)+\mathbb{E}\left(\hat{f}(x)\right)^2-2\mathbb{E}\left(f(x)\hat{f}(x)\right)&#10;\end{equation*}&#10;&#10;\end{document}"/>
  <p:tag name="IGUANATEXSIZE" val="20"/>
  <p:tag name="IGUANATEXCURSOR" val="155"/>
  <p:tag name="TRANSPARENCY" val="Wahr"/>
  <p:tag name="FILENAME" val=""/>
  <p:tag name="LATEXENGINEID" val="0"/>
  <p:tag name="TEMPFOLDER" val="c:\temp\"/>
  <p:tag name="LATEXFORMHEIGHT" val="312"/>
  <p:tag name="LATEXFORMWIDTH" val="384"/>
  <p:tag name="LATEXFORMWRAP" val="Wahr"/>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4808,399"/>
  <p:tag name="LATEXADDIN" val="\documentclass{article}&#10;\usepackage{amsmath,amssymb}&#10;\pagestyle{empty}&#10;\begin{document}&#10;&#10;\begin{equation*}&#10;\text{Var}\left(f(x)\right)+\text{Var}(\epsilon)+\mathbb{E}(y)^2+\text{Var}\left(\hat{f}(x)\right)+\mathbb{E}\left(\hat{f}(x)\right)^2-2\mathbb{E}\left(f(x)\right)\mathbb{E}\left(\hat(x)\right)-2\text{cov}\left(f(x),\hat{f}(x)\right)&#10;\end{equation*}&#10;&#10;\end{document}"/>
  <p:tag name="IGUANATEXSIZE" val="20"/>
  <p:tag name="IGUANATEXCURSOR" val="318"/>
  <p:tag name="TRANSPARENCY" val="Wahr"/>
  <p:tag name="FILENAME" val=""/>
  <p:tag name="LATEXENGINEID" val="0"/>
  <p:tag name="TEMPFOLDER" val="c:\temp\"/>
  <p:tag name="LATEXFORMHEIGHT" val="312"/>
  <p:tag name="LATEXFORMWIDTH" val="384"/>
  <p:tag name="LATEXFORMWRAP" val="Wahr"/>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3745,032"/>
  <p:tag name="LATEXADDIN" val="\documentclass{article}&#10;\usepackage{amsmath,amssymb}&#10;\pagestyle{empty}&#10;\begin{document}&#10;&#10;\begin{equation*}&#10;\text{Var}\left(f(x)-\hat{f}(x)\right)+\text{Var}(\epsilon)+&#10;\mathbb{E}\left(y\right)^2&#10;+\mathbb{E}\left(\hat{f}(x)\right)^2-2\mathbb{E}\left(f(x)\right)\mathbb{E}\left(\hat(x)\right)&#10;\end{equation*}&#10;&#10;\end{document}"/>
  <p:tag name="IGUANATEXSIZE" val="20"/>
  <p:tag name="IGUANATEXCURSOR" val="231"/>
  <p:tag name="TRANSPARENCY" val="Wahr"/>
  <p:tag name="FILENAME" val=""/>
  <p:tag name="LATEXENGINEID" val="0"/>
  <p:tag name="TEMPFOLDER" val="c:\temp\"/>
  <p:tag name="LATEXFORMHEIGHT" val="312"/>
  <p:tag name="LATEXFORMWIDTH" val="384"/>
  <p:tag name="LATEXFORMWRAP" val="Wahr"/>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4978,628"/>
  <p:tag name="LATEXADDIN" val="\documentclass{article}&#10;\usepackage{amsmath,amssymb}&#10;\pagestyle{empty}&#10;\begin{document}&#10;&#10;\begin{equation*}&#10;\text{Var}\left(f(x)-\hat{f}(x)\right)+\text{Var}(\epsilon)+&#10;\mathbb{E}\left(f(x)\right)^2+&#10;\mathbb{E}\left(\epsilon\right)^2+&#10;2\mathbb{E}\left(f(x)\right)\mathbb{E}\left(\epsilon\right)&#10;+\mathbb{E}\left(\hat{f}(x)\right)^2-2\mathbb{E}\left(f(x)\right)\mathbb{E}\left(\hat(x)\right)&#10;\end{equation*}&#10;&#10;\end{document}"/>
  <p:tag name="IGUANATEXSIZE" val="20"/>
  <p:tag name="IGUANATEXCURSOR" val="293"/>
  <p:tag name="TRANSPARENCY" val="Wahr"/>
  <p:tag name="FILENAME" val=""/>
  <p:tag name="LATEXENGINEID" val="0"/>
  <p:tag name="TEMPFOLDER" val="c:\temp\"/>
  <p:tag name="LATEXFORMHEIGHT" val="312"/>
  <p:tag name="LATEXFORMWIDTH" val="384"/>
  <p:tag name="LATEXFORMWRAP" val="Wahr"/>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4279,715"/>
  <p:tag name="LATEXADDIN" val="\documentclass{article}&#10;\usepackage{amsmath,amssymb}&#10;\pagestyle{empty}&#10;\begin{document}&#10;&#10;\begin{equation*}&#10;\text{Var}\left(f(x)-\hat{f}(x)\right)+\text{Var}(\epsilon)+&#10;\left(\mathbb{E}\left(f(x)\right)-\mathbb{E}\left(\hat{f}(x)\right)\right)^2+&#10;\mathbb{E}\left(\epsilon\right)^2+&#10;2\mathbb{E}\left(f(x)\right)\mathbb{E}\left(\epsilon\right)\end{equation*}&#10;&#10;\end{document}"/>
  <p:tag name="IGUANATEXSIZE" val="20"/>
  <p:tag name="IGUANATEXCURSOR" val="340"/>
  <p:tag name="TRANSPARENCY" val="Wahr"/>
  <p:tag name="FILENAME" val=""/>
  <p:tag name="LATEXENGINEID" val="0"/>
  <p:tag name="TEMPFOLDER" val="c:\temp\"/>
  <p:tag name="LATEXFORMHEIGHT" val="312"/>
  <p:tag name="LATEXFORMWIDTH" val="384"/>
  <p:tag name="LATEXFORMWRAP" val="Wahr"/>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251,9685"/>
  <p:tag name="ORIGINALWIDTH" val="2925,384"/>
  <p:tag name="LATEXADDIN" val="\documentclass{article}&#10;\usepackage{amsmath,amssymb}&#10;\pagestyle{empty}&#10;\begin{document}&#10;&#10;\begin{equation*}&#10;\text{Var}\left(f(x)-\hat{f}(x)\right)+&#10;\left(\mathbb{E}\left(f(x)\right)-\mathbb{E}\left(\hat{f}(x)\right)\right)^2+\text{Var}(\epsilon)\end{equation*}&#10;&#10;\end{document}"/>
  <p:tag name="IGUANATEXSIZE" val="20"/>
  <p:tag name="IGUANATEXCURSOR" val="244"/>
  <p:tag name="TRANSPARENCY" val="Wahr"/>
  <p:tag name="FILENAME" val=""/>
  <p:tag name="LATEXENGINEID" val="0"/>
  <p:tag name="TEMPFOLDER" val="c:\temp\"/>
  <p:tag name="LATEXFORMHEIGHT" val="312"/>
  <p:tag name="LATEXFORMWIDTH" val="384"/>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54,9681"/>
  <p:tag name="ORIGINALWIDTH" val="642,6697"/>
  <p:tag name="LATEXADDIN" val="\documentclass{article}&#10;\usepackage{amsmath}&#10;\pagestyle{empty}&#10;\begin{document}&#10;&#10;\begin{equation*}&#10;a_x = \frac{1}{m}F_\mathrm{PT}&#10;\end{equation*}&#10;&#10;\end{document}"/>
  <p:tag name="IGUANATEXSIZE" val="20"/>
  <p:tag name="IGUANATEXCURSOR" val="129"/>
  <p:tag name="TRANSPARENCY" val="Wahr"/>
  <p:tag name="FILENAME" val=""/>
  <p:tag name="LATEXENGINEID" val="0"/>
  <p:tag name="TEMPFOLDER" val="c:\temp\"/>
  <p:tag name="LATEXFORMHEIGHT" val="312"/>
  <p:tag name="LATEXFORMWIDTH" val="384"/>
  <p:tag name="LATEXFORMWRAP" val="Wahr"/>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672,6659"/>
  <p:tag name="ORIGINALWIDTH" val="1643,794"/>
  <p:tag name="LATEXADDIN" val="\documentclass{article}&#10;\usepackage{amsmath}&#10;\pagestyle{empty}&#10;\begin{document}&#10;&#10;\begin{equation*}&#10;y = \begin{bmatrix}  1 &amp; \phi_1(x) &amp; \hdots &amp; \phi_k \end{bmatrix}\begin{bmatrix} b \\ w_1 \\ \vdots \\ w_k\end{bmatrix}&#10;\end{equation*}&#10;&#10;\end{document}"/>
  <p:tag name="IGUANATEXSIZE" val="20"/>
  <p:tag name="IGUANATEXCURSOR" val="182"/>
  <p:tag name="TRANSPARENCY" val="Wahr"/>
  <p:tag name="FILENAME" val=""/>
  <p:tag name="LATEXENGINEID" val="0"/>
  <p:tag name="TEMPFOLDER" val="c:\temp\"/>
  <p:tag name="LATEXFORMHEIGHT" val="312"/>
  <p:tag name="LATEXFORMWIDTH" val="384"/>
  <p:tag name="LATEXFORMWRAP" val="Wahr"/>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74,7282"/>
  <p:tag name="ORIGINALWIDTH" val="1037,12"/>
  <p:tag name="LATEXADDIN" val="\documentclass{article}&#10;\usepackage{amsmath}&#10;\pagestyle{empty}&#10;\begin{document}&#10;&#10;\begin{equation*}&#10;y = b + \sum w_i \phi_i(x)&#10;\end{equation*}&#10;&#10;&#10;\end{document}"/>
  <p:tag name="IGUANATEXSIZE" val="20"/>
  <p:tag name="IGUANATEXCURSOR" val="104"/>
  <p:tag name="TRANSPARENCY" val="Wahr"/>
  <p:tag name="FILENAME" val=""/>
  <p:tag name="LATEXENGINEID" val="0"/>
  <p:tag name="TEMPFOLDER" val="c:\temp\"/>
  <p:tag name="LATEXFORMHEIGHT" val="312"/>
  <p:tag name="LATEXFORMWIDTH" val="384"/>
  <p:tag name="LATEXFORMWRAP" val="Wahr"/>
  <p:tag name="BITMAPVECTOR" val="0"/>
</p:tagLst>
</file>

<file path=ppt/theme/theme1.xml><?xml version="1.0" encoding="utf-8"?>
<a:theme xmlns:a="http://schemas.openxmlformats.org/drawingml/2006/main" name="Star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Leere Präsentation">
      <a:majorFont>
        <a:latin typeface="TUM Neue Helvetica 75 Bold"/>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pptx" id="{5457ABAF-1965-4E0F-B869-76F836FB924F}" vid="{FD2CF4EA-3B83-419D-9DA4-C571353E0FAB}"/>
    </a:ext>
  </a:extLst>
</a:theme>
</file>

<file path=ppt/theme/theme2.xml><?xml version="1.0" encoding="utf-8"?>
<a:theme xmlns:a="http://schemas.openxmlformats.org/drawingml/2006/main" name="Vorlesungsübersich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Leere Präsentation">
      <a:majorFont>
        <a:latin typeface="TUM Neue Helvetica 75 Bold"/>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pptx" id="{5457ABAF-1965-4E0F-B869-76F836FB924F}" vid="{C1E289B4-62E7-4BEC-94C9-DDB5FCFDF11A}"/>
    </a:ext>
  </a:extLst>
</a:theme>
</file>

<file path=ppt/theme/theme3.xml><?xml version="1.0" encoding="utf-8"?>
<a:theme xmlns:a="http://schemas.openxmlformats.org/drawingml/2006/main" name="1_Agend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Leere Präsentation">
      <a:majorFont>
        <a:latin typeface="TUM Neue Helvetica 75 Bold"/>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pptx" id="{5457ABAF-1965-4E0F-B869-76F836FB924F}" vid="{DD1A617B-A831-4669-8743-6DAB68169EC3}"/>
    </a:ext>
  </a:extLst>
</a:theme>
</file>

<file path=ppt/theme/theme4.xml><?xml version="1.0" encoding="utf-8"?>
<a:theme xmlns:a="http://schemas.openxmlformats.org/drawingml/2006/main" name="Inhaltsfoli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Leere Präsentation">
      <a:majorFont>
        <a:latin typeface="TUM Neue Helvetica 75 Bold"/>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5" id="{0BF1F7E3-EAC1-45B2-B1E6-C698CE6DF712}" vid="{BF8845A3-C29B-4B97-AD79-00F780550F2C}"/>
    </a:ext>
  </a:extLst>
</a:theme>
</file>

<file path=ppt/theme/theme5.xml><?xml version="1.0" encoding="utf-8"?>
<a:theme xmlns:a="http://schemas.openxmlformats.org/drawingml/2006/main" name="1_Vorlesungsübersich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Leere Präsentation">
      <a:majorFont>
        <a:latin typeface="TUM Neue Helvetica 75 Bold"/>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pptx" id="{5457ABAF-1965-4E0F-B869-76F836FB924F}" vid="{C1E289B4-62E7-4BEC-94C9-DDB5FCFDF11A}"/>
    </a:ext>
  </a:extLst>
</a:theme>
</file>

<file path=ppt/theme/theme6.xml><?xml version="1.0" encoding="utf-8"?>
<a:theme xmlns:a="http://schemas.openxmlformats.org/drawingml/2006/main" name="2_Vorlesungsübersich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Leere Präsentation">
      <a:majorFont>
        <a:latin typeface="TUM Neue Helvetica 75 Bold"/>
        <a:ea typeface=""/>
        <a:cs typeface=""/>
      </a:majorFont>
      <a:minorFont>
        <a:latin typeface="TUM Neue Helvetica 55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UM Neue Helvetica 55 Regular" pitchFamily="34"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pptx" id="{5457ABAF-1965-4E0F-B869-76F836FB924F}" vid="{C1E289B4-62E7-4BEC-94C9-DDB5FCFDF11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Folienmaster_Auslegung_E-Fahrzeuge</Template>
  <TotalTime>0</TotalTime>
  <Words>3434</Words>
  <Application>Microsoft Office PowerPoint</Application>
  <PresentationFormat>Bildschirmpräsentation (4:3)</PresentationFormat>
  <Paragraphs>828</Paragraphs>
  <Slides>73</Slides>
  <Notes>11</Notes>
  <HiddenSlides>10</HiddenSlides>
  <MMClips>0</MMClips>
  <ScaleCrop>false</ScaleCrop>
  <HeadingPairs>
    <vt:vector size="8" baseType="variant">
      <vt:variant>
        <vt:lpstr>Verwendete Schriftarten</vt:lpstr>
      </vt:variant>
      <vt:variant>
        <vt:i4>6</vt:i4>
      </vt:variant>
      <vt:variant>
        <vt:lpstr>Design</vt:lpstr>
      </vt:variant>
      <vt:variant>
        <vt:i4>6</vt:i4>
      </vt:variant>
      <vt:variant>
        <vt:lpstr>Eingebettete OLE-Server</vt:lpstr>
      </vt:variant>
      <vt:variant>
        <vt:i4>1</vt:i4>
      </vt:variant>
      <vt:variant>
        <vt:lpstr>Folientitel</vt:lpstr>
      </vt:variant>
      <vt:variant>
        <vt:i4>73</vt:i4>
      </vt:variant>
    </vt:vector>
  </HeadingPairs>
  <TitlesOfParts>
    <vt:vector size="86" baseType="lpstr">
      <vt:lpstr>Arial</vt:lpstr>
      <vt:lpstr>Cambria Math</vt:lpstr>
      <vt:lpstr>Times New Roman</vt:lpstr>
      <vt:lpstr>TUM Neue Helvetica 55 Regular</vt:lpstr>
      <vt:lpstr>TUM Neue Helvetica 75 Bold</vt:lpstr>
      <vt:lpstr>Wingdings</vt:lpstr>
      <vt:lpstr>Startfolie</vt:lpstr>
      <vt:lpstr>Vorlesungsübersicht</vt:lpstr>
      <vt:lpstr>1_Agenda</vt:lpstr>
      <vt:lpstr>Inhaltsfolien</vt:lpstr>
      <vt:lpstr>1_Vorlesungsübersicht</vt:lpstr>
      <vt:lpstr>2_Vorlesungsübersicht</vt:lpstr>
      <vt:lpstr>think-cell Folie</vt:lpstr>
      <vt:lpstr>PowerPoint-Präsentation</vt:lpstr>
      <vt:lpstr>Feedback from last week</vt:lpstr>
      <vt:lpstr>PowerPoint-Präsentation</vt:lpstr>
      <vt:lpstr>Objectives for Lecture 3: Regression</vt:lpstr>
      <vt:lpstr>PowerPoint-Präsentation</vt:lpstr>
      <vt:lpstr>Motivation – Regression Example</vt:lpstr>
      <vt:lpstr>Motivation – Algorithms in Machine Learning</vt:lpstr>
      <vt:lpstr>Motivation – Algorithms in Machine Learning</vt:lpstr>
      <vt:lpstr>Motivation – Regression in Automotive Technology </vt:lpstr>
      <vt:lpstr>Motivation – Regression in Automotive Technology </vt:lpstr>
      <vt:lpstr>Motivation – Regression in Automotive Technology </vt:lpstr>
      <vt:lpstr>Motivation – Why should you use Regression? </vt:lpstr>
      <vt:lpstr>Relation of statistics and machine learning</vt:lpstr>
      <vt:lpstr>PowerPoint-Präsentation</vt:lpstr>
      <vt:lpstr>PowerPoint-Präsentation</vt:lpstr>
      <vt:lpstr>Linear Basis Function Model</vt:lpstr>
      <vt:lpstr>Representing the dataset as a matrix</vt:lpstr>
      <vt:lpstr>Nonlinear regression</vt:lpstr>
      <vt:lpstr>Workflow – How do we obtain model parameters?</vt:lpstr>
      <vt:lpstr>Basis functions – examples </vt:lpstr>
      <vt:lpstr>Basis functions – Polynomials </vt:lpstr>
      <vt:lpstr>Basis functions – Gaussians </vt:lpstr>
      <vt:lpstr>Basis functions – comparison of local and global </vt:lpstr>
      <vt:lpstr>PowerPoint-Präsentation</vt:lpstr>
      <vt:lpstr>Basis functions – other </vt:lpstr>
      <vt:lpstr>PowerPoint-Präsentation</vt:lpstr>
      <vt:lpstr>PowerPoint-Präsentation</vt:lpstr>
      <vt:lpstr>Loss functions</vt:lpstr>
      <vt:lpstr>Loss functions – Mean Squared Error (MSE or L2) </vt:lpstr>
      <vt:lpstr>Loss functions – Mean Absolute Error (MAE or L1) </vt:lpstr>
      <vt:lpstr>Loss functions – Huber Loss </vt:lpstr>
      <vt:lpstr>Loss functions – Comparison</vt:lpstr>
      <vt:lpstr>PowerPoint-Präsentation</vt:lpstr>
      <vt:lpstr>Analytic Solution – Low dimensional example</vt:lpstr>
      <vt:lpstr>Analytic Solution – Low dimensional example</vt:lpstr>
      <vt:lpstr>Analytic Solution – Low dimensional example</vt:lpstr>
      <vt:lpstr>Analytic Solution – General form </vt:lpstr>
      <vt:lpstr>PowerPoint-Präsentation</vt:lpstr>
      <vt:lpstr>Sequential Analytic Solution - Motivation</vt:lpstr>
      <vt:lpstr>Sequential Analytic Solution – The algorithm</vt:lpstr>
      <vt:lpstr>PowerPoint-Präsentation</vt:lpstr>
      <vt:lpstr>Sequential Analytic Solution – Forgetting factor</vt:lpstr>
      <vt:lpstr>Numerical Iterative Solutions</vt:lpstr>
      <vt:lpstr>Constraints on the weights</vt:lpstr>
      <vt:lpstr>How to solve the regression problem?</vt:lpstr>
      <vt:lpstr>PowerPoint-Präsentation</vt:lpstr>
      <vt:lpstr>How to choose the model? </vt:lpstr>
      <vt:lpstr>Overfitting – Choice of hyperparameters</vt:lpstr>
      <vt:lpstr>Overfitting – Curse of dimensionality</vt:lpstr>
      <vt:lpstr>PowerPoint-Präsentation</vt:lpstr>
      <vt:lpstr>Validation datasets</vt:lpstr>
      <vt:lpstr>Validation datasets</vt:lpstr>
      <vt:lpstr>Common pitfalls with validation datasets</vt:lpstr>
      <vt:lpstr>k-Fold Cross-validation</vt:lpstr>
      <vt:lpstr>Regularization</vt:lpstr>
      <vt:lpstr>Typical Regularization – Ridge Regression</vt:lpstr>
      <vt:lpstr>Typical Regularization – Lasso Regression</vt:lpstr>
      <vt:lpstr>PowerPoint-Präsentation</vt:lpstr>
      <vt:lpstr>Application of regularization</vt:lpstr>
      <vt:lpstr>Tuning regularization with validation data </vt:lpstr>
      <vt:lpstr>Bias Variance Trade Off</vt:lpstr>
      <vt:lpstr>PowerPoint-Präsentation</vt:lpstr>
      <vt:lpstr>Regularization in context of Bias-Variance Trade-Off</vt:lpstr>
      <vt:lpstr>Regularization in context of Bias-Variance Trade-Off</vt:lpstr>
      <vt:lpstr>PowerPoint-Präsentation</vt:lpstr>
      <vt:lpstr>Comparison regression and intuitive solution</vt:lpstr>
      <vt:lpstr>Normalization – Input data </vt:lpstr>
      <vt:lpstr>Normalization – Input data </vt:lpstr>
      <vt:lpstr>PowerPoint-Präsentation</vt:lpstr>
      <vt:lpstr>Normalization – Output data</vt:lpstr>
      <vt:lpstr>PowerPoint-Präsentation</vt:lpstr>
      <vt:lpstr>Summary</vt:lpstr>
      <vt:lpstr>Related Literature</vt:lpstr>
    </vt:vector>
  </TitlesOfParts>
  <Company>Leibniz-Rechenzentrum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Rohr, Stephan</dc:creator>
  <cp:lastModifiedBy>Betz, Johannes</cp:lastModifiedBy>
  <cp:revision>519</cp:revision>
  <cp:lastPrinted>2018-11-07T07:28:09Z</cp:lastPrinted>
  <dcterms:created xsi:type="dcterms:W3CDTF">2015-02-18T10:15:04Z</dcterms:created>
  <dcterms:modified xsi:type="dcterms:W3CDTF">2018-11-07T08:47:19Z</dcterms:modified>
</cp:coreProperties>
</file>